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6" r:id="rId2"/>
    <p:sldId id="257" r:id="rId3"/>
    <p:sldId id="259" r:id="rId4"/>
    <p:sldId id="260" r:id="rId5"/>
    <p:sldId id="261" r:id="rId6"/>
    <p:sldId id="282" r:id="rId7"/>
    <p:sldId id="262" r:id="rId8"/>
    <p:sldId id="281" r:id="rId9"/>
    <p:sldId id="264" r:id="rId10"/>
    <p:sldId id="265" r:id="rId11"/>
    <p:sldId id="266" r:id="rId12"/>
    <p:sldId id="267" r:id="rId13"/>
    <p:sldId id="268" r:id="rId14"/>
    <p:sldId id="269" r:id="rId15"/>
    <p:sldId id="270" r:id="rId16"/>
    <p:sldId id="271" r:id="rId17"/>
    <p:sldId id="272" r:id="rId18"/>
    <p:sldId id="273" r:id="rId19"/>
    <p:sldId id="274" r:id="rId20"/>
    <p:sldId id="283" r:id="rId21"/>
    <p:sldId id="275" r:id="rId22"/>
    <p:sldId id="276" r:id="rId23"/>
    <p:sldId id="277" r:id="rId24"/>
    <p:sldId id="278" r:id="rId25"/>
    <p:sldId id="279" r:id="rId26"/>
    <p:sldId id="280"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1F6CCA9-CDFA-438F-A2F1-FCE00A155B1B}" type="datetimeFigureOut">
              <a:rPr lang="de-DE" smtClean="0"/>
              <a:t>17.03.2021</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97DB0E-C637-4981-BF7F-67DCB473868D}" type="slidenum">
              <a:rPr lang="de-DE" smtClean="0"/>
              <a:t>‹Nr.›</a:t>
            </a:fld>
            <a:endParaRPr lang="de-DE"/>
          </a:p>
        </p:txBody>
      </p:sp>
    </p:spTree>
    <p:extLst>
      <p:ext uri="{BB962C8B-B14F-4D97-AF65-F5344CB8AC3E}">
        <p14:creationId xmlns:p14="http://schemas.microsoft.com/office/powerpoint/2010/main" val="6819771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Pr&#228;sentation%20Projekt%20Anbau%20Tennispl&#228;tze_V5.pptx"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scdjk.d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a:r>
              <a:rPr lang="de-DE" dirty="0" smtClean="0"/>
              <a:t>Mitgliederversammlung SC DJK Everswinkel e.V.</a:t>
            </a:r>
            <a:endParaRPr lang="de-DE" dirty="0"/>
          </a:p>
        </p:txBody>
      </p:sp>
      <p:sp>
        <p:nvSpPr>
          <p:cNvPr id="3" name="Untertitel 2"/>
          <p:cNvSpPr>
            <a:spLocks noGrp="1"/>
          </p:cNvSpPr>
          <p:nvPr>
            <p:ph type="subTitle" idx="1"/>
          </p:nvPr>
        </p:nvSpPr>
        <p:spPr/>
        <p:txBody>
          <a:bodyPr/>
          <a:lstStyle/>
          <a:p>
            <a:r>
              <a:rPr lang="de-DE" dirty="0" smtClean="0"/>
              <a:t>19. März 2021 19.30 Uhr</a:t>
            </a:r>
          </a:p>
          <a:p>
            <a:r>
              <a:rPr lang="de-DE" dirty="0" smtClean="0"/>
              <a:t>Festhalle und Zoom</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114300"/>
            <a:ext cx="594360" cy="594360"/>
          </a:xfrm>
          <a:prstGeom prst="rect">
            <a:avLst/>
          </a:prstGeom>
        </p:spPr>
      </p:pic>
    </p:spTree>
    <p:extLst>
      <p:ext uri="{BB962C8B-B14F-4D97-AF65-F5344CB8AC3E}">
        <p14:creationId xmlns:p14="http://schemas.microsoft.com/office/powerpoint/2010/main" val="3559133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srcRect l="34943" t="1962" r="29100" b="11001"/>
          <a:stretch/>
        </p:blipFill>
        <p:spPr>
          <a:xfrm>
            <a:off x="4288971" y="755933"/>
            <a:ext cx="3820886" cy="4697811"/>
          </a:xfrm>
          <a:prstGeom prst="rect">
            <a:avLst/>
          </a:prstGeom>
        </p:spPr>
      </p:pic>
      <p:sp>
        <p:nvSpPr>
          <p:cNvPr id="2" name="Titel 1"/>
          <p:cNvSpPr>
            <a:spLocks noGrp="1"/>
          </p:cNvSpPr>
          <p:nvPr>
            <p:ph type="title"/>
          </p:nvPr>
        </p:nvSpPr>
        <p:spPr>
          <a:xfrm>
            <a:off x="677333" y="164467"/>
            <a:ext cx="8932179" cy="1320800"/>
          </a:xfrm>
        </p:spPr>
        <p:txBody>
          <a:bodyPr>
            <a:normAutofit/>
          </a:bodyPr>
          <a:lstStyle/>
          <a:p>
            <a:r>
              <a:rPr lang="de-DE" sz="2800" dirty="0" smtClean="0"/>
              <a:t>Bericht der Kassenprüfer Ulrike Walter und Axel Korn</a:t>
            </a:r>
            <a:endParaRPr lang="de-DE" sz="2800" dirty="0"/>
          </a:p>
        </p:txBody>
      </p:sp>
      <p:sp>
        <p:nvSpPr>
          <p:cNvPr id="5" name="Inhaltsplatzhalter 2"/>
          <p:cNvSpPr>
            <a:spLocks noGrp="1"/>
          </p:cNvSpPr>
          <p:nvPr>
            <p:ph sz="half" idx="2"/>
          </p:nvPr>
        </p:nvSpPr>
        <p:spPr>
          <a:xfrm>
            <a:off x="232755" y="1086256"/>
            <a:ext cx="3956859" cy="4632900"/>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b="1" dirty="0">
                <a:solidFill>
                  <a:schemeClr val="tx1"/>
                </a:solidFill>
              </a:rPr>
              <a:t>Bericht der Kassenprüfer </a:t>
            </a:r>
            <a:br>
              <a:rPr lang="de-DE" sz="2100" b="1" dirty="0">
                <a:solidFill>
                  <a:schemeClr val="tx1"/>
                </a:solidFill>
              </a:rPr>
            </a:br>
            <a:r>
              <a:rPr lang="de-DE" sz="2100" b="1" dirty="0" smtClean="0">
                <a:solidFill>
                  <a:schemeClr val="tx1"/>
                </a:solidFill>
              </a:rPr>
              <a:t>Ulrike Walter / </a:t>
            </a:r>
            <a:r>
              <a:rPr lang="de-DE" sz="2100" b="1" dirty="0">
                <a:solidFill>
                  <a:schemeClr val="tx1"/>
                </a:solidFill>
              </a:rPr>
              <a:t>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a:t>
            </a:r>
            <a:r>
              <a:rPr lang="de-DE" sz="2100" dirty="0" smtClean="0">
                <a:solidFill>
                  <a:schemeClr val="bg1">
                    <a:lumMod val="75000"/>
                  </a:schemeClr>
                </a:solidFill>
              </a:rPr>
              <a:t>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5070178" y="3598587"/>
            <a:ext cx="2223251" cy="1123384"/>
          </a:xfrm>
          <a:prstGeom prst="rect">
            <a:avLst/>
          </a:prstGeom>
          <a:noFill/>
        </p:spPr>
        <p:txBody>
          <a:bodyPr wrap="square" rtlCol="0">
            <a:spAutoFit/>
          </a:bodyPr>
          <a:lstStyle/>
          <a:p>
            <a:pPr algn="ctr"/>
            <a:r>
              <a:rPr lang="de-DE" sz="2800" b="1" dirty="0" smtClean="0"/>
              <a:t>Bericht </a:t>
            </a:r>
          </a:p>
          <a:p>
            <a:pPr algn="ctr"/>
            <a:r>
              <a:rPr lang="de-DE" sz="2800" b="1" dirty="0" smtClean="0"/>
              <a:t>2020</a:t>
            </a:r>
            <a:endParaRPr lang="de-DE" sz="2800" dirty="0"/>
          </a:p>
          <a:p>
            <a:endParaRPr lang="de-DE" sz="11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290" y="64424"/>
            <a:ext cx="594360" cy="594360"/>
          </a:xfrm>
          <a:prstGeom prst="rect">
            <a:avLst/>
          </a:prstGeom>
        </p:spPr>
      </p:pic>
    </p:spTree>
    <p:extLst>
      <p:ext uri="{BB962C8B-B14F-4D97-AF65-F5344CB8AC3E}">
        <p14:creationId xmlns:p14="http://schemas.microsoft.com/office/powerpoint/2010/main" val="301038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Entlastung des Vorstandes</a:t>
            </a:r>
            <a:endParaRPr lang="de-DE" sz="2800" dirty="0"/>
          </a:p>
        </p:txBody>
      </p:sp>
      <p:sp>
        <p:nvSpPr>
          <p:cNvPr id="5" name="Inhaltsplatzhalter 2"/>
          <p:cNvSpPr>
            <a:spLocks noGrp="1"/>
          </p:cNvSpPr>
          <p:nvPr>
            <p:ph sz="half" idx="2"/>
          </p:nvPr>
        </p:nvSpPr>
        <p:spPr>
          <a:xfrm>
            <a:off x="232755" y="1094569"/>
            <a:ext cx="3956859" cy="4682776"/>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b="1" dirty="0">
                <a:solidFill>
                  <a:schemeClr val="tx1"/>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3724467" y="2249537"/>
            <a:ext cx="5206767" cy="1369606"/>
          </a:xfrm>
          <a:prstGeom prst="rect">
            <a:avLst/>
          </a:prstGeom>
          <a:noFill/>
        </p:spPr>
        <p:txBody>
          <a:bodyPr wrap="square" rtlCol="0">
            <a:spAutoFit/>
          </a:bodyPr>
          <a:lstStyle/>
          <a:p>
            <a:pPr algn="ctr"/>
            <a:r>
              <a:rPr lang="de-DE" sz="2400" b="1" u="sng" dirty="0" smtClean="0">
                <a:latin typeface="Arial" panose="020B0604020202020204" pitchFamily="34" charset="0"/>
                <a:cs typeface="Arial" panose="020B0604020202020204" pitchFamily="34" charset="0"/>
              </a:rPr>
              <a:t>Abstimmung </a:t>
            </a:r>
          </a:p>
          <a:p>
            <a:pPr algn="ctr"/>
            <a:r>
              <a:rPr lang="de-DE" sz="2400" b="1" u="sng" dirty="0" smtClean="0">
                <a:latin typeface="Arial" panose="020B0604020202020204" pitchFamily="34" charset="0"/>
                <a:cs typeface="Arial" panose="020B0604020202020204" pitchFamily="34" charset="0"/>
              </a:rPr>
              <a:t>zur </a:t>
            </a:r>
          </a:p>
          <a:p>
            <a:pPr algn="ctr"/>
            <a:r>
              <a:rPr lang="de-DE" sz="2400" b="1" u="sng" dirty="0" smtClean="0">
                <a:latin typeface="Arial" panose="020B0604020202020204" pitchFamily="34" charset="0"/>
                <a:cs typeface="Arial" panose="020B0604020202020204" pitchFamily="34" charset="0"/>
              </a:rPr>
              <a:t>Entlastung des Vorstandes</a:t>
            </a:r>
            <a:endParaRPr lang="de-DE" sz="2400" dirty="0">
              <a:latin typeface="Arial" panose="020B0604020202020204" pitchFamily="34" charset="0"/>
              <a:cs typeface="Arial" panose="020B0604020202020204" pitchFamily="34" charset="0"/>
            </a:endParaRPr>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72737"/>
            <a:ext cx="594360" cy="594360"/>
          </a:xfrm>
          <a:prstGeom prst="rect">
            <a:avLst/>
          </a:prstGeom>
        </p:spPr>
      </p:pic>
    </p:spTree>
    <p:extLst>
      <p:ext uri="{BB962C8B-B14F-4D97-AF65-F5344CB8AC3E}">
        <p14:creationId xmlns:p14="http://schemas.microsoft.com/office/powerpoint/2010/main" val="171774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Vorstandswahlen</a:t>
            </a:r>
            <a:endParaRPr lang="de-DE" sz="2800" dirty="0"/>
          </a:p>
        </p:txBody>
      </p:sp>
      <p:sp>
        <p:nvSpPr>
          <p:cNvPr id="5" name="Inhaltsplatzhalter 2"/>
          <p:cNvSpPr>
            <a:spLocks noGrp="1"/>
          </p:cNvSpPr>
          <p:nvPr>
            <p:ph sz="half" idx="2"/>
          </p:nvPr>
        </p:nvSpPr>
        <p:spPr>
          <a:xfrm>
            <a:off x="232756" y="1094569"/>
            <a:ext cx="3931920" cy="4516521"/>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b="1" dirty="0">
                <a:solidFill>
                  <a:schemeClr val="tx1"/>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a:t>
            </a:r>
            <a:r>
              <a:rPr lang="de-DE" sz="2100" dirty="0" smtClean="0">
                <a:solidFill>
                  <a:schemeClr val="bg1">
                    <a:lumMod val="75000"/>
                  </a:schemeClr>
                </a:solidFill>
              </a:rPr>
              <a:t>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3970484" y="899018"/>
            <a:ext cx="5206767" cy="2970044"/>
          </a:xfrm>
          <a:prstGeom prst="rect">
            <a:avLst/>
          </a:prstGeom>
          <a:noFill/>
        </p:spPr>
        <p:txBody>
          <a:bodyPr wrap="square" rtlCol="0">
            <a:spAutoFit/>
          </a:bodyPr>
          <a:lstStyle/>
          <a:p>
            <a:endParaRPr lang="de-DE" sz="1100" dirty="0"/>
          </a:p>
          <a:p>
            <a:pPr>
              <a:lnSpc>
                <a:spcPct val="150000"/>
              </a:lnSpc>
            </a:pPr>
            <a:r>
              <a:rPr lang="de-DE" sz="1600" dirty="0" smtClean="0"/>
              <a:t>Bis auf Christian Maas standen alle Positionen auch schon im vergangenen Jahr zur Wahl. Da damals der gesamte Geschäftsführende Vorstand neu gewählt wurde, sind einige Posten nur für ein Jahr gewählt worden, damit die Handlungsfähigkeit des Vorstands gewährleistet bleibt.</a:t>
            </a:r>
          </a:p>
          <a:p>
            <a:endParaRPr lang="de-DE" sz="1600" dirty="0"/>
          </a:p>
          <a:p>
            <a:r>
              <a:rPr lang="de-DE" sz="1600" dirty="0" smtClean="0"/>
              <a:t>Jede Person wird für zwei Jahre gewählt.</a:t>
            </a:r>
            <a:endParaRPr lang="de-DE" sz="16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976" y="81050"/>
            <a:ext cx="594360" cy="594360"/>
          </a:xfrm>
          <a:prstGeom prst="rect">
            <a:avLst/>
          </a:prstGeom>
        </p:spPr>
      </p:pic>
    </p:spTree>
    <p:extLst>
      <p:ext uri="{BB962C8B-B14F-4D97-AF65-F5344CB8AC3E}">
        <p14:creationId xmlns:p14="http://schemas.microsoft.com/office/powerpoint/2010/main" val="2735608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Vorstandswahlen</a:t>
            </a:r>
            <a:endParaRPr lang="de-DE" sz="2800" dirty="0"/>
          </a:p>
        </p:txBody>
      </p:sp>
      <p:sp>
        <p:nvSpPr>
          <p:cNvPr id="5" name="Inhaltsplatzhalter 2"/>
          <p:cNvSpPr>
            <a:spLocks noGrp="1"/>
          </p:cNvSpPr>
          <p:nvPr>
            <p:ph sz="half" idx="2"/>
          </p:nvPr>
        </p:nvSpPr>
        <p:spPr>
          <a:xfrm>
            <a:off x="232755" y="1094568"/>
            <a:ext cx="3956859" cy="4574711"/>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b="1" dirty="0">
                <a:solidFill>
                  <a:schemeClr val="tx1"/>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b="1" dirty="0" smtClean="0">
                <a:solidFill>
                  <a:schemeClr val="tx1"/>
                </a:solidFill>
              </a:rPr>
              <a:t>a. Geschäftsführer/in </a:t>
            </a:r>
            <a:r>
              <a:rPr lang="de-DE" sz="2100" b="1" dirty="0">
                <a:solidFill>
                  <a:schemeClr val="tx1"/>
                </a:solidFill>
              </a:rPr>
              <a:t>(nicht besetzt)</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a:t>
            </a:r>
            <a:r>
              <a:rPr lang="de-DE" sz="2100" dirty="0" smtClean="0">
                <a:solidFill>
                  <a:schemeClr val="bg1">
                    <a:lumMod val="75000"/>
                  </a:schemeClr>
                </a:solidFill>
              </a:rPr>
              <a:t>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55407"/>
            <a:ext cx="5206767" cy="3954929"/>
          </a:xfrm>
          <a:prstGeom prst="rect">
            <a:avLst/>
          </a:prstGeom>
          <a:noFill/>
        </p:spPr>
        <p:txBody>
          <a:bodyPr wrap="square" rtlCol="0">
            <a:spAutoFit/>
          </a:bodyPr>
          <a:lstStyle/>
          <a:p>
            <a:endParaRPr lang="de-DE" sz="1100" dirty="0"/>
          </a:p>
          <a:p>
            <a:pPr>
              <a:lnSpc>
                <a:spcPct val="150000"/>
              </a:lnSpc>
            </a:pPr>
            <a:r>
              <a:rPr lang="de-DE" sz="1600" dirty="0" smtClean="0"/>
              <a:t>Der Posten der Geschäftsführerin / des Geschäftsführers wurde in der letzten Mitgliederversammlung nicht besetzt. </a:t>
            </a:r>
          </a:p>
          <a:p>
            <a:pPr>
              <a:lnSpc>
                <a:spcPct val="150000"/>
              </a:lnSpc>
            </a:pPr>
            <a:endParaRPr lang="de-DE" sz="1600" dirty="0"/>
          </a:p>
          <a:p>
            <a:pPr>
              <a:lnSpc>
                <a:spcPct val="150000"/>
              </a:lnSpc>
            </a:pPr>
            <a:r>
              <a:rPr lang="de-DE" sz="1600" dirty="0" smtClean="0"/>
              <a:t>Für den Fall, dass diese Position auch in diesem Jahr nicht ehrenamtlich besetzt werden kann, hat der Geschäftsführende Vorstand folgendes Konzept ausgearbeitet.</a:t>
            </a:r>
          </a:p>
          <a:p>
            <a:endParaRPr lang="de-DE" sz="1600" dirty="0"/>
          </a:p>
          <a:p>
            <a:endParaRPr lang="de-DE" sz="1600" dirty="0" smtClean="0"/>
          </a:p>
          <a:p>
            <a:endParaRPr lang="de-DE" sz="16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64424"/>
            <a:ext cx="594360" cy="594360"/>
          </a:xfrm>
          <a:prstGeom prst="rect">
            <a:avLst/>
          </a:prstGeom>
        </p:spPr>
      </p:pic>
    </p:spTree>
    <p:extLst>
      <p:ext uri="{BB962C8B-B14F-4D97-AF65-F5344CB8AC3E}">
        <p14:creationId xmlns:p14="http://schemas.microsoft.com/office/powerpoint/2010/main" val="1503504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Vorstandswahlen</a:t>
            </a:r>
            <a:endParaRPr lang="de-DE" sz="2800" dirty="0"/>
          </a:p>
        </p:txBody>
      </p:sp>
      <p:sp>
        <p:nvSpPr>
          <p:cNvPr id="5" name="Inhaltsplatzhalter 2"/>
          <p:cNvSpPr>
            <a:spLocks noGrp="1"/>
          </p:cNvSpPr>
          <p:nvPr>
            <p:ph sz="half" idx="2"/>
          </p:nvPr>
        </p:nvSpPr>
        <p:spPr>
          <a:xfrm>
            <a:off x="232755" y="1094568"/>
            <a:ext cx="3984967" cy="4433395"/>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b="1" dirty="0">
                <a:solidFill>
                  <a:schemeClr val="tx1"/>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b="1" dirty="0" smtClean="0">
                <a:solidFill>
                  <a:schemeClr val="tx1"/>
                </a:solidFill>
              </a:rPr>
              <a:t>b. Stellvertr</a:t>
            </a:r>
            <a:r>
              <a:rPr lang="de-DE" sz="2100" b="1" dirty="0">
                <a:solidFill>
                  <a:schemeClr val="tx1"/>
                </a:solidFill>
              </a:rPr>
              <a:t>. Vorsitzende/r (Markus Schöfbeck)</a:t>
            </a:r>
            <a:br>
              <a:rPr lang="de-DE" sz="2100" b="1" dirty="0">
                <a:solidFill>
                  <a:schemeClr val="tx1"/>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79125"/>
            <a:ext cx="5206767" cy="2246769"/>
          </a:xfrm>
          <a:prstGeom prst="rect">
            <a:avLst/>
          </a:prstGeom>
          <a:noFill/>
        </p:spPr>
        <p:txBody>
          <a:bodyPr wrap="square" rtlCol="0">
            <a:spAutoFit/>
          </a:bodyPr>
          <a:lstStyle/>
          <a:p>
            <a:endParaRPr lang="de-DE" sz="1100" dirty="0"/>
          </a:p>
          <a:p>
            <a:pPr>
              <a:lnSpc>
                <a:spcPct val="150000"/>
              </a:lnSpc>
            </a:pPr>
            <a:r>
              <a:rPr lang="de-DE" sz="1600" dirty="0" smtClean="0"/>
              <a:t>Markus Schöfbeck befasst sich im Geschäftsführenden Vorstand mit den Liegenschaften und den Sportstätten des Vereins. Er ist hauptverantwortlich für (Um-) Baumaßnahmen.</a:t>
            </a:r>
          </a:p>
          <a:p>
            <a:endParaRPr lang="de-DE" sz="1100" dirty="0"/>
          </a:p>
          <a:p>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976" y="72737"/>
            <a:ext cx="594360" cy="59436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723" y="3059460"/>
            <a:ext cx="2088312" cy="2780663"/>
          </a:xfrm>
          <a:prstGeom prst="rect">
            <a:avLst/>
          </a:prstGeom>
        </p:spPr>
      </p:pic>
    </p:spTree>
    <p:extLst>
      <p:ext uri="{BB962C8B-B14F-4D97-AF65-F5344CB8AC3E}">
        <p14:creationId xmlns:p14="http://schemas.microsoft.com/office/powerpoint/2010/main" val="340899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Vorstandswahlen</a:t>
            </a:r>
            <a:endParaRPr lang="de-DE" sz="2800" dirty="0"/>
          </a:p>
        </p:txBody>
      </p:sp>
      <p:sp>
        <p:nvSpPr>
          <p:cNvPr id="5" name="Inhaltsplatzhalter 2"/>
          <p:cNvSpPr>
            <a:spLocks noGrp="1"/>
          </p:cNvSpPr>
          <p:nvPr>
            <p:ph sz="half" idx="2"/>
          </p:nvPr>
        </p:nvSpPr>
        <p:spPr>
          <a:xfrm>
            <a:off x="232755" y="1094569"/>
            <a:ext cx="3902671" cy="4658670"/>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b="1" dirty="0">
                <a:solidFill>
                  <a:schemeClr val="tx1"/>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a:t>
            </a:r>
            <a:r>
              <a:rPr lang="de-DE" sz="2100" dirty="0">
                <a:solidFill>
                  <a:schemeClr val="bg1">
                    <a:lumMod val="75000"/>
                  </a:schemeClr>
                </a:solidFill>
              </a:rPr>
              <a:t>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r>
              <a:rPr lang="de-DE" sz="2100" b="1" dirty="0">
                <a:solidFill>
                  <a:schemeClr val="tx1"/>
                </a:solidFill>
              </a:rPr>
              <a:t/>
            </a:r>
            <a:br>
              <a:rPr lang="de-DE" sz="2100" b="1" dirty="0">
                <a:solidFill>
                  <a:schemeClr val="tx1"/>
                </a:solidFill>
              </a:rPr>
            </a:br>
            <a:r>
              <a:rPr lang="de-DE" sz="2100" b="1" dirty="0" smtClean="0">
                <a:solidFill>
                  <a:schemeClr val="tx1"/>
                </a:solidFill>
              </a:rPr>
              <a:t>c.	</a:t>
            </a:r>
            <a:r>
              <a:rPr lang="de-DE" sz="2100" b="1" dirty="0" smtClean="0">
                <a:solidFill>
                  <a:schemeClr val="tx1"/>
                </a:solidFill>
              </a:rPr>
              <a:t> Sportwart/in </a:t>
            </a:r>
            <a:r>
              <a:rPr lang="de-DE" sz="2100" b="1" dirty="0">
                <a:solidFill>
                  <a:schemeClr val="tx1"/>
                </a:solidFill>
              </a:rPr>
              <a:t>Wettkampf (Stefan Dieckmann)</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a:t>
            </a:r>
            <a:r>
              <a:rPr lang="de-DE" sz="2100" dirty="0" smtClean="0">
                <a:solidFill>
                  <a:schemeClr val="bg1">
                    <a:lumMod val="75000"/>
                  </a:schemeClr>
                </a:solidFill>
              </a:rPr>
              <a:t>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79125"/>
            <a:ext cx="5206767" cy="1708160"/>
          </a:xfrm>
          <a:prstGeom prst="rect">
            <a:avLst/>
          </a:prstGeom>
          <a:noFill/>
        </p:spPr>
        <p:txBody>
          <a:bodyPr wrap="square" rtlCol="0">
            <a:spAutoFit/>
          </a:bodyPr>
          <a:lstStyle/>
          <a:p>
            <a:endParaRPr lang="de-DE" sz="1100" dirty="0"/>
          </a:p>
          <a:p>
            <a:pPr>
              <a:lnSpc>
                <a:spcPct val="150000"/>
              </a:lnSpc>
            </a:pPr>
            <a:r>
              <a:rPr lang="de-DE" sz="1600" dirty="0" smtClean="0"/>
              <a:t>Stefan Dieckmanns Hauptaufgabe umfasst die Organisation und Durchführung der beiden Läufe. Er ist zudem der Datenschutzbeauftragte des Vereins.</a:t>
            </a:r>
            <a:endParaRPr lang="de-DE" sz="1100" dirty="0"/>
          </a:p>
          <a:p>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664" y="81050"/>
            <a:ext cx="594360" cy="59436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59" y="2282316"/>
            <a:ext cx="2169699" cy="2889033"/>
          </a:xfrm>
          <a:prstGeom prst="rect">
            <a:avLst/>
          </a:prstGeom>
        </p:spPr>
      </p:pic>
    </p:spTree>
    <p:extLst>
      <p:ext uri="{BB962C8B-B14F-4D97-AF65-F5344CB8AC3E}">
        <p14:creationId xmlns:p14="http://schemas.microsoft.com/office/powerpoint/2010/main" val="235651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Vorstandswahlen</a:t>
            </a:r>
            <a:endParaRPr lang="de-DE" sz="2800" dirty="0"/>
          </a:p>
        </p:txBody>
      </p:sp>
      <p:sp>
        <p:nvSpPr>
          <p:cNvPr id="5" name="Inhaltsplatzhalter 2"/>
          <p:cNvSpPr>
            <a:spLocks noGrp="1"/>
          </p:cNvSpPr>
          <p:nvPr>
            <p:ph sz="half" idx="2"/>
          </p:nvPr>
        </p:nvSpPr>
        <p:spPr>
          <a:xfrm>
            <a:off x="232755" y="1094569"/>
            <a:ext cx="4004085" cy="4682776"/>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b="1" dirty="0">
                <a:solidFill>
                  <a:schemeClr val="tx1"/>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a:t>
            </a:r>
            <a:r>
              <a:rPr lang="de-DE" sz="2100" dirty="0">
                <a:solidFill>
                  <a:schemeClr val="bg1">
                    <a:lumMod val="75000"/>
                  </a:schemeClr>
                </a:solidFill>
              </a:rPr>
              <a:t>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r>
              <a:rPr lang="de-DE" sz="2100" b="1" dirty="0">
                <a:solidFill>
                  <a:schemeClr val="tx1"/>
                </a:solidFill>
              </a:rPr>
              <a:t/>
            </a:r>
            <a:br>
              <a:rPr lang="de-DE" sz="2100" b="1" dirty="0">
                <a:solidFill>
                  <a:schemeClr val="tx1"/>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b="1" dirty="0" smtClean="0">
                <a:solidFill>
                  <a:schemeClr val="tx1"/>
                </a:solidFill>
              </a:rPr>
              <a:t>d. Marketingleiter/in </a:t>
            </a:r>
            <a:r>
              <a:rPr lang="de-DE" sz="2100" b="1" dirty="0">
                <a:solidFill>
                  <a:schemeClr val="tx1"/>
                </a:solidFill>
              </a:rPr>
              <a:t>(Verena Kortmann)</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79125"/>
            <a:ext cx="5206767" cy="1477007"/>
          </a:xfrm>
          <a:prstGeom prst="rect">
            <a:avLst/>
          </a:prstGeom>
          <a:noFill/>
        </p:spPr>
        <p:txBody>
          <a:bodyPr wrap="square" rtlCol="0">
            <a:spAutoFit/>
          </a:bodyPr>
          <a:lstStyle/>
          <a:p>
            <a:endParaRPr lang="de-DE" sz="1100" dirty="0"/>
          </a:p>
          <a:p>
            <a:pPr>
              <a:lnSpc>
                <a:spcPct val="150000"/>
              </a:lnSpc>
            </a:pPr>
            <a:r>
              <a:rPr lang="de-DE" sz="1600" dirty="0" smtClean="0"/>
              <a:t>Verena Kortmann ist für die Öffentlichkeitsarbeit, hier im Besonderen die Homepage des Vereins, zuständig. </a:t>
            </a:r>
            <a:endParaRPr lang="de-DE" sz="1100" dirty="0"/>
          </a:p>
          <a:p>
            <a:pPr>
              <a:lnSpc>
                <a:spcPct val="150000"/>
              </a:lnSpc>
            </a:pPr>
            <a:endParaRPr lang="de-DE" sz="1100" dirty="0" smtClean="0"/>
          </a:p>
          <a:p>
            <a:pPr>
              <a:lnSpc>
                <a:spcPct val="150000"/>
              </a:lnSpc>
            </a:pPr>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64423"/>
            <a:ext cx="594360" cy="59436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50" y="2024785"/>
            <a:ext cx="2119615" cy="2822344"/>
          </a:xfrm>
          <a:prstGeom prst="rect">
            <a:avLst/>
          </a:prstGeom>
        </p:spPr>
      </p:pic>
    </p:spTree>
    <p:extLst>
      <p:ext uri="{BB962C8B-B14F-4D97-AF65-F5344CB8AC3E}">
        <p14:creationId xmlns:p14="http://schemas.microsoft.com/office/powerpoint/2010/main" val="2598175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Vorstandswahlen</a:t>
            </a:r>
            <a:endParaRPr lang="de-DE" sz="2800" dirty="0"/>
          </a:p>
        </p:txBody>
      </p:sp>
      <p:sp>
        <p:nvSpPr>
          <p:cNvPr id="5" name="Inhaltsplatzhalter 2"/>
          <p:cNvSpPr>
            <a:spLocks noGrp="1"/>
          </p:cNvSpPr>
          <p:nvPr>
            <p:ph sz="half" idx="2"/>
          </p:nvPr>
        </p:nvSpPr>
        <p:spPr>
          <a:xfrm>
            <a:off x="232756" y="1094569"/>
            <a:ext cx="3999578" cy="4478984"/>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b="1" dirty="0">
                <a:solidFill>
                  <a:schemeClr val="tx1"/>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a:t>
            </a:r>
            <a:r>
              <a:rPr lang="de-DE" sz="2100" dirty="0">
                <a:solidFill>
                  <a:schemeClr val="bg1">
                    <a:lumMod val="75000"/>
                  </a:schemeClr>
                </a:solidFill>
              </a:rPr>
              <a:t>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r>
              <a:rPr lang="de-DE" sz="2100" b="1" dirty="0">
                <a:solidFill>
                  <a:schemeClr val="tx1"/>
                </a:solidFill>
              </a:rPr>
              <a:t/>
            </a:r>
            <a:br>
              <a:rPr lang="de-DE" sz="2100" b="1" dirty="0">
                <a:solidFill>
                  <a:schemeClr val="tx1"/>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b="1" dirty="0" smtClean="0">
                <a:solidFill>
                  <a:schemeClr val="tx1"/>
                </a:solidFill>
              </a:rPr>
              <a:t>e. Beisitzer/in </a:t>
            </a:r>
            <a:r>
              <a:rPr lang="de-DE" sz="2100" b="1" dirty="0">
                <a:solidFill>
                  <a:schemeClr val="tx1"/>
                </a:solidFill>
              </a:rPr>
              <a:t>(André Henning)</a:t>
            </a:r>
            <a:br>
              <a:rPr lang="de-DE" sz="2100" b="1" dirty="0">
                <a:solidFill>
                  <a:schemeClr val="tx1"/>
                </a:solidFill>
              </a:rPr>
            </a:br>
            <a:r>
              <a:rPr lang="de-DE" sz="2100" b="1" dirty="0" smtClean="0">
                <a:solidFill>
                  <a:schemeClr val="tx1"/>
                </a:solidFill>
              </a:rPr>
              <a:t>f.	</a:t>
            </a:r>
            <a:r>
              <a:rPr lang="de-DE" sz="2100" b="1" dirty="0" smtClean="0">
                <a:solidFill>
                  <a:schemeClr val="tx1"/>
                </a:solidFill>
              </a:rPr>
              <a:t> Beisitzer/in </a:t>
            </a:r>
            <a:r>
              <a:rPr lang="de-DE" sz="2100" b="1" dirty="0">
                <a:solidFill>
                  <a:schemeClr val="tx1"/>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a:t>
            </a:r>
            <a:r>
              <a:rPr lang="de-DE" sz="2100" dirty="0" smtClean="0">
                <a:solidFill>
                  <a:schemeClr val="bg1">
                    <a:lumMod val="75000"/>
                  </a:schemeClr>
                </a:solidFill>
              </a:rPr>
              <a:t>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3219130"/>
            <a:ext cx="5206767" cy="3554819"/>
          </a:xfrm>
          <a:prstGeom prst="rect">
            <a:avLst/>
          </a:prstGeom>
          <a:noFill/>
        </p:spPr>
        <p:txBody>
          <a:bodyPr wrap="square" rtlCol="0">
            <a:spAutoFit/>
          </a:bodyPr>
          <a:lstStyle/>
          <a:p>
            <a:endParaRPr lang="de-DE" sz="1100" dirty="0"/>
          </a:p>
          <a:p>
            <a:endParaRPr lang="de-DE" sz="1600" dirty="0"/>
          </a:p>
          <a:p>
            <a:r>
              <a:rPr lang="de-DE" sz="1600" dirty="0" smtClean="0"/>
              <a:t>Christian Maas ist zuständig für das</a:t>
            </a:r>
          </a:p>
          <a:p>
            <a:r>
              <a:rPr lang="de-DE" sz="1600" dirty="0" smtClean="0"/>
              <a:t>Sportabzeichen.</a:t>
            </a:r>
          </a:p>
          <a:p>
            <a:endParaRPr lang="de-DE" sz="1600" dirty="0"/>
          </a:p>
          <a:p>
            <a:r>
              <a:rPr lang="de-DE" sz="1600" dirty="0" smtClean="0"/>
              <a:t>Alle Beisitzer haben besondere </a:t>
            </a:r>
          </a:p>
          <a:p>
            <a:r>
              <a:rPr lang="de-DE" sz="1600" dirty="0" smtClean="0"/>
              <a:t>Aufgaben entsprechend ihrer </a:t>
            </a:r>
          </a:p>
          <a:p>
            <a:r>
              <a:rPr lang="de-DE" sz="1600" dirty="0" smtClean="0"/>
              <a:t>Qualifikationen und unterstützen </a:t>
            </a:r>
          </a:p>
          <a:p>
            <a:r>
              <a:rPr lang="de-DE" sz="1600" dirty="0" smtClean="0"/>
              <a:t>den Verein u.a. bei Veranstaltungen.</a:t>
            </a:r>
          </a:p>
          <a:p>
            <a:endParaRPr lang="de-DE" sz="1600" dirty="0"/>
          </a:p>
          <a:p>
            <a:endParaRPr lang="de-DE" sz="1600" dirty="0" smtClean="0"/>
          </a:p>
          <a:p>
            <a:r>
              <a:rPr lang="de-DE" sz="1600" dirty="0" smtClean="0"/>
              <a:t>Christian Maas steht aus beruflichen Gründen für den Posten des Beisitzers nicht mehr zur Verfügung.</a:t>
            </a:r>
            <a:endParaRPr lang="de-DE" sz="1100" dirty="0"/>
          </a:p>
          <a:p>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64424"/>
            <a:ext cx="594360" cy="59436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923" y="514261"/>
            <a:ext cx="2028652" cy="2704869"/>
          </a:xfrm>
          <a:prstGeom prst="rect">
            <a:avLst/>
          </a:prstGeom>
        </p:spPr>
      </p:pic>
      <p:sp>
        <p:nvSpPr>
          <p:cNvPr id="7" name="Textfeld 6"/>
          <p:cNvSpPr txBox="1"/>
          <p:nvPr/>
        </p:nvSpPr>
        <p:spPr>
          <a:xfrm>
            <a:off x="4232334" y="879124"/>
            <a:ext cx="3549210" cy="1200329"/>
          </a:xfrm>
          <a:prstGeom prst="rect">
            <a:avLst/>
          </a:prstGeom>
          <a:noFill/>
        </p:spPr>
        <p:txBody>
          <a:bodyPr wrap="square" rtlCol="0">
            <a:spAutoFit/>
          </a:bodyPr>
          <a:lstStyle/>
          <a:p>
            <a:r>
              <a:rPr lang="de-DE" dirty="0"/>
              <a:t>André Henning ist als beratendes Mitglied Teil des Geschäftsführenden Vorstands. </a:t>
            </a:r>
          </a:p>
          <a:p>
            <a:endParaRPr lang="de-DE" dirty="0"/>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807" y="3711227"/>
            <a:ext cx="1862326" cy="1862326"/>
          </a:xfrm>
          <a:prstGeom prst="rect">
            <a:avLst/>
          </a:prstGeom>
        </p:spPr>
      </p:pic>
    </p:spTree>
    <p:extLst>
      <p:ext uri="{BB962C8B-B14F-4D97-AF65-F5344CB8AC3E}">
        <p14:creationId xmlns:p14="http://schemas.microsoft.com/office/powerpoint/2010/main" val="3908396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Wahl Kassenprüfer/in</a:t>
            </a:r>
            <a:endParaRPr lang="de-DE" sz="2800" dirty="0"/>
          </a:p>
        </p:txBody>
      </p:sp>
      <p:sp>
        <p:nvSpPr>
          <p:cNvPr id="5" name="Inhaltsplatzhalter 2"/>
          <p:cNvSpPr>
            <a:spLocks noGrp="1"/>
          </p:cNvSpPr>
          <p:nvPr>
            <p:ph sz="half" idx="2"/>
          </p:nvPr>
        </p:nvSpPr>
        <p:spPr>
          <a:xfrm>
            <a:off x="232755" y="1094569"/>
            <a:ext cx="3981797" cy="4375206"/>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a:t>
            </a:r>
            <a:r>
              <a:rPr lang="de-DE" sz="2100" dirty="0">
                <a:solidFill>
                  <a:schemeClr val="bg1">
                    <a:lumMod val="75000"/>
                  </a:schemeClr>
                </a:solidFill>
              </a:rPr>
              <a:t>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b="1" dirty="0">
                <a:solidFill>
                  <a:schemeClr val="tx1"/>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79125"/>
            <a:ext cx="5206767" cy="3185487"/>
          </a:xfrm>
          <a:prstGeom prst="rect">
            <a:avLst/>
          </a:prstGeom>
          <a:noFill/>
        </p:spPr>
        <p:txBody>
          <a:bodyPr wrap="square" rtlCol="0">
            <a:spAutoFit/>
          </a:bodyPr>
          <a:lstStyle/>
          <a:p>
            <a:endParaRPr lang="de-DE" sz="1100" dirty="0"/>
          </a:p>
          <a:p>
            <a:pPr>
              <a:lnSpc>
                <a:spcPct val="150000"/>
              </a:lnSpc>
            </a:pPr>
            <a:r>
              <a:rPr lang="de-DE" sz="1600" dirty="0" smtClean="0"/>
              <a:t>Ulrike Walter hat in den letzten beiden Jahren die Kasse geprüft und scheidet als Kassenprüferin aus. </a:t>
            </a:r>
          </a:p>
          <a:p>
            <a:pPr>
              <a:lnSpc>
                <a:spcPct val="150000"/>
              </a:lnSpc>
            </a:pPr>
            <a:endParaRPr lang="de-DE" sz="1600" dirty="0"/>
          </a:p>
          <a:p>
            <a:pPr>
              <a:lnSpc>
                <a:spcPct val="150000"/>
              </a:lnSpc>
            </a:pPr>
            <a:r>
              <a:rPr lang="de-DE" sz="1600" dirty="0" smtClean="0"/>
              <a:t>Axel Korn bleibt noch ein Jahr Kassenprüfer.</a:t>
            </a:r>
          </a:p>
          <a:p>
            <a:pPr>
              <a:lnSpc>
                <a:spcPct val="150000"/>
              </a:lnSpc>
            </a:pPr>
            <a:endParaRPr lang="de-DE" sz="1600" dirty="0"/>
          </a:p>
          <a:p>
            <a:pPr>
              <a:lnSpc>
                <a:spcPct val="150000"/>
              </a:lnSpc>
            </a:pPr>
            <a:r>
              <a:rPr lang="de-DE" sz="1600" dirty="0" smtClean="0"/>
              <a:t>Der Vorschlag für eine/n neue/n Kassenprüfer/in muss aus der Versammlung kommen!</a:t>
            </a:r>
            <a:endParaRPr lang="de-DE" sz="1100" dirty="0"/>
          </a:p>
          <a:p>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977" y="64424"/>
            <a:ext cx="594360" cy="594360"/>
          </a:xfrm>
          <a:prstGeom prst="rect">
            <a:avLst/>
          </a:prstGeom>
        </p:spPr>
      </p:pic>
    </p:spTree>
    <p:extLst>
      <p:ext uri="{BB962C8B-B14F-4D97-AF65-F5344CB8AC3E}">
        <p14:creationId xmlns:p14="http://schemas.microsoft.com/office/powerpoint/2010/main" val="3867843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Anträge</a:t>
            </a:r>
            <a:endParaRPr lang="de-DE" sz="2800" dirty="0"/>
          </a:p>
        </p:txBody>
      </p:sp>
      <p:sp>
        <p:nvSpPr>
          <p:cNvPr id="5" name="Inhaltsplatzhalter 2"/>
          <p:cNvSpPr>
            <a:spLocks noGrp="1"/>
          </p:cNvSpPr>
          <p:nvPr>
            <p:ph sz="half" idx="2"/>
          </p:nvPr>
        </p:nvSpPr>
        <p:spPr>
          <a:xfrm>
            <a:off x="232755" y="1094569"/>
            <a:ext cx="4015049" cy="4657838"/>
          </a:xfrm>
        </p:spPr>
        <p:txBody>
          <a:bodyPr>
            <a:normAutofit fontScale="32500" lnSpcReduction="20000"/>
          </a:bodyPr>
          <a:lstStyle/>
          <a:p>
            <a:pPr lvl="0"/>
            <a:r>
              <a:rPr lang="de-DE" sz="3100" dirty="0">
                <a:solidFill>
                  <a:schemeClr val="bg1">
                    <a:lumMod val="75000"/>
                  </a:schemeClr>
                </a:solidFill>
              </a:rPr>
              <a:t>Begrüßung durch Vorsitzenden Martin Steinbach</a:t>
            </a:r>
          </a:p>
          <a:p>
            <a:pPr lvl="0"/>
            <a:r>
              <a:rPr lang="de-DE" sz="3100" dirty="0">
                <a:solidFill>
                  <a:schemeClr val="bg1">
                    <a:lumMod val="75000"/>
                  </a:schemeClr>
                </a:solidFill>
              </a:rPr>
              <a:t>Protokoll der Mitgliederversammlung 2020</a:t>
            </a:r>
          </a:p>
          <a:p>
            <a:pPr lvl="0"/>
            <a:r>
              <a:rPr lang="de-DE" sz="3100" dirty="0">
                <a:solidFill>
                  <a:schemeClr val="bg1">
                    <a:lumMod val="75000"/>
                  </a:schemeClr>
                </a:solidFill>
              </a:rPr>
              <a:t>Geschäftsbericht über das Jahr 2020</a:t>
            </a:r>
            <a:br>
              <a:rPr lang="de-DE" sz="3100" dirty="0">
                <a:solidFill>
                  <a:schemeClr val="bg1">
                    <a:lumMod val="75000"/>
                  </a:schemeClr>
                </a:solidFill>
              </a:rPr>
            </a:br>
            <a:r>
              <a:rPr lang="de-DE" sz="3100" dirty="0">
                <a:solidFill>
                  <a:schemeClr val="bg1">
                    <a:lumMod val="75000"/>
                  </a:schemeClr>
                </a:solidFill>
              </a:rPr>
              <a:t>durch den Vorsitzenden Martin Steinbach</a:t>
            </a:r>
          </a:p>
          <a:p>
            <a:pPr lvl="0"/>
            <a:r>
              <a:rPr lang="de-DE" sz="3100" dirty="0">
                <a:solidFill>
                  <a:schemeClr val="bg1">
                    <a:lumMod val="75000"/>
                  </a:schemeClr>
                </a:solidFill>
              </a:rPr>
              <a:t>Bericht des Schatzmeisters Dieter Rengers</a:t>
            </a:r>
          </a:p>
          <a:p>
            <a:pPr lvl="0"/>
            <a:r>
              <a:rPr lang="de-DE" sz="3100" dirty="0">
                <a:solidFill>
                  <a:schemeClr val="bg1">
                    <a:lumMod val="75000"/>
                  </a:schemeClr>
                </a:solidFill>
              </a:rPr>
              <a:t>Bericht der Kassenprüfer </a:t>
            </a:r>
            <a:br>
              <a:rPr lang="de-DE" sz="3100" dirty="0">
                <a:solidFill>
                  <a:schemeClr val="bg1">
                    <a:lumMod val="75000"/>
                  </a:schemeClr>
                </a:solidFill>
              </a:rPr>
            </a:br>
            <a:r>
              <a:rPr lang="de-DE" sz="3100" dirty="0" smtClean="0">
                <a:solidFill>
                  <a:schemeClr val="bg1">
                    <a:lumMod val="75000"/>
                  </a:schemeClr>
                </a:solidFill>
              </a:rPr>
              <a:t>Ulrike Walter / </a:t>
            </a:r>
            <a:r>
              <a:rPr lang="de-DE" sz="3100" dirty="0">
                <a:solidFill>
                  <a:schemeClr val="bg1">
                    <a:lumMod val="75000"/>
                  </a:schemeClr>
                </a:solidFill>
              </a:rPr>
              <a:t>Axel Korn</a:t>
            </a:r>
          </a:p>
          <a:p>
            <a:pPr lvl="0"/>
            <a:r>
              <a:rPr lang="de-DE" sz="3100" dirty="0">
                <a:solidFill>
                  <a:schemeClr val="bg1">
                    <a:lumMod val="75000"/>
                  </a:schemeClr>
                </a:solidFill>
              </a:rPr>
              <a:t>Entlastung des Vorstandes</a:t>
            </a:r>
          </a:p>
          <a:p>
            <a:pPr lvl="0"/>
            <a:r>
              <a:rPr lang="de-DE" sz="3100" dirty="0">
                <a:solidFill>
                  <a:schemeClr val="bg1">
                    <a:lumMod val="75000"/>
                  </a:schemeClr>
                </a:solidFill>
              </a:rPr>
              <a:t>Vorstandswahlen </a:t>
            </a:r>
            <a:br>
              <a:rPr lang="de-DE" sz="3100" dirty="0">
                <a:solidFill>
                  <a:schemeClr val="bg1">
                    <a:lumMod val="75000"/>
                  </a:schemeClr>
                </a:solidFill>
              </a:rPr>
            </a:br>
            <a:r>
              <a:rPr lang="de-DE" sz="3100" dirty="0" smtClean="0">
                <a:solidFill>
                  <a:schemeClr val="bg1">
                    <a:lumMod val="75000"/>
                  </a:schemeClr>
                </a:solidFill>
              </a:rPr>
              <a:t>a.</a:t>
            </a:r>
            <a:r>
              <a:rPr lang="de-DE" sz="3100" dirty="0">
                <a:solidFill>
                  <a:schemeClr val="bg1">
                    <a:lumMod val="75000"/>
                  </a:schemeClr>
                </a:solidFill>
              </a:rPr>
              <a:t>	</a:t>
            </a:r>
            <a:r>
              <a:rPr lang="de-DE" sz="3100" dirty="0" smtClean="0">
                <a:solidFill>
                  <a:schemeClr val="bg1">
                    <a:lumMod val="75000"/>
                  </a:schemeClr>
                </a:solidFill>
              </a:rPr>
              <a:t> Geschäftsführer/in </a:t>
            </a:r>
            <a:r>
              <a:rPr lang="de-DE" sz="3100" dirty="0">
                <a:solidFill>
                  <a:schemeClr val="bg1">
                    <a:lumMod val="75000"/>
                  </a:schemeClr>
                </a:solidFill>
              </a:rPr>
              <a:t>(nicht besetzt)</a:t>
            </a:r>
            <a:br>
              <a:rPr lang="de-DE" sz="3100" dirty="0">
                <a:solidFill>
                  <a:schemeClr val="bg1">
                    <a:lumMod val="75000"/>
                  </a:schemeClr>
                </a:solidFill>
              </a:rPr>
            </a:br>
            <a:r>
              <a:rPr lang="de-DE" sz="3100" dirty="0" smtClean="0">
                <a:solidFill>
                  <a:schemeClr val="bg1">
                    <a:lumMod val="75000"/>
                  </a:schemeClr>
                </a:solidFill>
              </a:rPr>
              <a:t>b. Stellvertr</a:t>
            </a:r>
            <a:r>
              <a:rPr lang="de-DE" sz="3100" dirty="0">
                <a:solidFill>
                  <a:schemeClr val="bg1">
                    <a:lumMod val="75000"/>
                  </a:schemeClr>
                </a:solidFill>
              </a:rPr>
              <a:t>. Vorsitzende/r (Markus Schöfbeck)</a:t>
            </a:r>
            <a:br>
              <a:rPr lang="de-DE" sz="3100" dirty="0">
                <a:solidFill>
                  <a:schemeClr val="bg1">
                    <a:lumMod val="75000"/>
                  </a:schemeClr>
                </a:solidFill>
              </a:rPr>
            </a:br>
            <a:r>
              <a:rPr lang="de-DE" sz="3100" dirty="0" smtClean="0">
                <a:solidFill>
                  <a:schemeClr val="bg1">
                    <a:lumMod val="75000"/>
                  </a:schemeClr>
                </a:solidFill>
              </a:rPr>
              <a:t>c.	 Sportwart/in </a:t>
            </a:r>
            <a:r>
              <a:rPr lang="de-DE" sz="3100" dirty="0">
                <a:solidFill>
                  <a:schemeClr val="bg1">
                    <a:lumMod val="75000"/>
                  </a:schemeClr>
                </a:solidFill>
              </a:rPr>
              <a:t>Wettkampf (Stefan Dieckmann)</a:t>
            </a:r>
            <a:br>
              <a:rPr lang="de-DE" sz="3100" dirty="0">
                <a:solidFill>
                  <a:schemeClr val="bg1">
                    <a:lumMod val="75000"/>
                  </a:schemeClr>
                </a:solidFill>
              </a:rPr>
            </a:br>
            <a:r>
              <a:rPr lang="de-DE" sz="3100" dirty="0" smtClean="0">
                <a:solidFill>
                  <a:schemeClr val="bg1">
                    <a:lumMod val="75000"/>
                  </a:schemeClr>
                </a:solidFill>
              </a:rPr>
              <a:t>d. Marketingleiter/in </a:t>
            </a:r>
            <a:r>
              <a:rPr lang="de-DE" sz="3100" dirty="0">
                <a:solidFill>
                  <a:schemeClr val="bg1">
                    <a:lumMod val="75000"/>
                  </a:schemeClr>
                </a:solidFill>
              </a:rPr>
              <a:t>(Verena Kortmann)</a:t>
            </a:r>
            <a:br>
              <a:rPr lang="de-DE" sz="3100" dirty="0">
                <a:solidFill>
                  <a:schemeClr val="bg1">
                    <a:lumMod val="75000"/>
                  </a:schemeClr>
                </a:solidFill>
              </a:rPr>
            </a:br>
            <a:r>
              <a:rPr lang="de-DE" sz="3100" dirty="0" smtClean="0">
                <a:solidFill>
                  <a:schemeClr val="bg1">
                    <a:lumMod val="75000"/>
                  </a:schemeClr>
                </a:solidFill>
              </a:rPr>
              <a:t>e. Beisitzer/in </a:t>
            </a:r>
            <a:r>
              <a:rPr lang="de-DE" sz="3100" dirty="0">
                <a:solidFill>
                  <a:schemeClr val="bg1">
                    <a:lumMod val="75000"/>
                  </a:schemeClr>
                </a:solidFill>
              </a:rPr>
              <a:t>(André Henning)</a:t>
            </a:r>
            <a:br>
              <a:rPr lang="de-DE" sz="3100" dirty="0">
                <a:solidFill>
                  <a:schemeClr val="bg1">
                    <a:lumMod val="75000"/>
                  </a:schemeClr>
                </a:solidFill>
              </a:rPr>
            </a:br>
            <a:r>
              <a:rPr lang="de-DE" sz="3100" dirty="0" smtClean="0">
                <a:solidFill>
                  <a:schemeClr val="bg1">
                    <a:lumMod val="75000"/>
                  </a:schemeClr>
                </a:solidFill>
              </a:rPr>
              <a:t>f.	 Beisitzer/in </a:t>
            </a:r>
            <a:r>
              <a:rPr lang="de-DE" sz="3100" dirty="0">
                <a:solidFill>
                  <a:schemeClr val="bg1">
                    <a:lumMod val="75000"/>
                  </a:schemeClr>
                </a:solidFill>
              </a:rPr>
              <a:t>(Christian Maas)</a:t>
            </a:r>
          </a:p>
          <a:p>
            <a:pPr lvl="0"/>
            <a:r>
              <a:rPr lang="de-DE" sz="3100" dirty="0">
                <a:solidFill>
                  <a:schemeClr val="bg1">
                    <a:lumMod val="75000"/>
                  </a:schemeClr>
                </a:solidFill>
              </a:rPr>
              <a:t>Wahl Kassenprüfer/in</a:t>
            </a:r>
          </a:p>
          <a:p>
            <a:r>
              <a:rPr lang="de-DE" sz="3100" b="1" dirty="0">
                <a:solidFill>
                  <a:schemeClr val="tx1"/>
                </a:solidFill>
              </a:rPr>
              <a:t>Anträge</a:t>
            </a:r>
            <a:br>
              <a:rPr lang="de-DE" sz="3100" b="1" dirty="0">
                <a:solidFill>
                  <a:schemeClr val="tx1"/>
                </a:solidFill>
              </a:rPr>
            </a:br>
            <a:r>
              <a:rPr lang="de-DE" sz="3200" b="1" dirty="0">
                <a:solidFill>
                  <a:schemeClr val="tx1"/>
                </a:solidFill>
              </a:rPr>
              <a:t>- Wahl von Josef </a:t>
            </a:r>
            <a:r>
              <a:rPr lang="de-DE" sz="3200" b="1" dirty="0" err="1">
                <a:solidFill>
                  <a:schemeClr val="tx1"/>
                </a:solidFill>
              </a:rPr>
              <a:t>Riesenbeck</a:t>
            </a:r>
            <a:r>
              <a:rPr lang="de-DE" sz="3200" b="1" dirty="0">
                <a:solidFill>
                  <a:schemeClr val="tx1"/>
                </a:solidFill>
              </a:rPr>
              <a:t> zum Ehrenvorsitzenden</a:t>
            </a:r>
            <a:r>
              <a:rPr lang="de-DE" sz="3200" dirty="0">
                <a:solidFill>
                  <a:schemeClr val="bg1">
                    <a:lumMod val="75000"/>
                  </a:schemeClr>
                </a:solidFill>
              </a:rPr>
              <a:t/>
            </a:r>
            <a:br>
              <a:rPr lang="de-DE" sz="3200" dirty="0">
                <a:solidFill>
                  <a:schemeClr val="bg1">
                    <a:lumMod val="75000"/>
                  </a:schemeClr>
                </a:solidFill>
              </a:rPr>
            </a:br>
            <a:r>
              <a:rPr lang="de-DE" sz="3200" dirty="0" smtClean="0">
                <a:solidFill>
                  <a:schemeClr val="bg1">
                    <a:lumMod val="75000"/>
                  </a:schemeClr>
                </a:solidFill>
              </a:rPr>
              <a:t>- </a:t>
            </a:r>
            <a:r>
              <a:rPr lang="de-DE" sz="3200" dirty="0">
                <a:solidFill>
                  <a:schemeClr val="bg1">
                    <a:lumMod val="75000"/>
                  </a:schemeClr>
                </a:solidFill>
              </a:rPr>
              <a:t>Einmalige Reduzierung des Grundbeitrags im 2. Quartal</a:t>
            </a:r>
            <a:br>
              <a:rPr lang="de-DE" sz="3200" dirty="0">
                <a:solidFill>
                  <a:schemeClr val="bg1">
                    <a:lumMod val="75000"/>
                  </a:schemeClr>
                </a:solidFill>
              </a:rPr>
            </a:br>
            <a:r>
              <a:rPr lang="de-DE" sz="3200" dirty="0" smtClean="0">
                <a:solidFill>
                  <a:schemeClr val="bg1">
                    <a:lumMod val="75000"/>
                  </a:schemeClr>
                </a:solidFill>
              </a:rPr>
              <a:t>- </a:t>
            </a:r>
            <a:r>
              <a:rPr lang="de-DE" sz="3200" dirty="0">
                <a:solidFill>
                  <a:schemeClr val="bg1">
                    <a:lumMod val="75000"/>
                  </a:schemeClr>
                </a:solidFill>
              </a:rPr>
              <a:t>Information zum Tausch der </a:t>
            </a:r>
            <a:r>
              <a:rPr lang="de-DE" sz="3200" dirty="0" smtClean="0">
                <a:solidFill>
                  <a:schemeClr val="bg1">
                    <a:lumMod val="75000"/>
                  </a:schemeClr>
                </a:solidFill>
              </a:rPr>
              <a:t>Flächen</a:t>
            </a:r>
            <a:endParaRPr lang="de-DE" sz="3100" dirty="0">
              <a:solidFill>
                <a:schemeClr val="bg1">
                  <a:lumMod val="75000"/>
                </a:schemeClr>
              </a:solidFill>
            </a:endParaRPr>
          </a:p>
          <a:p>
            <a:pPr lvl="0"/>
            <a:r>
              <a:rPr lang="de-DE" sz="3100" dirty="0">
                <a:solidFill>
                  <a:schemeClr val="bg1">
                    <a:lumMod val="75000"/>
                  </a:schemeClr>
                </a:solidFill>
              </a:rPr>
              <a:t>Ehrungen</a:t>
            </a:r>
          </a:p>
          <a:p>
            <a:pPr lvl="0"/>
            <a:r>
              <a:rPr lang="de-DE" sz="3100" dirty="0">
                <a:solidFill>
                  <a:schemeClr val="bg1">
                    <a:lumMod val="75000"/>
                  </a:schemeClr>
                </a:solidFill>
              </a:rPr>
              <a:t>SC DJK-Ausblick auf das Jahr 2021</a:t>
            </a:r>
          </a:p>
          <a:p>
            <a:pPr lvl="0"/>
            <a:r>
              <a:rPr lang="de-DE" sz="3100" dirty="0">
                <a:solidFill>
                  <a:schemeClr val="bg1">
                    <a:lumMod val="75000"/>
                  </a:schemeClr>
                </a:solidFill>
              </a:rPr>
              <a:t>Informationen und Diskussion</a:t>
            </a:r>
          </a:p>
          <a:p>
            <a:pPr marL="0" indent="0">
              <a:buNone/>
            </a:pP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64424"/>
            <a:ext cx="594360" cy="594360"/>
          </a:xfrm>
          <a:prstGeom prst="rect">
            <a:avLst/>
          </a:prstGeom>
        </p:spPr>
      </p:pic>
      <p:sp>
        <p:nvSpPr>
          <p:cNvPr id="7" name="Textfeld 6"/>
          <p:cNvSpPr txBox="1"/>
          <p:nvPr/>
        </p:nvSpPr>
        <p:spPr>
          <a:xfrm>
            <a:off x="3651583" y="164467"/>
            <a:ext cx="5939299" cy="1938992"/>
          </a:xfrm>
          <a:prstGeom prst="rect">
            <a:avLst/>
          </a:prstGeom>
          <a:noFill/>
        </p:spPr>
        <p:txBody>
          <a:bodyPr wrap="square" rtlCol="0">
            <a:spAutoFit/>
          </a:bodyPr>
          <a:lstStyle/>
          <a:p>
            <a:pPr algn="ctr"/>
            <a:r>
              <a:rPr lang="de-DE" sz="6000" b="1" dirty="0" smtClean="0">
                <a:solidFill>
                  <a:srgbClr val="FF0000"/>
                </a:solidFill>
                <a:latin typeface="Vivaldi" panose="03020602050506090804" pitchFamily="66" charset="0"/>
              </a:rPr>
              <a:t>Wahl zum Ehrenvorsitzenden</a:t>
            </a:r>
            <a:endParaRPr lang="de-DE" sz="6000" b="1" dirty="0">
              <a:solidFill>
                <a:srgbClr val="FF0000"/>
              </a:solidFill>
              <a:latin typeface="Vivaldi" panose="03020602050506090804" pitchFamily="66" charset="0"/>
            </a:endParaRPr>
          </a:p>
        </p:txBody>
      </p:sp>
      <p:pic>
        <p:nvPicPr>
          <p:cNvPr id="8" name="Grafik 7"/>
          <p:cNvPicPr/>
          <p:nvPr/>
        </p:nvPicPr>
        <p:blipFill rotWithShape="1">
          <a:blip r:embed="rId3"/>
          <a:srcRect l="3424" t="24031" r="66309" b="10489"/>
          <a:stretch/>
        </p:blipFill>
        <p:spPr bwMode="auto">
          <a:xfrm>
            <a:off x="4828032" y="1920240"/>
            <a:ext cx="3566160" cy="44622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3937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Tagesordnung</a:t>
            </a:r>
            <a:endParaRPr lang="de-DE" sz="4000" dirty="0"/>
          </a:p>
        </p:txBody>
      </p:sp>
      <p:sp>
        <p:nvSpPr>
          <p:cNvPr id="3" name="Inhaltsplatzhalter 2"/>
          <p:cNvSpPr>
            <a:spLocks noGrp="1"/>
          </p:cNvSpPr>
          <p:nvPr>
            <p:ph idx="1"/>
          </p:nvPr>
        </p:nvSpPr>
        <p:spPr>
          <a:xfrm>
            <a:off x="4760460" y="514924"/>
            <a:ext cx="5580573" cy="5840156"/>
          </a:xfrm>
        </p:spPr>
        <p:txBody>
          <a:bodyPr>
            <a:normAutofit fontScale="92500" lnSpcReduction="20000"/>
          </a:bodyPr>
          <a:lstStyle/>
          <a:p>
            <a:pPr lvl="0"/>
            <a:r>
              <a:rPr lang="de-DE" sz="1600" dirty="0"/>
              <a:t>Begrüßung durch Vorsitzenden Martin Steinbach</a:t>
            </a:r>
          </a:p>
          <a:p>
            <a:pPr lvl="0"/>
            <a:r>
              <a:rPr lang="de-DE" sz="1600" dirty="0"/>
              <a:t>Protokoll der Mitgliederversammlung 2020</a:t>
            </a:r>
          </a:p>
          <a:p>
            <a:pPr lvl="0"/>
            <a:r>
              <a:rPr lang="de-DE" sz="1600" dirty="0"/>
              <a:t>Geschäftsbericht über das Jahr 2020</a:t>
            </a:r>
            <a:br>
              <a:rPr lang="de-DE" sz="1600" dirty="0"/>
            </a:br>
            <a:r>
              <a:rPr lang="de-DE" sz="1600" dirty="0"/>
              <a:t>durch den Vorsitzenden Martin Steinbach</a:t>
            </a:r>
          </a:p>
          <a:p>
            <a:pPr lvl="0"/>
            <a:r>
              <a:rPr lang="de-DE" sz="1600" dirty="0"/>
              <a:t>Bericht des Schatzmeisters Dieter Rengers</a:t>
            </a:r>
          </a:p>
          <a:p>
            <a:pPr lvl="0"/>
            <a:r>
              <a:rPr lang="de-DE" sz="1600" dirty="0"/>
              <a:t>Bericht der Kassenprüfer </a:t>
            </a:r>
            <a:br>
              <a:rPr lang="de-DE" sz="1600" dirty="0"/>
            </a:br>
            <a:r>
              <a:rPr lang="de-DE" sz="1600" dirty="0" smtClean="0"/>
              <a:t>Ulrike Walter </a:t>
            </a:r>
            <a:r>
              <a:rPr lang="de-DE" sz="1600" dirty="0"/>
              <a:t>/ Axel Korn</a:t>
            </a:r>
          </a:p>
          <a:p>
            <a:pPr lvl="0"/>
            <a:r>
              <a:rPr lang="de-DE" sz="1600" dirty="0"/>
              <a:t>Entlastung des Vorstandes</a:t>
            </a:r>
          </a:p>
          <a:p>
            <a:pPr lvl="0"/>
            <a:r>
              <a:rPr lang="de-DE" sz="1600" dirty="0"/>
              <a:t>Vorstandswahlen </a:t>
            </a:r>
            <a:br>
              <a:rPr lang="de-DE" sz="1600" dirty="0"/>
            </a:br>
            <a:r>
              <a:rPr lang="de-DE" sz="1600" dirty="0" smtClean="0"/>
              <a:t>a.	Geschäftsführer/in </a:t>
            </a:r>
            <a:r>
              <a:rPr lang="de-DE" sz="1600" dirty="0"/>
              <a:t>(nicht besetzt)</a:t>
            </a:r>
            <a:br>
              <a:rPr lang="de-DE" sz="1600" dirty="0"/>
            </a:br>
            <a:r>
              <a:rPr lang="de-DE" sz="1600" dirty="0" smtClean="0"/>
              <a:t>b.	Stellvertr</a:t>
            </a:r>
            <a:r>
              <a:rPr lang="de-DE" sz="1600" dirty="0"/>
              <a:t>. Vorsitzende/r (Markus Schöfbeck)</a:t>
            </a:r>
            <a:br>
              <a:rPr lang="de-DE" sz="1600" dirty="0"/>
            </a:br>
            <a:r>
              <a:rPr lang="de-DE" sz="1600" dirty="0" smtClean="0"/>
              <a:t>c.	Sportwart/in </a:t>
            </a:r>
            <a:r>
              <a:rPr lang="de-DE" sz="1600" dirty="0"/>
              <a:t>Wettkampf (Stefan Dieckmann)</a:t>
            </a:r>
            <a:br>
              <a:rPr lang="de-DE" sz="1600" dirty="0"/>
            </a:br>
            <a:r>
              <a:rPr lang="de-DE" sz="1600" dirty="0" smtClean="0"/>
              <a:t>d.	Marketingleiter/in </a:t>
            </a:r>
            <a:r>
              <a:rPr lang="de-DE" sz="1600" dirty="0"/>
              <a:t>(Verena Kortmann)</a:t>
            </a:r>
            <a:br>
              <a:rPr lang="de-DE" sz="1600" dirty="0"/>
            </a:br>
            <a:r>
              <a:rPr lang="de-DE" sz="1600" dirty="0" smtClean="0"/>
              <a:t>e.	Beisitzer/in </a:t>
            </a:r>
            <a:r>
              <a:rPr lang="de-DE" sz="1600" dirty="0"/>
              <a:t>(André Henning)</a:t>
            </a:r>
            <a:br>
              <a:rPr lang="de-DE" sz="1600" dirty="0"/>
            </a:br>
            <a:r>
              <a:rPr lang="de-DE" sz="1600" dirty="0" smtClean="0"/>
              <a:t>f.	Beisitzer/in </a:t>
            </a:r>
            <a:r>
              <a:rPr lang="de-DE" sz="1600" dirty="0"/>
              <a:t>(Christian Maas)</a:t>
            </a:r>
          </a:p>
          <a:p>
            <a:pPr lvl="0"/>
            <a:r>
              <a:rPr lang="de-DE" sz="1600" dirty="0"/>
              <a:t>Wahl Kassenprüfer/in</a:t>
            </a:r>
          </a:p>
          <a:p>
            <a:pPr lvl="0"/>
            <a:r>
              <a:rPr lang="de-DE" sz="1600" dirty="0" smtClean="0"/>
              <a:t>Anträge</a:t>
            </a:r>
          </a:p>
          <a:p>
            <a:pPr marL="457200" lvl="1" indent="0">
              <a:buNone/>
            </a:pPr>
            <a:r>
              <a:rPr lang="de-DE" sz="1400" dirty="0" smtClean="0"/>
              <a:t>- Wahl von Josef </a:t>
            </a:r>
            <a:r>
              <a:rPr lang="de-DE" sz="1400" dirty="0" err="1" smtClean="0"/>
              <a:t>Riesenbeck</a:t>
            </a:r>
            <a:r>
              <a:rPr lang="de-DE" sz="1400" dirty="0" smtClean="0"/>
              <a:t> zum Ehrenvorsitzenden</a:t>
            </a:r>
            <a:r>
              <a:rPr lang="de-DE" sz="1400" dirty="0"/>
              <a:t/>
            </a:r>
            <a:br>
              <a:rPr lang="de-DE" sz="1400" dirty="0"/>
            </a:br>
            <a:r>
              <a:rPr lang="de-DE" sz="1400" dirty="0"/>
              <a:t>- </a:t>
            </a:r>
            <a:r>
              <a:rPr lang="de-DE" sz="1400" dirty="0" smtClean="0"/>
              <a:t>Einmalige </a:t>
            </a:r>
            <a:r>
              <a:rPr lang="de-DE" sz="1400" dirty="0"/>
              <a:t>Reduzierung des Grundbeitrags im </a:t>
            </a:r>
            <a:r>
              <a:rPr lang="de-DE" sz="1400" dirty="0" smtClean="0"/>
              <a:t>2. Quartal</a:t>
            </a:r>
            <a:br>
              <a:rPr lang="de-DE" sz="1400" dirty="0" smtClean="0"/>
            </a:br>
            <a:r>
              <a:rPr lang="de-DE" sz="1400" dirty="0" smtClean="0"/>
              <a:t>- Information zum Tausch der Flächen</a:t>
            </a:r>
            <a:endParaRPr lang="de-DE" sz="1400" dirty="0"/>
          </a:p>
          <a:p>
            <a:pPr lvl="0"/>
            <a:r>
              <a:rPr lang="de-DE" sz="1600" dirty="0"/>
              <a:t>Ehrungen</a:t>
            </a:r>
          </a:p>
          <a:p>
            <a:pPr lvl="0"/>
            <a:r>
              <a:rPr lang="de-DE" sz="1600" dirty="0"/>
              <a:t>SC DJK-Ausblick auf das Jahr 2021</a:t>
            </a:r>
          </a:p>
          <a:p>
            <a:pPr lvl="0"/>
            <a:r>
              <a:rPr lang="de-DE" sz="1600" dirty="0"/>
              <a:t>Informationen und Diskussion</a:t>
            </a:r>
          </a:p>
          <a:p>
            <a:pPr marL="0" indent="0">
              <a:buNone/>
            </a:pP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72736"/>
            <a:ext cx="594360" cy="594360"/>
          </a:xfrm>
          <a:prstGeom prst="rect">
            <a:avLst/>
          </a:prstGeom>
        </p:spPr>
      </p:pic>
    </p:spTree>
    <p:extLst>
      <p:ext uri="{BB962C8B-B14F-4D97-AF65-F5344CB8AC3E}">
        <p14:creationId xmlns:p14="http://schemas.microsoft.com/office/powerpoint/2010/main" val="4087184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Anträge</a:t>
            </a:r>
            <a:endParaRPr lang="de-DE" sz="2800" dirty="0"/>
          </a:p>
        </p:txBody>
      </p:sp>
      <p:sp>
        <p:nvSpPr>
          <p:cNvPr id="5" name="Inhaltsplatzhalter 2"/>
          <p:cNvSpPr>
            <a:spLocks noGrp="1"/>
          </p:cNvSpPr>
          <p:nvPr>
            <p:ph sz="half" idx="2"/>
          </p:nvPr>
        </p:nvSpPr>
        <p:spPr>
          <a:xfrm>
            <a:off x="232755" y="1094569"/>
            <a:ext cx="4015049" cy="4657838"/>
          </a:xfrm>
        </p:spPr>
        <p:txBody>
          <a:bodyPr>
            <a:normAutofit fontScale="32500" lnSpcReduction="20000"/>
          </a:bodyPr>
          <a:lstStyle/>
          <a:p>
            <a:pPr lvl="0"/>
            <a:r>
              <a:rPr lang="de-DE" sz="3100" dirty="0">
                <a:solidFill>
                  <a:schemeClr val="bg1">
                    <a:lumMod val="75000"/>
                  </a:schemeClr>
                </a:solidFill>
              </a:rPr>
              <a:t>Begrüßung durch Vorsitzenden Martin Steinbach</a:t>
            </a:r>
          </a:p>
          <a:p>
            <a:pPr lvl="0"/>
            <a:r>
              <a:rPr lang="de-DE" sz="3100" dirty="0">
                <a:solidFill>
                  <a:schemeClr val="bg1">
                    <a:lumMod val="75000"/>
                  </a:schemeClr>
                </a:solidFill>
              </a:rPr>
              <a:t>Protokoll der Mitgliederversammlung 2020</a:t>
            </a:r>
          </a:p>
          <a:p>
            <a:pPr lvl="0"/>
            <a:r>
              <a:rPr lang="de-DE" sz="3100" dirty="0">
                <a:solidFill>
                  <a:schemeClr val="bg1">
                    <a:lumMod val="75000"/>
                  </a:schemeClr>
                </a:solidFill>
              </a:rPr>
              <a:t>Geschäftsbericht über das Jahr 2020</a:t>
            </a:r>
            <a:br>
              <a:rPr lang="de-DE" sz="3100" dirty="0">
                <a:solidFill>
                  <a:schemeClr val="bg1">
                    <a:lumMod val="75000"/>
                  </a:schemeClr>
                </a:solidFill>
              </a:rPr>
            </a:br>
            <a:r>
              <a:rPr lang="de-DE" sz="3100" dirty="0">
                <a:solidFill>
                  <a:schemeClr val="bg1">
                    <a:lumMod val="75000"/>
                  </a:schemeClr>
                </a:solidFill>
              </a:rPr>
              <a:t>durch den Vorsitzenden Martin Steinbach</a:t>
            </a:r>
          </a:p>
          <a:p>
            <a:pPr lvl="0"/>
            <a:r>
              <a:rPr lang="de-DE" sz="3100" dirty="0">
                <a:solidFill>
                  <a:schemeClr val="bg1">
                    <a:lumMod val="75000"/>
                  </a:schemeClr>
                </a:solidFill>
              </a:rPr>
              <a:t>Bericht des Schatzmeisters Dieter Rengers</a:t>
            </a:r>
          </a:p>
          <a:p>
            <a:pPr lvl="0"/>
            <a:r>
              <a:rPr lang="de-DE" sz="3100" dirty="0">
                <a:solidFill>
                  <a:schemeClr val="bg1">
                    <a:lumMod val="75000"/>
                  </a:schemeClr>
                </a:solidFill>
              </a:rPr>
              <a:t>Bericht der Kassenprüfer </a:t>
            </a:r>
            <a:br>
              <a:rPr lang="de-DE" sz="3100" dirty="0">
                <a:solidFill>
                  <a:schemeClr val="bg1">
                    <a:lumMod val="75000"/>
                  </a:schemeClr>
                </a:solidFill>
              </a:rPr>
            </a:br>
            <a:r>
              <a:rPr lang="de-DE" sz="3100" dirty="0" smtClean="0">
                <a:solidFill>
                  <a:schemeClr val="bg1">
                    <a:lumMod val="75000"/>
                  </a:schemeClr>
                </a:solidFill>
              </a:rPr>
              <a:t>Ulrike Walter / </a:t>
            </a:r>
            <a:r>
              <a:rPr lang="de-DE" sz="3100" dirty="0">
                <a:solidFill>
                  <a:schemeClr val="bg1">
                    <a:lumMod val="75000"/>
                  </a:schemeClr>
                </a:solidFill>
              </a:rPr>
              <a:t>Axel Korn</a:t>
            </a:r>
          </a:p>
          <a:p>
            <a:pPr lvl="0"/>
            <a:r>
              <a:rPr lang="de-DE" sz="3100" dirty="0">
                <a:solidFill>
                  <a:schemeClr val="bg1">
                    <a:lumMod val="75000"/>
                  </a:schemeClr>
                </a:solidFill>
              </a:rPr>
              <a:t>Entlastung des Vorstandes</a:t>
            </a:r>
          </a:p>
          <a:p>
            <a:pPr lvl="0"/>
            <a:r>
              <a:rPr lang="de-DE" sz="3100" dirty="0">
                <a:solidFill>
                  <a:schemeClr val="bg1">
                    <a:lumMod val="75000"/>
                  </a:schemeClr>
                </a:solidFill>
              </a:rPr>
              <a:t>Vorstandswahlen </a:t>
            </a:r>
            <a:br>
              <a:rPr lang="de-DE" sz="3100" dirty="0">
                <a:solidFill>
                  <a:schemeClr val="bg1">
                    <a:lumMod val="75000"/>
                  </a:schemeClr>
                </a:solidFill>
              </a:rPr>
            </a:br>
            <a:r>
              <a:rPr lang="de-DE" sz="3100" dirty="0" smtClean="0">
                <a:solidFill>
                  <a:schemeClr val="bg1">
                    <a:lumMod val="75000"/>
                  </a:schemeClr>
                </a:solidFill>
              </a:rPr>
              <a:t>a.</a:t>
            </a:r>
            <a:r>
              <a:rPr lang="de-DE" sz="3100" dirty="0">
                <a:solidFill>
                  <a:schemeClr val="bg1">
                    <a:lumMod val="75000"/>
                  </a:schemeClr>
                </a:solidFill>
              </a:rPr>
              <a:t>	</a:t>
            </a:r>
            <a:r>
              <a:rPr lang="de-DE" sz="3100" dirty="0" smtClean="0">
                <a:solidFill>
                  <a:schemeClr val="bg1">
                    <a:lumMod val="75000"/>
                  </a:schemeClr>
                </a:solidFill>
              </a:rPr>
              <a:t> Geschäftsführer/in </a:t>
            </a:r>
            <a:r>
              <a:rPr lang="de-DE" sz="3100" dirty="0">
                <a:solidFill>
                  <a:schemeClr val="bg1">
                    <a:lumMod val="75000"/>
                  </a:schemeClr>
                </a:solidFill>
              </a:rPr>
              <a:t>(nicht besetzt)</a:t>
            </a:r>
            <a:br>
              <a:rPr lang="de-DE" sz="3100" dirty="0">
                <a:solidFill>
                  <a:schemeClr val="bg1">
                    <a:lumMod val="75000"/>
                  </a:schemeClr>
                </a:solidFill>
              </a:rPr>
            </a:br>
            <a:r>
              <a:rPr lang="de-DE" sz="3100" dirty="0" smtClean="0">
                <a:solidFill>
                  <a:schemeClr val="bg1">
                    <a:lumMod val="75000"/>
                  </a:schemeClr>
                </a:solidFill>
              </a:rPr>
              <a:t>b. Stellvertr</a:t>
            </a:r>
            <a:r>
              <a:rPr lang="de-DE" sz="3100" dirty="0">
                <a:solidFill>
                  <a:schemeClr val="bg1">
                    <a:lumMod val="75000"/>
                  </a:schemeClr>
                </a:solidFill>
              </a:rPr>
              <a:t>. Vorsitzende/r (Markus Schöfbeck)</a:t>
            </a:r>
            <a:br>
              <a:rPr lang="de-DE" sz="3100" dirty="0">
                <a:solidFill>
                  <a:schemeClr val="bg1">
                    <a:lumMod val="75000"/>
                  </a:schemeClr>
                </a:solidFill>
              </a:rPr>
            </a:br>
            <a:r>
              <a:rPr lang="de-DE" sz="3100" dirty="0" smtClean="0">
                <a:solidFill>
                  <a:schemeClr val="bg1">
                    <a:lumMod val="75000"/>
                  </a:schemeClr>
                </a:solidFill>
              </a:rPr>
              <a:t>c.	 Sportwart/in </a:t>
            </a:r>
            <a:r>
              <a:rPr lang="de-DE" sz="3100" dirty="0">
                <a:solidFill>
                  <a:schemeClr val="bg1">
                    <a:lumMod val="75000"/>
                  </a:schemeClr>
                </a:solidFill>
              </a:rPr>
              <a:t>Wettkampf (Stefan Dieckmann)</a:t>
            </a:r>
            <a:br>
              <a:rPr lang="de-DE" sz="3100" dirty="0">
                <a:solidFill>
                  <a:schemeClr val="bg1">
                    <a:lumMod val="75000"/>
                  </a:schemeClr>
                </a:solidFill>
              </a:rPr>
            </a:br>
            <a:r>
              <a:rPr lang="de-DE" sz="3100" dirty="0" smtClean="0">
                <a:solidFill>
                  <a:schemeClr val="bg1">
                    <a:lumMod val="75000"/>
                  </a:schemeClr>
                </a:solidFill>
              </a:rPr>
              <a:t>d. Marketingleiter/in </a:t>
            </a:r>
            <a:r>
              <a:rPr lang="de-DE" sz="3100" dirty="0">
                <a:solidFill>
                  <a:schemeClr val="bg1">
                    <a:lumMod val="75000"/>
                  </a:schemeClr>
                </a:solidFill>
              </a:rPr>
              <a:t>(Verena Kortmann)</a:t>
            </a:r>
            <a:br>
              <a:rPr lang="de-DE" sz="3100" dirty="0">
                <a:solidFill>
                  <a:schemeClr val="bg1">
                    <a:lumMod val="75000"/>
                  </a:schemeClr>
                </a:solidFill>
              </a:rPr>
            </a:br>
            <a:r>
              <a:rPr lang="de-DE" sz="3100" dirty="0" smtClean="0">
                <a:solidFill>
                  <a:schemeClr val="bg1">
                    <a:lumMod val="75000"/>
                  </a:schemeClr>
                </a:solidFill>
              </a:rPr>
              <a:t>e. Beisitzer/in </a:t>
            </a:r>
            <a:r>
              <a:rPr lang="de-DE" sz="3100" dirty="0">
                <a:solidFill>
                  <a:schemeClr val="bg1">
                    <a:lumMod val="75000"/>
                  </a:schemeClr>
                </a:solidFill>
              </a:rPr>
              <a:t>(André Henning)</a:t>
            </a:r>
            <a:br>
              <a:rPr lang="de-DE" sz="3100" dirty="0">
                <a:solidFill>
                  <a:schemeClr val="bg1">
                    <a:lumMod val="75000"/>
                  </a:schemeClr>
                </a:solidFill>
              </a:rPr>
            </a:br>
            <a:r>
              <a:rPr lang="de-DE" sz="3100" dirty="0" smtClean="0">
                <a:solidFill>
                  <a:schemeClr val="bg1">
                    <a:lumMod val="75000"/>
                  </a:schemeClr>
                </a:solidFill>
              </a:rPr>
              <a:t>f.	 Beisitzer/in </a:t>
            </a:r>
            <a:r>
              <a:rPr lang="de-DE" sz="3100" dirty="0">
                <a:solidFill>
                  <a:schemeClr val="bg1">
                    <a:lumMod val="75000"/>
                  </a:schemeClr>
                </a:solidFill>
              </a:rPr>
              <a:t>(Christian Maas)</a:t>
            </a:r>
          </a:p>
          <a:p>
            <a:pPr lvl="0"/>
            <a:r>
              <a:rPr lang="de-DE" sz="3100" dirty="0">
                <a:solidFill>
                  <a:schemeClr val="bg1">
                    <a:lumMod val="75000"/>
                  </a:schemeClr>
                </a:solidFill>
              </a:rPr>
              <a:t>Wahl Kassenprüfer/in</a:t>
            </a:r>
          </a:p>
          <a:p>
            <a:r>
              <a:rPr lang="de-DE" sz="3100" b="1" dirty="0">
                <a:solidFill>
                  <a:schemeClr val="tx1"/>
                </a:solidFill>
              </a:rPr>
              <a:t>Anträge</a:t>
            </a:r>
            <a:br>
              <a:rPr lang="de-DE" sz="3100" b="1" dirty="0">
                <a:solidFill>
                  <a:schemeClr val="tx1"/>
                </a:solidFill>
              </a:rPr>
            </a:br>
            <a:r>
              <a:rPr lang="de-DE" sz="3200" dirty="0">
                <a:solidFill>
                  <a:schemeClr val="bg1">
                    <a:lumMod val="75000"/>
                  </a:schemeClr>
                </a:solidFill>
              </a:rPr>
              <a:t>- Wahl von Josef </a:t>
            </a:r>
            <a:r>
              <a:rPr lang="de-DE" sz="3200" dirty="0" err="1">
                <a:solidFill>
                  <a:schemeClr val="bg1">
                    <a:lumMod val="75000"/>
                  </a:schemeClr>
                </a:solidFill>
              </a:rPr>
              <a:t>Riesenbeck</a:t>
            </a:r>
            <a:r>
              <a:rPr lang="de-DE" sz="3200" dirty="0">
                <a:solidFill>
                  <a:schemeClr val="bg1">
                    <a:lumMod val="75000"/>
                  </a:schemeClr>
                </a:solidFill>
              </a:rPr>
              <a:t> zum Ehrenvorsitzenden</a:t>
            </a:r>
            <a:br>
              <a:rPr lang="de-DE" sz="3200" dirty="0">
                <a:solidFill>
                  <a:schemeClr val="bg1">
                    <a:lumMod val="75000"/>
                  </a:schemeClr>
                </a:solidFill>
              </a:rPr>
            </a:br>
            <a:r>
              <a:rPr lang="de-DE" sz="3200" b="1" dirty="0" smtClean="0">
                <a:solidFill>
                  <a:schemeClr val="tx1"/>
                </a:solidFill>
              </a:rPr>
              <a:t>- </a:t>
            </a:r>
            <a:r>
              <a:rPr lang="de-DE" sz="3200" b="1" dirty="0">
                <a:solidFill>
                  <a:schemeClr val="tx1"/>
                </a:solidFill>
              </a:rPr>
              <a:t>Einmalige Reduzierung des Grundbeitrags im 2. Quartal</a:t>
            </a:r>
            <a:r>
              <a:rPr lang="de-DE" sz="3200" dirty="0">
                <a:solidFill>
                  <a:schemeClr val="bg1">
                    <a:lumMod val="75000"/>
                  </a:schemeClr>
                </a:solidFill>
              </a:rPr>
              <a:t/>
            </a:r>
            <a:br>
              <a:rPr lang="de-DE" sz="3200" dirty="0">
                <a:solidFill>
                  <a:schemeClr val="bg1">
                    <a:lumMod val="75000"/>
                  </a:schemeClr>
                </a:solidFill>
              </a:rPr>
            </a:br>
            <a:r>
              <a:rPr lang="de-DE" sz="3200" dirty="0" smtClean="0">
                <a:solidFill>
                  <a:schemeClr val="bg1">
                    <a:lumMod val="75000"/>
                  </a:schemeClr>
                </a:solidFill>
              </a:rPr>
              <a:t>- </a:t>
            </a:r>
            <a:r>
              <a:rPr lang="de-DE" sz="3200" dirty="0">
                <a:solidFill>
                  <a:schemeClr val="bg1">
                    <a:lumMod val="75000"/>
                  </a:schemeClr>
                </a:solidFill>
              </a:rPr>
              <a:t>Information zum Tausch der </a:t>
            </a:r>
            <a:r>
              <a:rPr lang="de-DE" sz="3200" dirty="0" smtClean="0">
                <a:solidFill>
                  <a:schemeClr val="bg1">
                    <a:lumMod val="75000"/>
                  </a:schemeClr>
                </a:solidFill>
              </a:rPr>
              <a:t>Flächen</a:t>
            </a:r>
          </a:p>
          <a:p>
            <a:r>
              <a:rPr lang="de-DE" sz="3200" dirty="0" smtClean="0">
                <a:solidFill>
                  <a:schemeClr val="bg1">
                    <a:lumMod val="75000"/>
                  </a:schemeClr>
                </a:solidFill>
              </a:rPr>
              <a:t>Ehrungen</a:t>
            </a:r>
            <a:endParaRPr lang="de-DE" sz="3200" dirty="0">
              <a:solidFill>
                <a:schemeClr val="bg1">
                  <a:lumMod val="75000"/>
                </a:schemeClr>
              </a:solidFill>
            </a:endParaRPr>
          </a:p>
          <a:p>
            <a:pPr lvl="0"/>
            <a:r>
              <a:rPr lang="de-DE" sz="3100" dirty="0" smtClean="0">
                <a:solidFill>
                  <a:schemeClr val="bg1">
                    <a:lumMod val="75000"/>
                  </a:schemeClr>
                </a:solidFill>
              </a:rPr>
              <a:t>SC </a:t>
            </a:r>
            <a:r>
              <a:rPr lang="de-DE" sz="3100" dirty="0">
                <a:solidFill>
                  <a:schemeClr val="bg1">
                    <a:lumMod val="75000"/>
                  </a:schemeClr>
                </a:solidFill>
              </a:rPr>
              <a:t>DJK-Ausblick auf das Jahr 2021</a:t>
            </a:r>
          </a:p>
          <a:p>
            <a:pPr lvl="0"/>
            <a:r>
              <a:rPr lang="de-DE" sz="3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3973483" y="824867"/>
            <a:ext cx="6600305" cy="5278368"/>
          </a:xfrm>
          <a:prstGeom prst="rect">
            <a:avLst/>
          </a:prstGeom>
          <a:noFill/>
        </p:spPr>
        <p:txBody>
          <a:bodyPr wrap="square" rtlCol="0">
            <a:spAutoFit/>
          </a:bodyPr>
          <a:lstStyle/>
          <a:p>
            <a:endParaRPr lang="de-DE" sz="1100" dirty="0"/>
          </a:p>
          <a:p>
            <a:pPr marL="571500" indent="-571500">
              <a:buFont typeface="Symbol" panose="05050102010706020507" pitchFamily="18" charset="2"/>
              <a:buChar char="Þ"/>
            </a:pPr>
            <a:r>
              <a:rPr lang="de-DE" sz="1600" dirty="0"/>
              <a:t>Ähnlich viele Abmeldungen 2020: 224</a:t>
            </a:r>
          </a:p>
          <a:p>
            <a:pPr marL="571500" indent="-571500">
              <a:buFont typeface="Symbol" panose="05050102010706020507" pitchFamily="18" charset="2"/>
              <a:buChar char="Þ"/>
            </a:pPr>
            <a:r>
              <a:rPr lang="de-DE" sz="1600" dirty="0"/>
              <a:t>Weniger Neuanmeldungen: 180</a:t>
            </a:r>
          </a:p>
          <a:p>
            <a:pPr marL="571500" indent="-571500">
              <a:buFont typeface="Symbol" panose="05050102010706020507" pitchFamily="18" charset="2"/>
              <a:buChar char="Þ"/>
            </a:pPr>
            <a:r>
              <a:rPr lang="de-DE" sz="1600" dirty="0"/>
              <a:t>Mitgliederverlust 44 Personen</a:t>
            </a:r>
          </a:p>
          <a:p>
            <a:pPr marL="571500" indent="-571500">
              <a:buFont typeface="Symbol" panose="05050102010706020507" pitchFamily="18" charset="2"/>
              <a:buChar char="Þ"/>
            </a:pPr>
            <a:r>
              <a:rPr lang="de-DE" sz="1600" dirty="0"/>
              <a:t>HH-Ergebnis 2020 ist trotz Corona positiv</a:t>
            </a:r>
          </a:p>
          <a:p>
            <a:pPr marL="571500" indent="-571500">
              <a:buFont typeface="Symbol" panose="05050102010706020507" pitchFamily="18" charset="2"/>
              <a:buChar char="Þ"/>
            </a:pPr>
            <a:r>
              <a:rPr lang="de-DE" sz="1600" dirty="0"/>
              <a:t>Vereine in der Nachbarschaft haben teilweise Beiträge reduziert</a:t>
            </a:r>
          </a:p>
          <a:p>
            <a:pPr marL="571500" indent="-571500">
              <a:buFont typeface="Symbol" panose="05050102010706020507" pitchFamily="18" charset="2"/>
              <a:buChar char="Þ"/>
            </a:pPr>
            <a:r>
              <a:rPr lang="de-DE" sz="1600" dirty="0"/>
              <a:t>Im SC </a:t>
            </a:r>
            <a:r>
              <a:rPr lang="de-DE" sz="1600" dirty="0" smtClean="0"/>
              <a:t>DJK </a:t>
            </a:r>
            <a:r>
              <a:rPr lang="de-DE" sz="1600" dirty="0"/>
              <a:t>lt. Satzung</a:t>
            </a:r>
            <a:r>
              <a:rPr lang="de-DE" sz="1600" dirty="0" smtClean="0"/>
              <a:t> </a:t>
            </a:r>
            <a:r>
              <a:rPr lang="de-DE" sz="1600" dirty="0"/>
              <a:t>nur durch Beschluss der Mitgliederversammlung </a:t>
            </a:r>
            <a:r>
              <a:rPr lang="de-DE" sz="1600" dirty="0" smtClean="0"/>
              <a:t>möglich</a:t>
            </a:r>
          </a:p>
          <a:p>
            <a:pPr marL="571500" indent="-571500">
              <a:buFont typeface="Symbol" panose="05050102010706020507" pitchFamily="18" charset="2"/>
              <a:buChar char="Þ"/>
            </a:pPr>
            <a:endParaRPr lang="de-DE" sz="1600" dirty="0"/>
          </a:p>
          <a:p>
            <a:r>
              <a:rPr lang="de-DE" sz="1600" b="1" dirty="0" smtClean="0"/>
              <a:t>Finanzielle Folgen einer möglichen Reduzierung</a:t>
            </a:r>
          </a:p>
          <a:p>
            <a:endParaRPr lang="de-DE" sz="1600" dirty="0"/>
          </a:p>
          <a:p>
            <a:pPr marL="571500" indent="-571500">
              <a:buFont typeface="Symbol" panose="05050102010706020507" pitchFamily="18" charset="2"/>
              <a:buChar char="Þ"/>
            </a:pPr>
            <a:r>
              <a:rPr lang="de-DE" sz="1600" dirty="0"/>
              <a:t>Einnahmeverlust in Höhe </a:t>
            </a:r>
            <a:r>
              <a:rPr lang="de-DE" sz="1600" dirty="0" smtClean="0"/>
              <a:t>von:</a:t>
            </a:r>
          </a:p>
          <a:p>
            <a:pPr marL="571500" indent="-571500">
              <a:buFont typeface="Symbol" panose="05050102010706020507" pitchFamily="18" charset="2"/>
              <a:buChar char="Þ"/>
            </a:pPr>
            <a:endParaRPr lang="de-DE" sz="1600" dirty="0" smtClean="0"/>
          </a:p>
          <a:p>
            <a:pPr marL="1028700" lvl="1" indent="-571500">
              <a:buFont typeface="Symbol" panose="05050102010706020507" pitchFamily="18" charset="2"/>
              <a:buChar char="Þ"/>
            </a:pPr>
            <a:r>
              <a:rPr lang="de-DE" sz="1600" dirty="0" smtClean="0"/>
              <a:t>Ein </a:t>
            </a:r>
            <a:r>
              <a:rPr lang="de-DE" sz="1600" dirty="0"/>
              <a:t>Quartalsbeitrag	</a:t>
            </a:r>
            <a:r>
              <a:rPr lang="de-DE" sz="1600" dirty="0" smtClean="0"/>
              <a:t>= </a:t>
            </a:r>
            <a:r>
              <a:rPr lang="de-DE" sz="1600" dirty="0"/>
              <a:t>28.000 € (etwa 14 € pro Mitglied</a:t>
            </a:r>
            <a:r>
              <a:rPr lang="de-DE" sz="1600" dirty="0" smtClean="0"/>
              <a:t>)</a:t>
            </a:r>
          </a:p>
          <a:p>
            <a:pPr lvl="1"/>
            <a:endParaRPr lang="de-DE" sz="1600" dirty="0" smtClean="0"/>
          </a:p>
          <a:p>
            <a:pPr marL="1028700" lvl="1" indent="-571500">
              <a:buFont typeface="Symbol" panose="05050102010706020507" pitchFamily="18" charset="2"/>
              <a:buChar char="Þ"/>
            </a:pPr>
            <a:r>
              <a:rPr lang="de-DE" sz="1600" dirty="0" smtClean="0"/>
              <a:t>Halber </a:t>
            </a:r>
            <a:r>
              <a:rPr lang="de-DE" sz="1600" dirty="0"/>
              <a:t>Quartalsbeitrag 	= 14.000 € (etwa 7 € pro </a:t>
            </a:r>
            <a:r>
              <a:rPr lang="de-DE" sz="1600" dirty="0" smtClean="0"/>
              <a:t>Mitglied)</a:t>
            </a:r>
          </a:p>
          <a:p>
            <a:pPr lvl="1"/>
            <a:endParaRPr lang="de-DE" sz="1600" dirty="0" smtClean="0"/>
          </a:p>
          <a:p>
            <a:pPr marL="1028700" lvl="1" indent="-571500">
              <a:buFont typeface="Symbol" panose="05050102010706020507" pitchFamily="18" charset="2"/>
              <a:buChar char="Þ"/>
            </a:pPr>
            <a:r>
              <a:rPr lang="de-DE" sz="1600" dirty="0" smtClean="0"/>
              <a:t>Abteilungsbeitrag</a:t>
            </a:r>
            <a:r>
              <a:rPr lang="de-DE" sz="1600" dirty="0"/>
              <a:t>		= 12.725 €</a:t>
            </a:r>
          </a:p>
          <a:p>
            <a:pPr marL="571500" indent="-571500">
              <a:buFont typeface="Symbol" panose="05050102010706020507" pitchFamily="18" charset="2"/>
              <a:buChar char="Þ"/>
            </a:pPr>
            <a:endParaRPr lang="de-DE" sz="1600" dirty="0"/>
          </a:p>
          <a:p>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64424"/>
            <a:ext cx="594360" cy="594360"/>
          </a:xfrm>
          <a:prstGeom prst="rect">
            <a:avLst/>
          </a:prstGeom>
        </p:spPr>
      </p:pic>
    </p:spTree>
    <p:extLst>
      <p:ext uri="{BB962C8B-B14F-4D97-AF65-F5344CB8AC3E}">
        <p14:creationId xmlns:p14="http://schemas.microsoft.com/office/powerpoint/2010/main" val="1712531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Anträge</a:t>
            </a:r>
            <a:endParaRPr lang="de-DE" sz="2800" dirty="0"/>
          </a:p>
        </p:txBody>
      </p:sp>
      <p:sp>
        <p:nvSpPr>
          <p:cNvPr id="5" name="Inhaltsplatzhalter 2"/>
          <p:cNvSpPr>
            <a:spLocks noGrp="1"/>
          </p:cNvSpPr>
          <p:nvPr>
            <p:ph sz="half" idx="2"/>
          </p:nvPr>
        </p:nvSpPr>
        <p:spPr>
          <a:xfrm>
            <a:off x="232756" y="1094569"/>
            <a:ext cx="3829168" cy="4882282"/>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 </a:t>
            </a:r>
            <a:r>
              <a:rPr lang="de-DE" sz="2100" dirty="0">
                <a:solidFill>
                  <a:schemeClr val="bg1">
                    <a:lumMod val="75000"/>
                  </a:schemeClr>
                </a:solidFill>
              </a:rPr>
              <a:t>Axel Korn</a:t>
            </a:r>
          </a:p>
          <a:p>
            <a:pPr lvl="0"/>
            <a:r>
              <a:rPr lang="de-DE" sz="2100" dirty="0">
                <a:solidFill>
                  <a:schemeClr val="bg1">
                    <a:lumMod val="75000"/>
                  </a:schemeClr>
                </a:solidFill>
              </a:rPr>
              <a:t>Entlastung des Vorstandes</a:t>
            </a:r>
          </a:p>
          <a:p>
            <a:pPr lvl="0"/>
            <a:r>
              <a:rPr lang="de-DE" sz="2100" dirty="0" smtClean="0">
                <a:solidFill>
                  <a:schemeClr val="bg1">
                    <a:lumMod val="75000"/>
                  </a:schemeClr>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a:t>
            </a:r>
            <a:r>
              <a:rPr lang="de-DE" sz="2100" dirty="0">
                <a:solidFill>
                  <a:schemeClr val="bg1">
                    <a:lumMod val="75000"/>
                  </a:schemeClr>
                </a:solidFill>
              </a:rPr>
              <a:t>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b="1" dirty="0">
                <a:solidFill>
                  <a:schemeClr val="tx1"/>
                </a:solidFill>
              </a:rPr>
              <a:t>Anträge</a:t>
            </a:r>
            <a:br>
              <a:rPr lang="de-DE" sz="2100" b="1" dirty="0">
                <a:solidFill>
                  <a:schemeClr val="tx1"/>
                </a:solidFill>
              </a:rPr>
            </a:br>
            <a:r>
              <a:rPr lang="de-DE" sz="2100" dirty="0" smtClean="0">
                <a:solidFill>
                  <a:schemeClr val="bg1">
                    <a:lumMod val="75000"/>
                  </a:schemeClr>
                </a:solidFill>
              </a:rPr>
              <a:t>- </a:t>
            </a:r>
            <a:r>
              <a:rPr lang="de-DE" sz="2100" dirty="0">
                <a:solidFill>
                  <a:schemeClr val="bg1">
                    <a:lumMod val="75000"/>
                  </a:schemeClr>
                </a:solidFill>
              </a:rPr>
              <a:t>Wahl von Josef </a:t>
            </a:r>
            <a:r>
              <a:rPr lang="de-DE" sz="2100" dirty="0" err="1">
                <a:solidFill>
                  <a:schemeClr val="bg1">
                    <a:lumMod val="75000"/>
                  </a:schemeClr>
                </a:solidFill>
              </a:rPr>
              <a:t>Riesenbeck</a:t>
            </a:r>
            <a:r>
              <a:rPr lang="de-DE" sz="2100" dirty="0">
                <a:solidFill>
                  <a:schemeClr val="bg1">
                    <a:lumMod val="75000"/>
                  </a:schemeClr>
                </a:solidFill>
              </a:rPr>
              <a:t> zum Ehrenvorsitzenden</a:t>
            </a:r>
            <a:br>
              <a:rPr lang="de-DE" sz="2100" dirty="0">
                <a:solidFill>
                  <a:schemeClr val="bg1">
                    <a:lumMod val="75000"/>
                  </a:schemeClr>
                </a:solidFill>
              </a:rPr>
            </a:br>
            <a:r>
              <a:rPr lang="de-DE" sz="2100" dirty="0" smtClean="0">
                <a:solidFill>
                  <a:schemeClr val="bg1">
                    <a:lumMod val="75000"/>
                  </a:schemeClr>
                </a:solidFill>
              </a:rPr>
              <a:t>-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a:t>
            </a:r>
            <a:r>
              <a:rPr lang="de-DE" sz="2100" b="1" dirty="0">
                <a:solidFill>
                  <a:schemeClr val="tx1"/>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627418" y="1185085"/>
            <a:ext cx="5769033" cy="846386"/>
          </a:xfrm>
          <a:prstGeom prst="rect">
            <a:avLst/>
          </a:prstGeom>
          <a:noFill/>
        </p:spPr>
        <p:txBody>
          <a:bodyPr wrap="square" rtlCol="0">
            <a:spAutoFit/>
          </a:bodyPr>
          <a:lstStyle/>
          <a:p>
            <a:endParaRPr lang="de-DE" sz="1100" dirty="0"/>
          </a:p>
          <a:p>
            <a:pPr marL="571500" indent="-571500">
              <a:buFont typeface="Symbol" panose="05050102010706020507" pitchFamily="18" charset="2"/>
              <a:buChar char="Þ"/>
            </a:pPr>
            <a:endParaRPr lang="de-DE" sz="1600" dirty="0"/>
          </a:p>
          <a:p>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72737"/>
            <a:ext cx="594360" cy="594360"/>
          </a:xfrm>
          <a:prstGeom prst="rect">
            <a:avLst/>
          </a:prstGeom>
        </p:spPr>
      </p:pic>
      <p:pic>
        <p:nvPicPr>
          <p:cNvPr id="7" name="Grafik 6">
            <a:hlinkClick r:id="rId3" action="ppaction://hlinkpres?slideindex=1&amp;slidetitle="/>
          </p:cNvPr>
          <p:cNvPicPr>
            <a:picLocks noChangeAspect="1"/>
          </p:cNvPicPr>
          <p:nvPr/>
        </p:nvPicPr>
        <p:blipFill rotWithShape="1">
          <a:blip r:embed="rId4"/>
          <a:srcRect l="12158" t="16709" r="29393" b="10044"/>
          <a:stretch/>
        </p:blipFill>
        <p:spPr>
          <a:xfrm>
            <a:off x="4154143" y="1608278"/>
            <a:ext cx="5363150" cy="4200586"/>
          </a:xfrm>
          <a:prstGeom prst="rect">
            <a:avLst/>
          </a:prstGeom>
        </p:spPr>
      </p:pic>
      <p:sp>
        <p:nvSpPr>
          <p:cNvPr id="4" name="Textfeld 3"/>
          <p:cNvSpPr txBox="1"/>
          <p:nvPr/>
        </p:nvSpPr>
        <p:spPr>
          <a:xfrm>
            <a:off x="4245429" y="500743"/>
            <a:ext cx="5271864" cy="461665"/>
          </a:xfrm>
          <a:prstGeom prst="rect">
            <a:avLst/>
          </a:prstGeom>
          <a:noFill/>
        </p:spPr>
        <p:txBody>
          <a:bodyPr wrap="square" rtlCol="0">
            <a:spAutoFit/>
          </a:bodyPr>
          <a:lstStyle/>
          <a:p>
            <a:r>
              <a:rPr lang="de-DE" sz="2400" dirty="0" smtClean="0"/>
              <a:t>Information zum Tausch der Flächen</a:t>
            </a:r>
            <a:endParaRPr lang="de-DE" sz="2400" dirty="0"/>
          </a:p>
        </p:txBody>
      </p:sp>
    </p:spTree>
    <p:extLst>
      <p:ext uri="{BB962C8B-B14F-4D97-AF65-F5344CB8AC3E}">
        <p14:creationId xmlns:p14="http://schemas.microsoft.com/office/powerpoint/2010/main" val="3278934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Ehrungen</a:t>
            </a:r>
            <a:endParaRPr lang="de-DE" sz="2800" dirty="0"/>
          </a:p>
        </p:txBody>
      </p:sp>
      <p:sp>
        <p:nvSpPr>
          <p:cNvPr id="5" name="Inhaltsplatzhalter 2"/>
          <p:cNvSpPr>
            <a:spLocks noGrp="1"/>
          </p:cNvSpPr>
          <p:nvPr>
            <p:ph sz="half" idx="2"/>
          </p:nvPr>
        </p:nvSpPr>
        <p:spPr>
          <a:xfrm>
            <a:off x="232756" y="1094569"/>
            <a:ext cx="3829168" cy="4474958"/>
          </a:xfrm>
        </p:spPr>
        <p:txBody>
          <a:bodyPr>
            <a:normAutofit fontScale="40000" lnSpcReduction="20000"/>
          </a:bodyPr>
          <a:lstStyle/>
          <a:p>
            <a:pPr lvl="0"/>
            <a:r>
              <a:rPr lang="de-DE" sz="2500" dirty="0">
                <a:solidFill>
                  <a:schemeClr val="bg1">
                    <a:lumMod val="75000"/>
                  </a:schemeClr>
                </a:solidFill>
              </a:rPr>
              <a:t>Begrüßung durch Vorsitzenden Martin Steinbach</a:t>
            </a:r>
          </a:p>
          <a:p>
            <a:pPr lvl="0"/>
            <a:r>
              <a:rPr lang="de-DE" sz="2500" dirty="0">
                <a:solidFill>
                  <a:schemeClr val="bg1">
                    <a:lumMod val="75000"/>
                  </a:schemeClr>
                </a:solidFill>
              </a:rPr>
              <a:t>Protokoll der Mitgliederversammlung 2020</a:t>
            </a:r>
          </a:p>
          <a:p>
            <a:pPr lvl="0"/>
            <a:r>
              <a:rPr lang="de-DE" sz="2500" dirty="0">
                <a:solidFill>
                  <a:schemeClr val="bg1">
                    <a:lumMod val="75000"/>
                  </a:schemeClr>
                </a:solidFill>
              </a:rPr>
              <a:t>Geschäftsbericht über das Jahr 2020</a:t>
            </a:r>
            <a:br>
              <a:rPr lang="de-DE" sz="2500" dirty="0">
                <a:solidFill>
                  <a:schemeClr val="bg1">
                    <a:lumMod val="75000"/>
                  </a:schemeClr>
                </a:solidFill>
              </a:rPr>
            </a:br>
            <a:r>
              <a:rPr lang="de-DE" sz="2500" dirty="0">
                <a:solidFill>
                  <a:schemeClr val="bg1">
                    <a:lumMod val="75000"/>
                  </a:schemeClr>
                </a:solidFill>
              </a:rPr>
              <a:t>durch den Vorsitzenden Martin Steinbach</a:t>
            </a:r>
          </a:p>
          <a:p>
            <a:pPr lvl="0"/>
            <a:r>
              <a:rPr lang="de-DE" sz="2500" dirty="0">
                <a:solidFill>
                  <a:schemeClr val="bg1">
                    <a:lumMod val="75000"/>
                  </a:schemeClr>
                </a:solidFill>
              </a:rPr>
              <a:t>Bericht des Schatzmeisters Dieter Rengers</a:t>
            </a:r>
          </a:p>
          <a:p>
            <a:pPr lvl="0"/>
            <a:r>
              <a:rPr lang="de-DE" sz="2500" dirty="0">
                <a:solidFill>
                  <a:schemeClr val="bg1">
                    <a:lumMod val="75000"/>
                  </a:schemeClr>
                </a:solidFill>
              </a:rPr>
              <a:t>Bericht der Kassenprüfer </a:t>
            </a:r>
            <a:br>
              <a:rPr lang="de-DE" sz="2500" dirty="0">
                <a:solidFill>
                  <a:schemeClr val="bg1">
                    <a:lumMod val="75000"/>
                  </a:schemeClr>
                </a:solidFill>
              </a:rPr>
            </a:br>
            <a:r>
              <a:rPr lang="de-DE" sz="2500" dirty="0" smtClean="0">
                <a:solidFill>
                  <a:schemeClr val="bg1">
                    <a:lumMod val="75000"/>
                  </a:schemeClr>
                </a:solidFill>
              </a:rPr>
              <a:t>Ulrike Walter / </a:t>
            </a:r>
            <a:r>
              <a:rPr lang="de-DE" sz="2500" dirty="0">
                <a:solidFill>
                  <a:schemeClr val="bg1">
                    <a:lumMod val="75000"/>
                  </a:schemeClr>
                </a:solidFill>
              </a:rPr>
              <a:t>Axel Korn</a:t>
            </a:r>
          </a:p>
          <a:p>
            <a:pPr lvl="0"/>
            <a:r>
              <a:rPr lang="de-DE" sz="2500" dirty="0">
                <a:solidFill>
                  <a:schemeClr val="bg1">
                    <a:lumMod val="75000"/>
                  </a:schemeClr>
                </a:solidFill>
              </a:rPr>
              <a:t>Entlastung des Vorstandes</a:t>
            </a:r>
          </a:p>
          <a:p>
            <a:pPr lvl="0"/>
            <a:r>
              <a:rPr lang="de-DE" sz="2500" dirty="0">
                <a:solidFill>
                  <a:schemeClr val="bg1">
                    <a:lumMod val="75000"/>
                  </a:schemeClr>
                </a:solidFill>
              </a:rPr>
              <a:t>Vorstandswahlen </a:t>
            </a:r>
            <a:br>
              <a:rPr lang="de-DE" sz="2500" dirty="0">
                <a:solidFill>
                  <a:schemeClr val="bg1">
                    <a:lumMod val="75000"/>
                  </a:schemeClr>
                </a:solidFill>
              </a:rPr>
            </a:br>
            <a:r>
              <a:rPr lang="de-DE" sz="2500" dirty="0" smtClean="0">
                <a:solidFill>
                  <a:schemeClr val="bg1">
                    <a:lumMod val="75000"/>
                  </a:schemeClr>
                </a:solidFill>
              </a:rPr>
              <a:t>a.</a:t>
            </a:r>
            <a:r>
              <a:rPr lang="de-DE" sz="2500" dirty="0">
                <a:solidFill>
                  <a:schemeClr val="bg1">
                    <a:lumMod val="75000"/>
                  </a:schemeClr>
                </a:solidFill>
              </a:rPr>
              <a:t>	</a:t>
            </a:r>
            <a:r>
              <a:rPr lang="de-DE" sz="2500" dirty="0" smtClean="0">
                <a:solidFill>
                  <a:schemeClr val="bg1">
                    <a:lumMod val="75000"/>
                  </a:schemeClr>
                </a:solidFill>
              </a:rPr>
              <a:t> Geschäftsführer/in </a:t>
            </a:r>
            <a:r>
              <a:rPr lang="de-DE" sz="2500" dirty="0">
                <a:solidFill>
                  <a:schemeClr val="bg1">
                    <a:lumMod val="75000"/>
                  </a:schemeClr>
                </a:solidFill>
              </a:rPr>
              <a:t>(nicht besetzt)</a:t>
            </a:r>
            <a:br>
              <a:rPr lang="de-DE" sz="2500" dirty="0">
                <a:solidFill>
                  <a:schemeClr val="bg1">
                    <a:lumMod val="75000"/>
                  </a:schemeClr>
                </a:solidFill>
              </a:rPr>
            </a:br>
            <a:r>
              <a:rPr lang="de-DE" sz="2500" dirty="0" smtClean="0">
                <a:solidFill>
                  <a:schemeClr val="bg1">
                    <a:lumMod val="75000"/>
                  </a:schemeClr>
                </a:solidFill>
              </a:rPr>
              <a:t>b. Stellvertr</a:t>
            </a:r>
            <a:r>
              <a:rPr lang="de-DE" sz="2500" dirty="0">
                <a:solidFill>
                  <a:schemeClr val="bg1">
                    <a:lumMod val="75000"/>
                  </a:schemeClr>
                </a:solidFill>
              </a:rPr>
              <a:t>. Vorsitzende/r (Markus Schöfbeck)</a:t>
            </a:r>
            <a:br>
              <a:rPr lang="de-DE" sz="2500" dirty="0">
                <a:solidFill>
                  <a:schemeClr val="bg1">
                    <a:lumMod val="75000"/>
                  </a:schemeClr>
                </a:solidFill>
              </a:rPr>
            </a:br>
            <a:r>
              <a:rPr lang="de-DE" sz="2500" dirty="0" smtClean="0">
                <a:solidFill>
                  <a:schemeClr val="bg1">
                    <a:lumMod val="75000"/>
                  </a:schemeClr>
                </a:solidFill>
              </a:rPr>
              <a:t>c. Sportwart/in </a:t>
            </a:r>
            <a:r>
              <a:rPr lang="de-DE" sz="2500" dirty="0">
                <a:solidFill>
                  <a:schemeClr val="bg1">
                    <a:lumMod val="75000"/>
                  </a:schemeClr>
                </a:solidFill>
              </a:rPr>
              <a:t>Wettkampf (Stefan Dieckmann)</a:t>
            </a:r>
            <a:br>
              <a:rPr lang="de-DE" sz="2500" dirty="0">
                <a:solidFill>
                  <a:schemeClr val="bg1">
                    <a:lumMod val="75000"/>
                  </a:schemeClr>
                </a:solidFill>
              </a:rPr>
            </a:br>
            <a:r>
              <a:rPr lang="de-DE" sz="2500" dirty="0" smtClean="0">
                <a:solidFill>
                  <a:schemeClr val="bg1">
                    <a:lumMod val="75000"/>
                  </a:schemeClr>
                </a:solidFill>
              </a:rPr>
              <a:t>d. Marketingleiter/in </a:t>
            </a:r>
            <a:r>
              <a:rPr lang="de-DE" sz="2500" dirty="0">
                <a:solidFill>
                  <a:schemeClr val="bg1">
                    <a:lumMod val="75000"/>
                  </a:schemeClr>
                </a:solidFill>
              </a:rPr>
              <a:t>(Verena Kortmann)</a:t>
            </a:r>
            <a:br>
              <a:rPr lang="de-DE" sz="2500" dirty="0">
                <a:solidFill>
                  <a:schemeClr val="bg1">
                    <a:lumMod val="75000"/>
                  </a:schemeClr>
                </a:solidFill>
              </a:rPr>
            </a:br>
            <a:r>
              <a:rPr lang="de-DE" sz="2500" dirty="0" smtClean="0">
                <a:solidFill>
                  <a:schemeClr val="bg1">
                    <a:lumMod val="75000"/>
                  </a:schemeClr>
                </a:solidFill>
              </a:rPr>
              <a:t>e. Beisitzer/in </a:t>
            </a:r>
            <a:r>
              <a:rPr lang="de-DE" sz="2500" dirty="0">
                <a:solidFill>
                  <a:schemeClr val="bg1">
                    <a:lumMod val="75000"/>
                  </a:schemeClr>
                </a:solidFill>
              </a:rPr>
              <a:t>(André Henning)</a:t>
            </a:r>
            <a:br>
              <a:rPr lang="de-DE" sz="2500" dirty="0">
                <a:solidFill>
                  <a:schemeClr val="bg1">
                    <a:lumMod val="75000"/>
                  </a:schemeClr>
                </a:solidFill>
              </a:rPr>
            </a:br>
            <a:r>
              <a:rPr lang="de-DE" sz="2500" dirty="0" smtClean="0">
                <a:solidFill>
                  <a:schemeClr val="bg1">
                    <a:lumMod val="75000"/>
                  </a:schemeClr>
                </a:solidFill>
              </a:rPr>
              <a:t>f. Beisitzer/in </a:t>
            </a:r>
            <a:r>
              <a:rPr lang="de-DE" sz="2500" dirty="0">
                <a:solidFill>
                  <a:schemeClr val="bg1">
                    <a:lumMod val="75000"/>
                  </a:schemeClr>
                </a:solidFill>
              </a:rPr>
              <a:t>(Christian Maas)</a:t>
            </a:r>
          </a:p>
          <a:p>
            <a:pPr lvl="0"/>
            <a:r>
              <a:rPr lang="de-DE" sz="2500" dirty="0">
                <a:solidFill>
                  <a:schemeClr val="bg1">
                    <a:lumMod val="75000"/>
                  </a:schemeClr>
                </a:solidFill>
              </a:rPr>
              <a:t>Wahl Kassenprüfer/in</a:t>
            </a:r>
          </a:p>
          <a:p>
            <a:r>
              <a:rPr lang="de-DE" sz="2500" dirty="0">
                <a:solidFill>
                  <a:schemeClr val="bg1">
                    <a:lumMod val="75000"/>
                  </a:schemeClr>
                </a:solidFill>
              </a:rPr>
              <a:t>Anträge</a:t>
            </a:r>
            <a:br>
              <a:rPr lang="de-DE" sz="2500" dirty="0">
                <a:solidFill>
                  <a:schemeClr val="bg1">
                    <a:lumMod val="75000"/>
                  </a:schemeClr>
                </a:solidFill>
              </a:rPr>
            </a:br>
            <a:r>
              <a:rPr lang="de-DE" sz="2800" dirty="0" smtClean="0">
                <a:solidFill>
                  <a:schemeClr val="bg1">
                    <a:lumMod val="75000"/>
                  </a:schemeClr>
                </a:solidFill>
              </a:rPr>
              <a:t>- </a:t>
            </a:r>
            <a:r>
              <a:rPr lang="de-DE" sz="2500" dirty="0">
                <a:solidFill>
                  <a:schemeClr val="bg1">
                    <a:lumMod val="75000"/>
                  </a:schemeClr>
                </a:solidFill>
              </a:rPr>
              <a:t>Wahl von Josef Riesenbeck zum Ehrenvorsitzenden</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Einmalige Reduzierung des Grundbeitrags im 2. </a:t>
            </a:r>
            <a:r>
              <a:rPr lang="de-DE" sz="2500" dirty="0" smtClean="0">
                <a:solidFill>
                  <a:schemeClr val="bg1">
                    <a:lumMod val="75000"/>
                  </a:schemeClr>
                </a:solidFill>
              </a:rPr>
              <a:t>Quartal</a:t>
            </a:r>
            <a:r>
              <a:rPr lang="de-DE" sz="2500" dirty="0">
                <a:solidFill>
                  <a:schemeClr val="bg1">
                    <a:lumMod val="75000"/>
                  </a:schemeClr>
                </a:solidFill>
              </a:rPr>
              <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Information zum Tausch der </a:t>
            </a:r>
            <a:r>
              <a:rPr lang="de-DE" sz="2500" dirty="0" smtClean="0">
                <a:solidFill>
                  <a:schemeClr val="bg1">
                    <a:lumMod val="75000"/>
                  </a:schemeClr>
                </a:solidFill>
              </a:rPr>
              <a:t>Flächen</a:t>
            </a:r>
            <a:endParaRPr lang="de-DE" sz="2500" dirty="0">
              <a:solidFill>
                <a:schemeClr val="bg1">
                  <a:lumMod val="75000"/>
                </a:schemeClr>
              </a:solidFill>
            </a:endParaRPr>
          </a:p>
          <a:p>
            <a:pPr lvl="0"/>
            <a:r>
              <a:rPr lang="de-DE" sz="2500" b="1" dirty="0">
                <a:solidFill>
                  <a:schemeClr val="tx1"/>
                </a:solidFill>
              </a:rPr>
              <a:t>Ehrungen</a:t>
            </a:r>
          </a:p>
          <a:p>
            <a:pPr lvl="0"/>
            <a:r>
              <a:rPr lang="de-DE" sz="2500" dirty="0">
                <a:solidFill>
                  <a:schemeClr val="bg1">
                    <a:lumMod val="75000"/>
                  </a:schemeClr>
                </a:solidFill>
              </a:rPr>
              <a:t>SC DJK-Ausblick auf das Jahr 2021</a:t>
            </a:r>
          </a:p>
          <a:p>
            <a:pPr lvl="0"/>
            <a:r>
              <a:rPr lang="de-DE" sz="25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24867"/>
            <a:ext cx="6600305" cy="1831271"/>
          </a:xfrm>
          <a:prstGeom prst="rect">
            <a:avLst/>
          </a:prstGeom>
          <a:noFill/>
        </p:spPr>
        <p:txBody>
          <a:bodyPr wrap="square" rtlCol="0">
            <a:spAutoFit/>
          </a:bodyPr>
          <a:lstStyle/>
          <a:p>
            <a:endParaRPr lang="de-DE" sz="1100" dirty="0"/>
          </a:p>
          <a:p>
            <a:r>
              <a:rPr lang="de-DE" sz="1600" b="1" dirty="0" smtClean="0"/>
              <a:t>Bronzene Ehrennadel für langjährige Mitarbeit im Vorstand</a:t>
            </a:r>
          </a:p>
          <a:p>
            <a:endParaRPr lang="de-DE" sz="1600" dirty="0"/>
          </a:p>
          <a:p>
            <a:r>
              <a:rPr lang="de-DE" sz="1600" dirty="0" smtClean="0"/>
              <a:t>Christian Maas 	Jugendleiter</a:t>
            </a:r>
            <a:br>
              <a:rPr lang="de-DE" sz="1600" dirty="0" smtClean="0"/>
            </a:br>
            <a:r>
              <a:rPr lang="de-DE" sz="1600" dirty="0" smtClean="0"/>
              <a:t>				Abteilungsleiter Volleyball</a:t>
            </a:r>
            <a:br>
              <a:rPr lang="de-DE" sz="1600" dirty="0" smtClean="0"/>
            </a:br>
            <a:r>
              <a:rPr lang="de-DE" sz="1600" dirty="0" smtClean="0"/>
              <a:t>				Beisitzer</a:t>
            </a:r>
          </a:p>
          <a:p>
            <a:endParaRPr lang="de-DE" sz="1100" dirty="0" smtClean="0"/>
          </a:p>
          <a:p>
            <a:endParaRPr lang="de-DE" sz="1100" dirty="0"/>
          </a:p>
        </p:txBody>
      </p:sp>
      <p:sp>
        <p:nvSpPr>
          <p:cNvPr id="4" name="Textfeld 3"/>
          <p:cNvSpPr txBox="1"/>
          <p:nvPr/>
        </p:nvSpPr>
        <p:spPr>
          <a:xfrm>
            <a:off x="4106485" y="2656138"/>
            <a:ext cx="6209609" cy="1815882"/>
          </a:xfrm>
          <a:prstGeom prst="rect">
            <a:avLst/>
          </a:prstGeom>
          <a:noFill/>
        </p:spPr>
        <p:txBody>
          <a:bodyPr wrap="square" rtlCol="0">
            <a:spAutoFit/>
          </a:bodyPr>
          <a:lstStyle/>
          <a:p>
            <a:r>
              <a:rPr lang="de-DE" sz="1600" b="1" dirty="0" smtClean="0"/>
              <a:t>Silberne Ehrennadel für 25 Jahre Mitgliedschaft</a:t>
            </a:r>
          </a:p>
          <a:p>
            <a:endParaRPr lang="de-DE" sz="1600" dirty="0"/>
          </a:p>
          <a:p>
            <a:r>
              <a:rPr lang="de-DE" sz="1600" dirty="0" smtClean="0"/>
              <a:t>Barbara </a:t>
            </a:r>
            <a:r>
              <a:rPr lang="de-DE" sz="1600" dirty="0" err="1" smtClean="0"/>
              <a:t>Farwick</a:t>
            </a:r>
            <a:r>
              <a:rPr lang="de-DE" sz="1600" dirty="0" smtClean="0"/>
              <a:t>	Marius </a:t>
            </a:r>
            <a:r>
              <a:rPr lang="de-DE" sz="1600" dirty="0" err="1" smtClean="0"/>
              <a:t>Gausebeck</a:t>
            </a:r>
            <a:r>
              <a:rPr lang="de-DE" sz="1600" dirty="0" smtClean="0"/>
              <a:t>	Rolf Grote</a:t>
            </a:r>
          </a:p>
          <a:p>
            <a:r>
              <a:rPr lang="de-DE" sz="1600" dirty="0" smtClean="0"/>
              <a:t>Barbara Herweg	Sigrid Korte		Marlis Kühne</a:t>
            </a:r>
          </a:p>
          <a:p>
            <a:r>
              <a:rPr lang="de-DE" sz="1600" dirty="0" smtClean="0"/>
              <a:t>Christian Lueg		Dieter Meyering	Falk Siemann</a:t>
            </a:r>
          </a:p>
          <a:p>
            <a:r>
              <a:rPr lang="de-DE" sz="1600" dirty="0" smtClean="0"/>
              <a:t>Maria Siemann		Georg </a:t>
            </a:r>
            <a:r>
              <a:rPr lang="de-DE" sz="1600" dirty="0" err="1" smtClean="0"/>
              <a:t>Sokolowski</a:t>
            </a:r>
            <a:r>
              <a:rPr lang="de-DE" sz="1600" dirty="0" smtClean="0"/>
              <a:t>	Annika </a:t>
            </a:r>
            <a:r>
              <a:rPr lang="de-DE" sz="1600" dirty="0" err="1" smtClean="0"/>
              <a:t>Wedeking</a:t>
            </a:r>
            <a:endParaRPr lang="de-DE" sz="1600" dirty="0" smtClean="0"/>
          </a:p>
          <a:p>
            <a:r>
              <a:rPr lang="de-DE" sz="1600" dirty="0"/>
              <a:t>Udo Wonnemann </a:t>
            </a:r>
            <a:r>
              <a:rPr lang="de-DE" sz="1600" dirty="0" smtClean="0"/>
              <a:t>	Andrea </a:t>
            </a:r>
            <a:r>
              <a:rPr lang="de-DE" sz="1600" dirty="0"/>
              <a:t>Wiedemann	</a:t>
            </a:r>
            <a:r>
              <a:rPr lang="de-DE" sz="1600" dirty="0" smtClean="0"/>
              <a:t>Barbara </a:t>
            </a:r>
            <a:r>
              <a:rPr lang="de-DE" sz="1600" dirty="0"/>
              <a:t>Wessels-</a:t>
            </a:r>
            <a:r>
              <a:rPr lang="de-DE" sz="1600" dirty="0" err="1"/>
              <a:t>Toepper</a:t>
            </a:r>
            <a:endParaRPr lang="de-DE" sz="16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72737"/>
            <a:ext cx="594360" cy="594360"/>
          </a:xfrm>
          <a:prstGeom prst="rect">
            <a:avLst/>
          </a:prstGeom>
        </p:spPr>
      </p:pic>
    </p:spTree>
    <p:extLst>
      <p:ext uri="{BB962C8B-B14F-4D97-AF65-F5344CB8AC3E}">
        <p14:creationId xmlns:p14="http://schemas.microsoft.com/office/powerpoint/2010/main" val="2591214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Ehrungen</a:t>
            </a:r>
            <a:endParaRPr lang="de-DE" sz="2800" dirty="0"/>
          </a:p>
        </p:txBody>
      </p:sp>
      <p:sp>
        <p:nvSpPr>
          <p:cNvPr id="5" name="Inhaltsplatzhalter 2"/>
          <p:cNvSpPr>
            <a:spLocks noGrp="1"/>
          </p:cNvSpPr>
          <p:nvPr>
            <p:ph sz="half" idx="2"/>
          </p:nvPr>
        </p:nvSpPr>
        <p:spPr>
          <a:xfrm>
            <a:off x="218900" y="1108760"/>
            <a:ext cx="4066309" cy="4474958"/>
          </a:xfrm>
        </p:spPr>
        <p:txBody>
          <a:bodyPr>
            <a:normAutofit fontScale="40000" lnSpcReduction="20000"/>
          </a:bodyPr>
          <a:lstStyle/>
          <a:p>
            <a:pPr lvl="0"/>
            <a:r>
              <a:rPr lang="de-DE" sz="2500" dirty="0">
                <a:solidFill>
                  <a:schemeClr val="bg1">
                    <a:lumMod val="75000"/>
                  </a:schemeClr>
                </a:solidFill>
              </a:rPr>
              <a:t>Begrüßung durch Vorsitzenden Martin Steinbach</a:t>
            </a:r>
          </a:p>
          <a:p>
            <a:pPr lvl="0"/>
            <a:r>
              <a:rPr lang="de-DE" sz="2500" dirty="0">
                <a:solidFill>
                  <a:schemeClr val="bg1">
                    <a:lumMod val="75000"/>
                  </a:schemeClr>
                </a:solidFill>
              </a:rPr>
              <a:t>Protokoll der Mitgliederversammlung 2020</a:t>
            </a:r>
          </a:p>
          <a:p>
            <a:pPr lvl="0"/>
            <a:r>
              <a:rPr lang="de-DE" sz="2500" dirty="0">
                <a:solidFill>
                  <a:schemeClr val="bg1">
                    <a:lumMod val="75000"/>
                  </a:schemeClr>
                </a:solidFill>
              </a:rPr>
              <a:t>Geschäftsbericht über das Jahr 2020</a:t>
            </a:r>
            <a:br>
              <a:rPr lang="de-DE" sz="2500" dirty="0">
                <a:solidFill>
                  <a:schemeClr val="bg1">
                    <a:lumMod val="75000"/>
                  </a:schemeClr>
                </a:solidFill>
              </a:rPr>
            </a:br>
            <a:r>
              <a:rPr lang="de-DE" sz="2500" dirty="0">
                <a:solidFill>
                  <a:schemeClr val="bg1">
                    <a:lumMod val="75000"/>
                  </a:schemeClr>
                </a:solidFill>
              </a:rPr>
              <a:t>durch den Vorsitzenden Martin Steinbach</a:t>
            </a:r>
          </a:p>
          <a:p>
            <a:pPr lvl="0"/>
            <a:r>
              <a:rPr lang="de-DE" sz="2500" dirty="0">
                <a:solidFill>
                  <a:schemeClr val="bg1">
                    <a:lumMod val="75000"/>
                  </a:schemeClr>
                </a:solidFill>
              </a:rPr>
              <a:t>Bericht des Schatzmeisters Dieter Rengers</a:t>
            </a:r>
          </a:p>
          <a:p>
            <a:pPr lvl="0"/>
            <a:r>
              <a:rPr lang="de-DE" sz="2500" dirty="0">
                <a:solidFill>
                  <a:schemeClr val="bg1">
                    <a:lumMod val="75000"/>
                  </a:schemeClr>
                </a:solidFill>
              </a:rPr>
              <a:t>Bericht der Kassenprüfer </a:t>
            </a:r>
            <a:br>
              <a:rPr lang="de-DE" sz="2500" dirty="0">
                <a:solidFill>
                  <a:schemeClr val="bg1">
                    <a:lumMod val="75000"/>
                  </a:schemeClr>
                </a:solidFill>
              </a:rPr>
            </a:br>
            <a:r>
              <a:rPr lang="de-DE" sz="2500" dirty="0" smtClean="0">
                <a:solidFill>
                  <a:schemeClr val="bg1">
                    <a:lumMod val="75000"/>
                  </a:schemeClr>
                </a:solidFill>
              </a:rPr>
              <a:t>Ulrike Walter / </a:t>
            </a:r>
            <a:r>
              <a:rPr lang="de-DE" sz="2500" dirty="0">
                <a:solidFill>
                  <a:schemeClr val="bg1">
                    <a:lumMod val="75000"/>
                  </a:schemeClr>
                </a:solidFill>
              </a:rPr>
              <a:t>Axel Korn</a:t>
            </a:r>
          </a:p>
          <a:p>
            <a:pPr lvl="0"/>
            <a:r>
              <a:rPr lang="de-DE" sz="2500" dirty="0">
                <a:solidFill>
                  <a:schemeClr val="bg1">
                    <a:lumMod val="75000"/>
                  </a:schemeClr>
                </a:solidFill>
              </a:rPr>
              <a:t>Entlastung des Vorstandes</a:t>
            </a:r>
          </a:p>
          <a:p>
            <a:pPr lvl="0"/>
            <a:r>
              <a:rPr lang="de-DE" sz="2500" dirty="0">
                <a:solidFill>
                  <a:schemeClr val="bg1">
                    <a:lumMod val="75000"/>
                  </a:schemeClr>
                </a:solidFill>
              </a:rPr>
              <a:t>Vorstandswahlen </a:t>
            </a:r>
            <a:br>
              <a:rPr lang="de-DE" sz="2500" dirty="0">
                <a:solidFill>
                  <a:schemeClr val="bg1">
                    <a:lumMod val="75000"/>
                  </a:schemeClr>
                </a:solidFill>
              </a:rPr>
            </a:br>
            <a:r>
              <a:rPr lang="de-DE" sz="2500" dirty="0" smtClean="0">
                <a:solidFill>
                  <a:schemeClr val="bg1">
                    <a:lumMod val="75000"/>
                  </a:schemeClr>
                </a:solidFill>
              </a:rPr>
              <a:t>a.</a:t>
            </a:r>
            <a:r>
              <a:rPr lang="de-DE" sz="2500" dirty="0">
                <a:solidFill>
                  <a:schemeClr val="bg1">
                    <a:lumMod val="75000"/>
                  </a:schemeClr>
                </a:solidFill>
              </a:rPr>
              <a:t>	</a:t>
            </a:r>
            <a:r>
              <a:rPr lang="de-DE" sz="2500" dirty="0" smtClean="0">
                <a:solidFill>
                  <a:schemeClr val="bg1">
                    <a:lumMod val="75000"/>
                  </a:schemeClr>
                </a:solidFill>
              </a:rPr>
              <a:t> Geschäftsführer/in </a:t>
            </a:r>
            <a:r>
              <a:rPr lang="de-DE" sz="2500" dirty="0">
                <a:solidFill>
                  <a:schemeClr val="bg1">
                    <a:lumMod val="75000"/>
                  </a:schemeClr>
                </a:solidFill>
              </a:rPr>
              <a:t>(nicht besetzt)</a:t>
            </a:r>
            <a:br>
              <a:rPr lang="de-DE" sz="2500" dirty="0">
                <a:solidFill>
                  <a:schemeClr val="bg1">
                    <a:lumMod val="75000"/>
                  </a:schemeClr>
                </a:solidFill>
              </a:rPr>
            </a:br>
            <a:r>
              <a:rPr lang="de-DE" sz="2500" dirty="0" smtClean="0">
                <a:solidFill>
                  <a:schemeClr val="bg1">
                    <a:lumMod val="75000"/>
                  </a:schemeClr>
                </a:solidFill>
              </a:rPr>
              <a:t>b. Stellvertr</a:t>
            </a:r>
            <a:r>
              <a:rPr lang="de-DE" sz="2500" dirty="0">
                <a:solidFill>
                  <a:schemeClr val="bg1">
                    <a:lumMod val="75000"/>
                  </a:schemeClr>
                </a:solidFill>
              </a:rPr>
              <a:t>. Vorsitzende/r (Markus Schöfbeck)</a:t>
            </a:r>
            <a:br>
              <a:rPr lang="de-DE" sz="2500" dirty="0">
                <a:solidFill>
                  <a:schemeClr val="bg1">
                    <a:lumMod val="75000"/>
                  </a:schemeClr>
                </a:solidFill>
              </a:rPr>
            </a:br>
            <a:r>
              <a:rPr lang="de-DE" sz="2500" dirty="0" smtClean="0">
                <a:solidFill>
                  <a:schemeClr val="bg1">
                    <a:lumMod val="75000"/>
                  </a:schemeClr>
                </a:solidFill>
              </a:rPr>
              <a:t>c.	 Sportwart/in </a:t>
            </a:r>
            <a:r>
              <a:rPr lang="de-DE" sz="2500" dirty="0">
                <a:solidFill>
                  <a:schemeClr val="bg1">
                    <a:lumMod val="75000"/>
                  </a:schemeClr>
                </a:solidFill>
              </a:rPr>
              <a:t>Wettkampf (Stefan Dieckmann)</a:t>
            </a:r>
            <a:br>
              <a:rPr lang="de-DE" sz="2500" dirty="0">
                <a:solidFill>
                  <a:schemeClr val="bg1">
                    <a:lumMod val="75000"/>
                  </a:schemeClr>
                </a:solidFill>
              </a:rPr>
            </a:br>
            <a:r>
              <a:rPr lang="de-DE" sz="2500" dirty="0" smtClean="0">
                <a:solidFill>
                  <a:schemeClr val="bg1">
                    <a:lumMod val="75000"/>
                  </a:schemeClr>
                </a:solidFill>
              </a:rPr>
              <a:t>d. Marketingleiter/in </a:t>
            </a:r>
            <a:r>
              <a:rPr lang="de-DE" sz="2500" dirty="0">
                <a:solidFill>
                  <a:schemeClr val="bg1">
                    <a:lumMod val="75000"/>
                  </a:schemeClr>
                </a:solidFill>
              </a:rPr>
              <a:t>(Verena Kortmann)</a:t>
            </a:r>
            <a:br>
              <a:rPr lang="de-DE" sz="2500" dirty="0">
                <a:solidFill>
                  <a:schemeClr val="bg1">
                    <a:lumMod val="75000"/>
                  </a:schemeClr>
                </a:solidFill>
              </a:rPr>
            </a:br>
            <a:r>
              <a:rPr lang="de-DE" sz="2500" dirty="0" smtClean="0">
                <a:solidFill>
                  <a:schemeClr val="bg1">
                    <a:lumMod val="75000"/>
                  </a:schemeClr>
                </a:solidFill>
              </a:rPr>
              <a:t>e. Beisitzer/in </a:t>
            </a:r>
            <a:r>
              <a:rPr lang="de-DE" sz="2500" dirty="0">
                <a:solidFill>
                  <a:schemeClr val="bg1">
                    <a:lumMod val="75000"/>
                  </a:schemeClr>
                </a:solidFill>
              </a:rPr>
              <a:t>(André Henning)</a:t>
            </a:r>
            <a:br>
              <a:rPr lang="de-DE" sz="2500" dirty="0">
                <a:solidFill>
                  <a:schemeClr val="bg1">
                    <a:lumMod val="75000"/>
                  </a:schemeClr>
                </a:solidFill>
              </a:rPr>
            </a:br>
            <a:r>
              <a:rPr lang="de-DE" sz="2500" dirty="0" smtClean="0">
                <a:solidFill>
                  <a:schemeClr val="bg1">
                    <a:lumMod val="75000"/>
                  </a:schemeClr>
                </a:solidFill>
              </a:rPr>
              <a:t>f.	 Beisitzer/in </a:t>
            </a:r>
            <a:r>
              <a:rPr lang="de-DE" sz="2500" dirty="0">
                <a:solidFill>
                  <a:schemeClr val="bg1">
                    <a:lumMod val="75000"/>
                  </a:schemeClr>
                </a:solidFill>
              </a:rPr>
              <a:t>(Christian Maas)</a:t>
            </a:r>
          </a:p>
          <a:p>
            <a:pPr lvl="0"/>
            <a:r>
              <a:rPr lang="de-DE" sz="2500" dirty="0">
                <a:solidFill>
                  <a:schemeClr val="bg1">
                    <a:lumMod val="75000"/>
                  </a:schemeClr>
                </a:solidFill>
              </a:rPr>
              <a:t>Wahl Kassenprüfer/in</a:t>
            </a:r>
          </a:p>
          <a:p>
            <a:r>
              <a:rPr lang="de-DE" sz="2500" dirty="0">
                <a:solidFill>
                  <a:schemeClr val="bg1">
                    <a:lumMod val="75000"/>
                  </a:schemeClr>
                </a:solidFill>
              </a:rPr>
              <a:t>Anträge</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Wahl von Josef Riesenbeck zum Ehrenvorsitzenden</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Einmalige Reduzierung des Grundbeitrags im 2. </a:t>
            </a:r>
            <a:r>
              <a:rPr lang="de-DE" sz="2500" dirty="0" smtClean="0">
                <a:solidFill>
                  <a:schemeClr val="bg1">
                    <a:lumMod val="75000"/>
                  </a:schemeClr>
                </a:solidFill>
              </a:rPr>
              <a:t>Quartal</a:t>
            </a:r>
            <a:r>
              <a:rPr lang="de-DE" sz="2500" dirty="0">
                <a:solidFill>
                  <a:schemeClr val="bg1">
                    <a:lumMod val="75000"/>
                  </a:schemeClr>
                </a:solidFill>
              </a:rPr>
              <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Information zum Tausch der Flächen</a:t>
            </a:r>
          </a:p>
          <a:p>
            <a:pPr lvl="0"/>
            <a:r>
              <a:rPr lang="de-DE" sz="2500" b="1" dirty="0" smtClean="0">
                <a:solidFill>
                  <a:schemeClr val="tx1"/>
                </a:solidFill>
              </a:rPr>
              <a:t>Ehrungen</a:t>
            </a:r>
            <a:endParaRPr lang="de-DE" sz="2500" b="1" dirty="0">
              <a:solidFill>
                <a:schemeClr val="tx1"/>
              </a:solidFill>
            </a:endParaRPr>
          </a:p>
          <a:p>
            <a:pPr lvl="0"/>
            <a:r>
              <a:rPr lang="de-DE" sz="2500" dirty="0">
                <a:solidFill>
                  <a:schemeClr val="bg1">
                    <a:lumMod val="75000"/>
                  </a:schemeClr>
                </a:solidFill>
              </a:rPr>
              <a:t>SC DJK-Ausblick auf das Jahr 2021</a:t>
            </a:r>
          </a:p>
          <a:p>
            <a:pPr lvl="0"/>
            <a:r>
              <a:rPr lang="de-DE" sz="25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24867"/>
            <a:ext cx="6600305" cy="2323713"/>
          </a:xfrm>
          <a:prstGeom prst="rect">
            <a:avLst/>
          </a:prstGeom>
          <a:noFill/>
        </p:spPr>
        <p:txBody>
          <a:bodyPr wrap="square" rtlCol="0">
            <a:spAutoFit/>
          </a:bodyPr>
          <a:lstStyle/>
          <a:p>
            <a:endParaRPr lang="de-DE" sz="1100" dirty="0" smtClean="0"/>
          </a:p>
          <a:p>
            <a:r>
              <a:rPr lang="de-DE" sz="1600" b="1" dirty="0" smtClean="0"/>
              <a:t>Goldene Ehrennadel für 40 Jahre Mitgliedschaft</a:t>
            </a:r>
          </a:p>
          <a:p>
            <a:endParaRPr lang="de-DE" sz="1600" dirty="0" smtClean="0"/>
          </a:p>
          <a:p>
            <a:r>
              <a:rPr lang="de-DE" sz="1600" dirty="0" smtClean="0"/>
              <a:t>Michael Becker	Martin Ewers		Michael </a:t>
            </a:r>
            <a:r>
              <a:rPr lang="de-DE" sz="1600" dirty="0" err="1" smtClean="0"/>
              <a:t>Gausebeck</a:t>
            </a:r>
            <a:endParaRPr lang="de-DE" sz="1600" dirty="0" smtClean="0"/>
          </a:p>
          <a:p>
            <a:r>
              <a:rPr lang="de-DE" sz="1600" dirty="0" smtClean="0"/>
              <a:t>Ingo Gerwin		Fred Heinemann	Annemarie </a:t>
            </a:r>
            <a:r>
              <a:rPr lang="de-DE" sz="1600" dirty="0" err="1"/>
              <a:t>Wedeking</a:t>
            </a:r>
            <a:endParaRPr lang="de-DE" sz="1600" dirty="0" smtClean="0"/>
          </a:p>
          <a:p>
            <a:r>
              <a:rPr lang="de-DE" sz="1600" dirty="0" smtClean="0"/>
              <a:t>Margot Kortmann	Falk </a:t>
            </a:r>
            <a:r>
              <a:rPr lang="de-DE" sz="1600" dirty="0" err="1" smtClean="0"/>
              <a:t>Mengedoth</a:t>
            </a:r>
            <a:r>
              <a:rPr lang="de-DE" sz="1600" dirty="0" smtClean="0"/>
              <a:t>	Elfriede </a:t>
            </a:r>
            <a:r>
              <a:rPr lang="de-DE" sz="1600" dirty="0" err="1" smtClean="0"/>
              <a:t>Oberholz</a:t>
            </a:r>
            <a:endParaRPr lang="de-DE" sz="1600" dirty="0" smtClean="0"/>
          </a:p>
          <a:p>
            <a:r>
              <a:rPr lang="de-DE" sz="1600" dirty="0" smtClean="0"/>
              <a:t>Michael </a:t>
            </a:r>
            <a:r>
              <a:rPr lang="de-DE" sz="1600" dirty="0" err="1" smtClean="0"/>
              <a:t>Perdun</a:t>
            </a:r>
            <a:r>
              <a:rPr lang="de-DE" sz="1600" dirty="0" smtClean="0"/>
              <a:t>	Hildegund Richter	Markus Schöfbeck</a:t>
            </a:r>
          </a:p>
          <a:p>
            <a:r>
              <a:rPr lang="de-DE" sz="1600" dirty="0" smtClean="0"/>
              <a:t>Michael Scholz		Julia </a:t>
            </a:r>
            <a:r>
              <a:rPr lang="de-DE" sz="1600" dirty="0" err="1" smtClean="0"/>
              <a:t>Kötting</a:t>
            </a:r>
            <a:endParaRPr lang="de-DE" sz="1600" dirty="0" smtClean="0"/>
          </a:p>
          <a:p>
            <a:endParaRPr lang="de-DE" sz="1100" dirty="0" smtClean="0"/>
          </a:p>
          <a:p>
            <a:endParaRPr lang="de-DE" sz="1100" dirty="0"/>
          </a:p>
        </p:txBody>
      </p:sp>
      <p:sp>
        <p:nvSpPr>
          <p:cNvPr id="4" name="Textfeld 3"/>
          <p:cNvSpPr txBox="1"/>
          <p:nvPr/>
        </p:nvSpPr>
        <p:spPr>
          <a:xfrm>
            <a:off x="4061924" y="3148580"/>
            <a:ext cx="5996476" cy="1569660"/>
          </a:xfrm>
          <a:prstGeom prst="rect">
            <a:avLst/>
          </a:prstGeom>
          <a:noFill/>
        </p:spPr>
        <p:txBody>
          <a:bodyPr wrap="square" rtlCol="0">
            <a:spAutoFit/>
          </a:bodyPr>
          <a:lstStyle/>
          <a:p>
            <a:r>
              <a:rPr lang="de-DE" sz="1600" b="1" dirty="0" smtClean="0"/>
              <a:t>Ehrenurkunde für 50 Jahre Mitgliedschaft</a:t>
            </a:r>
          </a:p>
          <a:p>
            <a:endParaRPr lang="de-DE" sz="1600" dirty="0"/>
          </a:p>
          <a:p>
            <a:r>
              <a:rPr lang="de-DE" sz="1600" dirty="0" err="1" smtClean="0"/>
              <a:t>Ine</a:t>
            </a:r>
            <a:r>
              <a:rPr lang="de-DE" sz="1600" dirty="0" smtClean="0"/>
              <a:t> Beer		</a:t>
            </a:r>
            <a:r>
              <a:rPr lang="de-DE" sz="1600" dirty="0"/>
              <a:t> </a:t>
            </a:r>
            <a:r>
              <a:rPr lang="de-DE" sz="1600" dirty="0" smtClean="0"/>
              <a:t>	Paul </a:t>
            </a:r>
            <a:r>
              <a:rPr lang="de-DE" sz="1600" dirty="0" err="1" smtClean="0"/>
              <a:t>Brockhausen</a:t>
            </a:r>
            <a:r>
              <a:rPr lang="de-DE" sz="1600" dirty="0" smtClean="0"/>
              <a:t>	Heinrich </a:t>
            </a:r>
            <a:r>
              <a:rPr lang="de-DE" sz="1600" dirty="0"/>
              <a:t>Roggenland </a:t>
            </a:r>
          </a:p>
          <a:p>
            <a:r>
              <a:rPr lang="de-DE" sz="1600" dirty="0"/>
              <a:t>Monika </a:t>
            </a:r>
            <a:r>
              <a:rPr lang="de-DE" sz="1600" dirty="0" err="1" smtClean="0"/>
              <a:t>Hanhart</a:t>
            </a:r>
            <a:r>
              <a:rPr lang="de-DE" sz="1600" dirty="0" smtClean="0"/>
              <a:t> 	Josef </a:t>
            </a:r>
            <a:r>
              <a:rPr lang="de-DE" sz="1600" dirty="0"/>
              <a:t>Wiedemann </a:t>
            </a:r>
            <a:r>
              <a:rPr lang="de-DE" sz="1600" dirty="0" smtClean="0"/>
              <a:t>	Stephan </a:t>
            </a:r>
            <a:r>
              <a:rPr lang="de-DE" sz="1600" dirty="0" err="1"/>
              <a:t>Brockhausen</a:t>
            </a:r>
            <a:r>
              <a:rPr lang="de-DE" sz="1600" dirty="0"/>
              <a:t> </a:t>
            </a:r>
            <a:endParaRPr lang="de-DE" sz="1600" dirty="0" smtClean="0"/>
          </a:p>
          <a:p>
            <a:r>
              <a:rPr lang="de-DE" sz="1600" dirty="0"/>
              <a:t>Dietmar Sroka </a:t>
            </a:r>
            <a:r>
              <a:rPr lang="de-DE" sz="1600" dirty="0" smtClean="0"/>
              <a:t>		Roland Kemper		Vera Kortmann</a:t>
            </a:r>
          </a:p>
          <a:p>
            <a:r>
              <a:rPr lang="de-DE" sz="1600" dirty="0" smtClean="0"/>
              <a:t>	</a:t>
            </a:r>
          </a:p>
        </p:txBody>
      </p:sp>
      <p:sp>
        <p:nvSpPr>
          <p:cNvPr id="6" name="Textfeld 5"/>
          <p:cNvSpPr txBox="1"/>
          <p:nvPr/>
        </p:nvSpPr>
        <p:spPr>
          <a:xfrm>
            <a:off x="4061924" y="4915899"/>
            <a:ext cx="5880098" cy="815608"/>
          </a:xfrm>
          <a:prstGeom prst="rect">
            <a:avLst/>
          </a:prstGeom>
          <a:noFill/>
        </p:spPr>
        <p:txBody>
          <a:bodyPr wrap="square" rtlCol="0">
            <a:spAutoFit/>
          </a:bodyPr>
          <a:lstStyle/>
          <a:p>
            <a:r>
              <a:rPr lang="de-DE" sz="1600" b="1" dirty="0"/>
              <a:t>Ehrenurkunde für 6</a:t>
            </a:r>
            <a:r>
              <a:rPr lang="de-DE" sz="1600" b="1" dirty="0" smtClean="0"/>
              <a:t>0 </a:t>
            </a:r>
            <a:r>
              <a:rPr lang="de-DE" sz="1600" b="1" dirty="0"/>
              <a:t>Jahre </a:t>
            </a:r>
            <a:r>
              <a:rPr lang="de-DE" sz="1600" b="1" dirty="0" smtClean="0"/>
              <a:t>Mitgliedschaft </a:t>
            </a:r>
          </a:p>
          <a:p>
            <a:endParaRPr lang="de-DE" sz="1600" dirty="0"/>
          </a:p>
          <a:p>
            <a:r>
              <a:rPr lang="de-DE" sz="1500" dirty="0" smtClean="0"/>
              <a:t>Josef </a:t>
            </a:r>
            <a:r>
              <a:rPr lang="de-DE" sz="1500" dirty="0"/>
              <a:t>Riesenbeck	</a:t>
            </a:r>
            <a:r>
              <a:rPr lang="de-DE" sz="1500" dirty="0" smtClean="0"/>
              <a:t>Ludger </a:t>
            </a:r>
            <a:r>
              <a:rPr lang="de-DE" sz="1500" dirty="0"/>
              <a:t>Kindermann </a:t>
            </a:r>
            <a:r>
              <a:rPr lang="de-DE" sz="1500" dirty="0" smtClean="0"/>
              <a:t>	Friedhelm </a:t>
            </a:r>
            <a:r>
              <a:rPr lang="de-DE" sz="1500" dirty="0" err="1"/>
              <a:t>Hempelmann</a:t>
            </a:r>
            <a:endParaRPr lang="de-DE" sz="1500"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1351" y="72736"/>
            <a:ext cx="594360" cy="594360"/>
          </a:xfrm>
          <a:prstGeom prst="rect">
            <a:avLst/>
          </a:prstGeom>
        </p:spPr>
      </p:pic>
    </p:spTree>
    <p:extLst>
      <p:ext uri="{BB962C8B-B14F-4D97-AF65-F5344CB8AC3E}">
        <p14:creationId xmlns:p14="http://schemas.microsoft.com/office/powerpoint/2010/main" val="29988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Ausblick auf 2021</a:t>
            </a:r>
            <a:endParaRPr lang="de-DE" sz="2800" dirty="0"/>
          </a:p>
        </p:txBody>
      </p:sp>
      <p:sp>
        <p:nvSpPr>
          <p:cNvPr id="5" name="Inhaltsplatzhalter 2"/>
          <p:cNvSpPr>
            <a:spLocks noGrp="1"/>
          </p:cNvSpPr>
          <p:nvPr>
            <p:ph sz="half" idx="2"/>
          </p:nvPr>
        </p:nvSpPr>
        <p:spPr>
          <a:xfrm>
            <a:off x="232756" y="1094569"/>
            <a:ext cx="3829168" cy="4474958"/>
          </a:xfrm>
        </p:spPr>
        <p:txBody>
          <a:bodyPr>
            <a:normAutofit fontScale="40000" lnSpcReduction="20000"/>
          </a:bodyPr>
          <a:lstStyle/>
          <a:p>
            <a:pPr lvl="0"/>
            <a:r>
              <a:rPr lang="de-DE" sz="2500" dirty="0">
                <a:solidFill>
                  <a:schemeClr val="bg1">
                    <a:lumMod val="75000"/>
                  </a:schemeClr>
                </a:solidFill>
              </a:rPr>
              <a:t>Begrüßung durch Vorsitzenden Martin Steinbach</a:t>
            </a:r>
          </a:p>
          <a:p>
            <a:pPr lvl="0"/>
            <a:r>
              <a:rPr lang="de-DE" sz="2500" dirty="0">
                <a:solidFill>
                  <a:schemeClr val="bg1">
                    <a:lumMod val="75000"/>
                  </a:schemeClr>
                </a:solidFill>
              </a:rPr>
              <a:t>Protokoll der Mitgliederversammlung 2020</a:t>
            </a:r>
          </a:p>
          <a:p>
            <a:pPr lvl="0"/>
            <a:r>
              <a:rPr lang="de-DE" sz="2500" dirty="0">
                <a:solidFill>
                  <a:schemeClr val="bg1">
                    <a:lumMod val="75000"/>
                  </a:schemeClr>
                </a:solidFill>
              </a:rPr>
              <a:t>Geschäftsbericht über das Jahr 2020</a:t>
            </a:r>
            <a:br>
              <a:rPr lang="de-DE" sz="2500" dirty="0">
                <a:solidFill>
                  <a:schemeClr val="bg1">
                    <a:lumMod val="75000"/>
                  </a:schemeClr>
                </a:solidFill>
              </a:rPr>
            </a:br>
            <a:r>
              <a:rPr lang="de-DE" sz="2500" dirty="0">
                <a:solidFill>
                  <a:schemeClr val="bg1">
                    <a:lumMod val="75000"/>
                  </a:schemeClr>
                </a:solidFill>
              </a:rPr>
              <a:t>durch den Vorsitzenden Martin Steinbach</a:t>
            </a:r>
          </a:p>
          <a:p>
            <a:pPr lvl="0"/>
            <a:r>
              <a:rPr lang="de-DE" sz="2500" dirty="0">
                <a:solidFill>
                  <a:schemeClr val="bg1">
                    <a:lumMod val="75000"/>
                  </a:schemeClr>
                </a:solidFill>
              </a:rPr>
              <a:t>Bericht des Schatzmeisters Dieter Rengers</a:t>
            </a:r>
          </a:p>
          <a:p>
            <a:pPr lvl="0"/>
            <a:r>
              <a:rPr lang="de-DE" sz="2500" dirty="0">
                <a:solidFill>
                  <a:schemeClr val="bg1">
                    <a:lumMod val="75000"/>
                  </a:schemeClr>
                </a:solidFill>
              </a:rPr>
              <a:t>Bericht der Kassenprüfer </a:t>
            </a:r>
            <a:br>
              <a:rPr lang="de-DE" sz="2500" dirty="0">
                <a:solidFill>
                  <a:schemeClr val="bg1">
                    <a:lumMod val="75000"/>
                  </a:schemeClr>
                </a:solidFill>
              </a:rPr>
            </a:br>
            <a:r>
              <a:rPr lang="de-DE" sz="2500" dirty="0" smtClean="0">
                <a:solidFill>
                  <a:schemeClr val="bg1">
                    <a:lumMod val="75000"/>
                  </a:schemeClr>
                </a:solidFill>
              </a:rPr>
              <a:t>Ulrike Walter / </a:t>
            </a:r>
            <a:r>
              <a:rPr lang="de-DE" sz="2500" dirty="0">
                <a:solidFill>
                  <a:schemeClr val="bg1">
                    <a:lumMod val="75000"/>
                  </a:schemeClr>
                </a:solidFill>
              </a:rPr>
              <a:t>Axel Korn</a:t>
            </a:r>
          </a:p>
          <a:p>
            <a:pPr lvl="0"/>
            <a:r>
              <a:rPr lang="de-DE" sz="2500" dirty="0">
                <a:solidFill>
                  <a:schemeClr val="bg1">
                    <a:lumMod val="75000"/>
                  </a:schemeClr>
                </a:solidFill>
              </a:rPr>
              <a:t>Entlastung des Vorstandes</a:t>
            </a:r>
          </a:p>
          <a:p>
            <a:pPr lvl="0"/>
            <a:r>
              <a:rPr lang="de-DE" sz="2500" dirty="0">
                <a:solidFill>
                  <a:schemeClr val="bg1">
                    <a:lumMod val="75000"/>
                  </a:schemeClr>
                </a:solidFill>
              </a:rPr>
              <a:t>Vorstandswahlen </a:t>
            </a:r>
            <a:br>
              <a:rPr lang="de-DE" sz="2500" dirty="0">
                <a:solidFill>
                  <a:schemeClr val="bg1">
                    <a:lumMod val="75000"/>
                  </a:schemeClr>
                </a:solidFill>
              </a:rPr>
            </a:br>
            <a:r>
              <a:rPr lang="de-DE" sz="2500" dirty="0" smtClean="0">
                <a:solidFill>
                  <a:schemeClr val="bg1">
                    <a:lumMod val="75000"/>
                  </a:schemeClr>
                </a:solidFill>
              </a:rPr>
              <a:t>a.</a:t>
            </a:r>
            <a:r>
              <a:rPr lang="de-DE" sz="2500" dirty="0">
                <a:solidFill>
                  <a:schemeClr val="bg1">
                    <a:lumMod val="75000"/>
                  </a:schemeClr>
                </a:solidFill>
              </a:rPr>
              <a:t>	</a:t>
            </a:r>
            <a:r>
              <a:rPr lang="de-DE" sz="2500" dirty="0" smtClean="0">
                <a:solidFill>
                  <a:schemeClr val="bg1">
                    <a:lumMod val="75000"/>
                  </a:schemeClr>
                </a:solidFill>
              </a:rPr>
              <a:t> Geschäftsführer/in </a:t>
            </a:r>
            <a:r>
              <a:rPr lang="de-DE" sz="2500" dirty="0">
                <a:solidFill>
                  <a:schemeClr val="bg1">
                    <a:lumMod val="75000"/>
                  </a:schemeClr>
                </a:solidFill>
              </a:rPr>
              <a:t>(nicht besetzt)</a:t>
            </a:r>
            <a:br>
              <a:rPr lang="de-DE" sz="2500" dirty="0">
                <a:solidFill>
                  <a:schemeClr val="bg1">
                    <a:lumMod val="75000"/>
                  </a:schemeClr>
                </a:solidFill>
              </a:rPr>
            </a:br>
            <a:r>
              <a:rPr lang="de-DE" sz="2500" dirty="0" smtClean="0">
                <a:solidFill>
                  <a:schemeClr val="bg1">
                    <a:lumMod val="75000"/>
                  </a:schemeClr>
                </a:solidFill>
              </a:rPr>
              <a:t>b. Stellvertr</a:t>
            </a:r>
            <a:r>
              <a:rPr lang="de-DE" sz="2500" dirty="0">
                <a:solidFill>
                  <a:schemeClr val="bg1">
                    <a:lumMod val="75000"/>
                  </a:schemeClr>
                </a:solidFill>
              </a:rPr>
              <a:t>. Vorsitzende/r (Markus Schöfbeck)</a:t>
            </a:r>
            <a:br>
              <a:rPr lang="de-DE" sz="2500" dirty="0">
                <a:solidFill>
                  <a:schemeClr val="bg1">
                    <a:lumMod val="75000"/>
                  </a:schemeClr>
                </a:solidFill>
              </a:rPr>
            </a:br>
            <a:r>
              <a:rPr lang="de-DE" sz="2500" dirty="0" smtClean="0">
                <a:solidFill>
                  <a:schemeClr val="bg1">
                    <a:lumMod val="75000"/>
                  </a:schemeClr>
                </a:solidFill>
              </a:rPr>
              <a:t>c.	 Sportwart/in </a:t>
            </a:r>
            <a:r>
              <a:rPr lang="de-DE" sz="2500" dirty="0">
                <a:solidFill>
                  <a:schemeClr val="bg1">
                    <a:lumMod val="75000"/>
                  </a:schemeClr>
                </a:solidFill>
              </a:rPr>
              <a:t>Wettkampf (Stefan Dieckmann)</a:t>
            </a:r>
            <a:br>
              <a:rPr lang="de-DE" sz="2500" dirty="0">
                <a:solidFill>
                  <a:schemeClr val="bg1">
                    <a:lumMod val="75000"/>
                  </a:schemeClr>
                </a:solidFill>
              </a:rPr>
            </a:br>
            <a:r>
              <a:rPr lang="de-DE" sz="2500" dirty="0" smtClean="0">
                <a:solidFill>
                  <a:schemeClr val="bg1">
                    <a:lumMod val="75000"/>
                  </a:schemeClr>
                </a:solidFill>
              </a:rPr>
              <a:t>d. Marketingleiter/in </a:t>
            </a:r>
            <a:r>
              <a:rPr lang="de-DE" sz="2500" dirty="0">
                <a:solidFill>
                  <a:schemeClr val="bg1">
                    <a:lumMod val="75000"/>
                  </a:schemeClr>
                </a:solidFill>
              </a:rPr>
              <a:t>(Verena Kortmann)</a:t>
            </a:r>
            <a:br>
              <a:rPr lang="de-DE" sz="2500" dirty="0">
                <a:solidFill>
                  <a:schemeClr val="bg1">
                    <a:lumMod val="75000"/>
                  </a:schemeClr>
                </a:solidFill>
              </a:rPr>
            </a:br>
            <a:r>
              <a:rPr lang="de-DE" sz="2500" dirty="0" smtClean="0">
                <a:solidFill>
                  <a:schemeClr val="bg1">
                    <a:lumMod val="75000"/>
                  </a:schemeClr>
                </a:solidFill>
              </a:rPr>
              <a:t>e. Beisitzer/in </a:t>
            </a:r>
            <a:r>
              <a:rPr lang="de-DE" sz="2500" dirty="0">
                <a:solidFill>
                  <a:schemeClr val="bg1">
                    <a:lumMod val="75000"/>
                  </a:schemeClr>
                </a:solidFill>
              </a:rPr>
              <a:t>(André Henning)</a:t>
            </a:r>
            <a:br>
              <a:rPr lang="de-DE" sz="2500" dirty="0">
                <a:solidFill>
                  <a:schemeClr val="bg1">
                    <a:lumMod val="75000"/>
                  </a:schemeClr>
                </a:solidFill>
              </a:rPr>
            </a:br>
            <a:r>
              <a:rPr lang="de-DE" sz="2500" dirty="0" smtClean="0">
                <a:solidFill>
                  <a:schemeClr val="bg1">
                    <a:lumMod val="75000"/>
                  </a:schemeClr>
                </a:solidFill>
              </a:rPr>
              <a:t>f.	 Beisitzer/in </a:t>
            </a:r>
            <a:r>
              <a:rPr lang="de-DE" sz="2500" dirty="0">
                <a:solidFill>
                  <a:schemeClr val="bg1">
                    <a:lumMod val="75000"/>
                  </a:schemeClr>
                </a:solidFill>
              </a:rPr>
              <a:t>(Christian Maas)</a:t>
            </a:r>
          </a:p>
          <a:p>
            <a:pPr lvl="0"/>
            <a:r>
              <a:rPr lang="de-DE" sz="2500" dirty="0">
                <a:solidFill>
                  <a:schemeClr val="bg1">
                    <a:lumMod val="75000"/>
                  </a:schemeClr>
                </a:solidFill>
              </a:rPr>
              <a:t>Wahl Kassenprüfer/in</a:t>
            </a:r>
          </a:p>
          <a:p>
            <a:r>
              <a:rPr lang="de-DE" sz="2500" dirty="0">
                <a:solidFill>
                  <a:schemeClr val="bg1">
                    <a:lumMod val="75000"/>
                  </a:schemeClr>
                </a:solidFill>
              </a:rPr>
              <a:t>Anträge</a:t>
            </a:r>
            <a:br>
              <a:rPr lang="de-DE" sz="2500" dirty="0">
                <a:solidFill>
                  <a:schemeClr val="bg1">
                    <a:lumMod val="75000"/>
                  </a:schemeClr>
                </a:solidFill>
              </a:rPr>
            </a:br>
            <a:r>
              <a:rPr lang="de-DE" sz="2800" dirty="0" smtClean="0">
                <a:solidFill>
                  <a:schemeClr val="bg1">
                    <a:lumMod val="75000"/>
                  </a:schemeClr>
                </a:solidFill>
              </a:rPr>
              <a:t>- </a:t>
            </a:r>
            <a:r>
              <a:rPr lang="de-DE" sz="2500" dirty="0">
                <a:solidFill>
                  <a:schemeClr val="bg1">
                    <a:lumMod val="75000"/>
                  </a:schemeClr>
                </a:solidFill>
              </a:rPr>
              <a:t>Wahl von Josef </a:t>
            </a:r>
            <a:r>
              <a:rPr lang="de-DE" sz="2500" dirty="0" err="1">
                <a:solidFill>
                  <a:schemeClr val="bg1">
                    <a:lumMod val="75000"/>
                  </a:schemeClr>
                </a:solidFill>
              </a:rPr>
              <a:t>Riesenbeck</a:t>
            </a:r>
            <a:r>
              <a:rPr lang="de-DE" sz="2500" dirty="0">
                <a:solidFill>
                  <a:schemeClr val="bg1">
                    <a:lumMod val="75000"/>
                  </a:schemeClr>
                </a:solidFill>
              </a:rPr>
              <a:t> zum Ehrenvorsitzenden</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Einmalige Reduzierung des Grundbeitrags im 2. Quartal</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Information zum Tausch der Flächen</a:t>
            </a:r>
          </a:p>
          <a:p>
            <a:pPr lvl="0"/>
            <a:r>
              <a:rPr lang="de-DE" sz="2500" dirty="0" smtClean="0">
                <a:solidFill>
                  <a:schemeClr val="bg1">
                    <a:lumMod val="75000"/>
                  </a:schemeClr>
                </a:solidFill>
              </a:rPr>
              <a:t>Ehrungen</a:t>
            </a:r>
            <a:endParaRPr lang="de-DE" sz="2500" dirty="0">
              <a:solidFill>
                <a:schemeClr val="bg1">
                  <a:lumMod val="75000"/>
                </a:schemeClr>
              </a:solidFill>
            </a:endParaRPr>
          </a:p>
          <a:p>
            <a:pPr lvl="0"/>
            <a:r>
              <a:rPr lang="de-DE" sz="2500" b="1" dirty="0">
                <a:solidFill>
                  <a:schemeClr val="tx1"/>
                </a:solidFill>
              </a:rPr>
              <a:t>SC DJK-Ausblick auf das Jahr 2021</a:t>
            </a:r>
          </a:p>
          <a:p>
            <a:pPr lvl="0"/>
            <a:r>
              <a:rPr lang="de-DE" sz="2500" dirty="0">
                <a:solidFill>
                  <a:schemeClr val="bg1">
                    <a:lumMod val="75000"/>
                  </a:schemeClr>
                </a:solidFill>
              </a:rPr>
              <a:t>Informationen und Diskussion</a:t>
            </a:r>
          </a:p>
          <a:p>
            <a:pPr marL="0" indent="0">
              <a:buNone/>
            </a:pP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72737"/>
            <a:ext cx="594360" cy="594360"/>
          </a:xfrm>
          <a:prstGeom prst="rect">
            <a:avLst/>
          </a:prstGeom>
        </p:spPr>
      </p:pic>
      <p:pic>
        <p:nvPicPr>
          <p:cNvPr id="6" name="Grafik 5"/>
          <p:cNvPicPr>
            <a:picLocks noChangeAspect="1"/>
          </p:cNvPicPr>
          <p:nvPr/>
        </p:nvPicPr>
        <p:blipFill rotWithShape="1">
          <a:blip r:embed="rId3"/>
          <a:srcRect l="33431" t="5616" r="29431" b="11077"/>
          <a:stretch/>
        </p:blipFill>
        <p:spPr>
          <a:xfrm>
            <a:off x="4648199" y="1010194"/>
            <a:ext cx="4310743" cy="4911635"/>
          </a:xfrm>
          <a:prstGeom prst="rect">
            <a:avLst/>
          </a:prstGeom>
        </p:spPr>
      </p:pic>
      <p:sp>
        <p:nvSpPr>
          <p:cNvPr id="4" name="Textfeld 3"/>
          <p:cNvSpPr txBox="1"/>
          <p:nvPr/>
        </p:nvSpPr>
        <p:spPr>
          <a:xfrm>
            <a:off x="5442857" y="3712029"/>
            <a:ext cx="2579914" cy="1200329"/>
          </a:xfrm>
          <a:prstGeom prst="rect">
            <a:avLst/>
          </a:prstGeom>
          <a:noFill/>
        </p:spPr>
        <p:txBody>
          <a:bodyPr wrap="square" rtlCol="0">
            <a:spAutoFit/>
          </a:bodyPr>
          <a:lstStyle/>
          <a:p>
            <a:pPr algn="ctr"/>
            <a:r>
              <a:rPr lang="de-DE" sz="3600" dirty="0" smtClean="0"/>
              <a:t>Ausblick </a:t>
            </a:r>
          </a:p>
          <a:p>
            <a:pPr algn="ctr"/>
            <a:r>
              <a:rPr lang="de-DE" sz="3600" dirty="0" smtClean="0"/>
              <a:t>2021</a:t>
            </a:r>
            <a:endParaRPr lang="de-DE" sz="3600" dirty="0"/>
          </a:p>
        </p:txBody>
      </p:sp>
    </p:spTree>
    <p:extLst>
      <p:ext uri="{BB962C8B-B14F-4D97-AF65-F5344CB8AC3E}">
        <p14:creationId xmlns:p14="http://schemas.microsoft.com/office/powerpoint/2010/main" val="414356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Informationen und Diskussion</a:t>
            </a:r>
            <a:endParaRPr lang="de-DE" sz="2800" dirty="0"/>
          </a:p>
        </p:txBody>
      </p:sp>
      <p:sp>
        <p:nvSpPr>
          <p:cNvPr id="5" name="Inhaltsplatzhalter 2"/>
          <p:cNvSpPr>
            <a:spLocks noGrp="1"/>
          </p:cNvSpPr>
          <p:nvPr>
            <p:ph sz="half" idx="2"/>
          </p:nvPr>
        </p:nvSpPr>
        <p:spPr>
          <a:xfrm>
            <a:off x="232755" y="1094569"/>
            <a:ext cx="4172990" cy="4474958"/>
          </a:xfrm>
        </p:spPr>
        <p:txBody>
          <a:bodyPr>
            <a:normAutofit fontScale="40000" lnSpcReduction="20000"/>
          </a:bodyPr>
          <a:lstStyle/>
          <a:p>
            <a:pPr lvl="0"/>
            <a:r>
              <a:rPr lang="de-DE" sz="2500" dirty="0">
                <a:solidFill>
                  <a:schemeClr val="bg1">
                    <a:lumMod val="75000"/>
                  </a:schemeClr>
                </a:solidFill>
              </a:rPr>
              <a:t>Begrüßung durch Vorsitzenden Martin Steinbach</a:t>
            </a:r>
          </a:p>
          <a:p>
            <a:pPr lvl="0"/>
            <a:r>
              <a:rPr lang="de-DE" sz="2500" dirty="0">
                <a:solidFill>
                  <a:schemeClr val="bg1">
                    <a:lumMod val="75000"/>
                  </a:schemeClr>
                </a:solidFill>
              </a:rPr>
              <a:t>Protokoll der Mitgliederversammlung 2020</a:t>
            </a:r>
          </a:p>
          <a:p>
            <a:pPr lvl="0"/>
            <a:r>
              <a:rPr lang="de-DE" sz="2500" dirty="0">
                <a:solidFill>
                  <a:schemeClr val="bg1">
                    <a:lumMod val="75000"/>
                  </a:schemeClr>
                </a:solidFill>
              </a:rPr>
              <a:t>Geschäftsbericht über das Jahr 2020</a:t>
            </a:r>
            <a:br>
              <a:rPr lang="de-DE" sz="2500" dirty="0">
                <a:solidFill>
                  <a:schemeClr val="bg1">
                    <a:lumMod val="75000"/>
                  </a:schemeClr>
                </a:solidFill>
              </a:rPr>
            </a:br>
            <a:r>
              <a:rPr lang="de-DE" sz="2500" dirty="0">
                <a:solidFill>
                  <a:schemeClr val="bg1">
                    <a:lumMod val="75000"/>
                  </a:schemeClr>
                </a:solidFill>
              </a:rPr>
              <a:t>durch den Vorsitzenden Martin Steinbach</a:t>
            </a:r>
          </a:p>
          <a:p>
            <a:pPr lvl="0"/>
            <a:r>
              <a:rPr lang="de-DE" sz="2500" dirty="0">
                <a:solidFill>
                  <a:schemeClr val="bg1">
                    <a:lumMod val="75000"/>
                  </a:schemeClr>
                </a:solidFill>
              </a:rPr>
              <a:t>Bericht des Schatzmeisters Dieter Rengers</a:t>
            </a:r>
          </a:p>
          <a:p>
            <a:pPr lvl="0"/>
            <a:r>
              <a:rPr lang="de-DE" sz="2500" dirty="0">
                <a:solidFill>
                  <a:schemeClr val="bg1">
                    <a:lumMod val="75000"/>
                  </a:schemeClr>
                </a:solidFill>
              </a:rPr>
              <a:t>Bericht der Kassenprüfer </a:t>
            </a:r>
            <a:br>
              <a:rPr lang="de-DE" sz="2500" dirty="0">
                <a:solidFill>
                  <a:schemeClr val="bg1">
                    <a:lumMod val="75000"/>
                  </a:schemeClr>
                </a:solidFill>
              </a:rPr>
            </a:br>
            <a:r>
              <a:rPr lang="de-DE" sz="2500" dirty="0" smtClean="0">
                <a:solidFill>
                  <a:schemeClr val="bg1">
                    <a:lumMod val="75000"/>
                  </a:schemeClr>
                </a:solidFill>
              </a:rPr>
              <a:t>Ulrike Walter / </a:t>
            </a:r>
            <a:r>
              <a:rPr lang="de-DE" sz="2500" dirty="0">
                <a:solidFill>
                  <a:schemeClr val="bg1">
                    <a:lumMod val="75000"/>
                  </a:schemeClr>
                </a:solidFill>
              </a:rPr>
              <a:t>Axel Korn</a:t>
            </a:r>
          </a:p>
          <a:p>
            <a:pPr lvl="0"/>
            <a:r>
              <a:rPr lang="de-DE" sz="2500" dirty="0">
                <a:solidFill>
                  <a:schemeClr val="bg1">
                    <a:lumMod val="75000"/>
                  </a:schemeClr>
                </a:solidFill>
              </a:rPr>
              <a:t>Entlastung des Vorstandes</a:t>
            </a:r>
          </a:p>
          <a:p>
            <a:pPr lvl="0"/>
            <a:r>
              <a:rPr lang="de-DE" sz="2500" dirty="0">
                <a:solidFill>
                  <a:schemeClr val="bg1">
                    <a:lumMod val="75000"/>
                  </a:schemeClr>
                </a:solidFill>
              </a:rPr>
              <a:t>Vorstandswahlen </a:t>
            </a:r>
            <a:br>
              <a:rPr lang="de-DE" sz="2500" dirty="0">
                <a:solidFill>
                  <a:schemeClr val="bg1">
                    <a:lumMod val="75000"/>
                  </a:schemeClr>
                </a:solidFill>
              </a:rPr>
            </a:br>
            <a:r>
              <a:rPr lang="de-DE" sz="2500" dirty="0" smtClean="0">
                <a:solidFill>
                  <a:schemeClr val="bg1">
                    <a:lumMod val="75000"/>
                  </a:schemeClr>
                </a:solidFill>
              </a:rPr>
              <a:t>a.</a:t>
            </a:r>
            <a:r>
              <a:rPr lang="de-DE" sz="2500" dirty="0">
                <a:solidFill>
                  <a:schemeClr val="bg1">
                    <a:lumMod val="75000"/>
                  </a:schemeClr>
                </a:solidFill>
              </a:rPr>
              <a:t>	</a:t>
            </a:r>
            <a:r>
              <a:rPr lang="de-DE" sz="2500" dirty="0" smtClean="0">
                <a:solidFill>
                  <a:schemeClr val="bg1">
                    <a:lumMod val="75000"/>
                  </a:schemeClr>
                </a:solidFill>
              </a:rPr>
              <a:t>  Geschäftsführer/in </a:t>
            </a:r>
            <a:r>
              <a:rPr lang="de-DE" sz="2500" dirty="0">
                <a:solidFill>
                  <a:schemeClr val="bg1">
                    <a:lumMod val="75000"/>
                  </a:schemeClr>
                </a:solidFill>
              </a:rPr>
              <a:t>(nicht besetzt)</a:t>
            </a:r>
            <a:br>
              <a:rPr lang="de-DE" sz="2500" dirty="0">
                <a:solidFill>
                  <a:schemeClr val="bg1">
                    <a:lumMod val="75000"/>
                  </a:schemeClr>
                </a:solidFill>
              </a:rPr>
            </a:br>
            <a:r>
              <a:rPr lang="de-DE" sz="2500" dirty="0" smtClean="0">
                <a:solidFill>
                  <a:schemeClr val="bg1">
                    <a:lumMod val="75000"/>
                  </a:schemeClr>
                </a:solidFill>
              </a:rPr>
              <a:t>b. Stellvertr</a:t>
            </a:r>
            <a:r>
              <a:rPr lang="de-DE" sz="2500" dirty="0">
                <a:solidFill>
                  <a:schemeClr val="bg1">
                    <a:lumMod val="75000"/>
                  </a:schemeClr>
                </a:solidFill>
              </a:rPr>
              <a:t>. Vorsitzende/r (Markus Schöfbeck)</a:t>
            </a:r>
            <a:br>
              <a:rPr lang="de-DE" sz="2500" dirty="0">
                <a:solidFill>
                  <a:schemeClr val="bg1">
                    <a:lumMod val="75000"/>
                  </a:schemeClr>
                </a:solidFill>
              </a:rPr>
            </a:br>
            <a:r>
              <a:rPr lang="de-DE" sz="2500" dirty="0" smtClean="0">
                <a:solidFill>
                  <a:schemeClr val="bg1">
                    <a:lumMod val="75000"/>
                  </a:schemeClr>
                </a:solidFill>
              </a:rPr>
              <a:t>c.	 Sportwart/in </a:t>
            </a:r>
            <a:r>
              <a:rPr lang="de-DE" sz="2500" dirty="0">
                <a:solidFill>
                  <a:schemeClr val="bg1">
                    <a:lumMod val="75000"/>
                  </a:schemeClr>
                </a:solidFill>
              </a:rPr>
              <a:t>Wettkampf (Stefan Dieckmann)</a:t>
            </a:r>
            <a:br>
              <a:rPr lang="de-DE" sz="2500" dirty="0">
                <a:solidFill>
                  <a:schemeClr val="bg1">
                    <a:lumMod val="75000"/>
                  </a:schemeClr>
                </a:solidFill>
              </a:rPr>
            </a:br>
            <a:r>
              <a:rPr lang="de-DE" sz="2500" dirty="0" smtClean="0">
                <a:solidFill>
                  <a:schemeClr val="bg1">
                    <a:lumMod val="75000"/>
                  </a:schemeClr>
                </a:solidFill>
              </a:rPr>
              <a:t>d. Marketingleiter/in </a:t>
            </a:r>
            <a:r>
              <a:rPr lang="de-DE" sz="2500" dirty="0">
                <a:solidFill>
                  <a:schemeClr val="bg1">
                    <a:lumMod val="75000"/>
                  </a:schemeClr>
                </a:solidFill>
              </a:rPr>
              <a:t>(Verena Kortmann)</a:t>
            </a:r>
            <a:br>
              <a:rPr lang="de-DE" sz="2500" dirty="0">
                <a:solidFill>
                  <a:schemeClr val="bg1">
                    <a:lumMod val="75000"/>
                  </a:schemeClr>
                </a:solidFill>
              </a:rPr>
            </a:br>
            <a:r>
              <a:rPr lang="de-DE" sz="2500" dirty="0" smtClean="0">
                <a:solidFill>
                  <a:schemeClr val="bg1">
                    <a:lumMod val="75000"/>
                  </a:schemeClr>
                </a:solidFill>
              </a:rPr>
              <a:t>e. Beisitzer/in </a:t>
            </a:r>
            <a:r>
              <a:rPr lang="de-DE" sz="2500" dirty="0">
                <a:solidFill>
                  <a:schemeClr val="bg1">
                    <a:lumMod val="75000"/>
                  </a:schemeClr>
                </a:solidFill>
              </a:rPr>
              <a:t>(André Henning)</a:t>
            </a:r>
            <a:br>
              <a:rPr lang="de-DE" sz="2500" dirty="0">
                <a:solidFill>
                  <a:schemeClr val="bg1">
                    <a:lumMod val="75000"/>
                  </a:schemeClr>
                </a:solidFill>
              </a:rPr>
            </a:br>
            <a:r>
              <a:rPr lang="de-DE" sz="2500" dirty="0" smtClean="0">
                <a:solidFill>
                  <a:schemeClr val="bg1">
                    <a:lumMod val="75000"/>
                  </a:schemeClr>
                </a:solidFill>
              </a:rPr>
              <a:t>f.	 Beisitzer/in </a:t>
            </a:r>
            <a:r>
              <a:rPr lang="de-DE" sz="2500" dirty="0">
                <a:solidFill>
                  <a:schemeClr val="bg1">
                    <a:lumMod val="75000"/>
                  </a:schemeClr>
                </a:solidFill>
              </a:rPr>
              <a:t>(Christian Maas)</a:t>
            </a:r>
          </a:p>
          <a:p>
            <a:pPr lvl="0"/>
            <a:r>
              <a:rPr lang="de-DE" sz="2500" dirty="0">
                <a:solidFill>
                  <a:schemeClr val="bg1">
                    <a:lumMod val="75000"/>
                  </a:schemeClr>
                </a:solidFill>
              </a:rPr>
              <a:t>Wahl Kassenprüfer/in</a:t>
            </a:r>
          </a:p>
          <a:p>
            <a:r>
              <a:rPr lang="de-DE" sz="2500" dirty="0">
                <a:solidFill>
                  <a:schemeClr val="bg1">
                    <a:lumMod val="75000"/>
                  </a:schemeClr>
                </a:solidFill>
              </a:rPr>
              <a:t>Anträge</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Wahl von Josef </a:t>
            </a:r>
            <a:r>
              <a:rPr lang="de-DE" sz="2500" dirty="0" err="1">
                <a:solidFill>
                  <a:schemeClr val="bg1">
                    <a:lumMod val="75000"/>
                  </a:schemeClr>
                </a:solidFill>
              </a:rPr>
              <a:t>Riesenbeck</a:t>
            </a:r>
            <a:r>
              <a:rPr lang="de-DE" sz="2500" dirty="0">
                <a:solidFill>
                  <a:schemeClr val="bg1">
                    <a:lumMod val="75000"/>
                  </a:schemeClr>
                </a:solidFill>
              </a:rPr>
              <a:t> zum Ehrenvorsitzenden</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Einmalige Reduzierung des Grundbeitrags im 2. Quartal</a:t>
            </a:r>
            <a:br>
              <a:rPr lang="de-DE" sz="2500" dirty="0">
                <a:solidFill>
                  <a:schemeClr val="bg1">
                    <a:lumMod val="75000"/>
                  </a:schemeClr>
                </a:solidFill>
              </a:rPr>
            </a:br>
            <a:r>
              <a:rPr lang="de-DE" sz="2500" dirty="0" smtClean="0">
                <a:solidFill>
                  <a:schemeClr val="bg1">
                    <a:lumMod val="75000"/>
                  </a:schemeClr>
                </a:solidFill>
              </a:rPr>
              <a:t>- </a:t>
            </a:r>
            <a:r>
              <a:rPr lang="de-DE" sz="2500" dirty="0">
                <a:solidFill>
                  <a:schemeClr val="bg1">
                    <a:lumMod val="75000"/>
                  </a:schemeClr>
                </a:solidFill>
              </a:rPr>
              <a:t>Information zum Tausch der Flächen</a:t>
            </a:r>
          </a:p>
          <a:p>
            <a:pPr lvl="0"/>
            <a:r>
              <a:rPr lang="de-DE" sz="2500" dirty="0" smtClean="0">
                <a:solidFill>
                  <a:schemeClr val="bg1">
                    <a:lumMod val="75000"/>
                  </a:schemeClr>
                </a:solidFill>
              </a:rPr>
              <a:t>Ehrungen</a:t>
            </a:r>
            <a:endParaRPr lang="de-DE" sz="2500" dirty="0">
              <a:solidFill>
                <a:schemeClr val="bg1">
                  <a:lumMod val="75000"/>
                </a:schemeClr>
              </a:solidFill>
            </a:endParaRPr>
          </a:p>
          <a:p>
            <a:pPr lvl="0"/>
            <a:r>
              <a:rPr lang="de-DE" sz="2500" dirty="0">
                <a:solidFill>
                  <a:schemeClr val="bg1">
                    <a:lumMod val="75000"/>
                  </a:schemeClr>
                </a:solidFill>
              </a:rPr>
              <a:t>SC DJK-Ausblick auf das Jahr 2021</a:t>
            </a:r>
          </a:p>
          <a:p>
            <a:pPr lvl="0"/>
            <a:r>
              <a:rPr lang="de-DE" sz="2500" b="1" dirty="0">
                <a:solidFill>
                  <a:schemeClr val="tx1"/>
                </a:solidFill>
              </a:rPr>
              <a:t>Informationen und Diskussion</a:t>
            </a:r>
          </a:p>
          <a:p>
            <a:pPr marL="0" indent="0">
              <a:buNone/>
            </a:pPr>
            <a:endParaRPr lang="de-DE" dirty="0"/>
          </a:p>
        </p:txBody>
      </p:sp>
      <p:sp>
        <p:nvSpPr>
          <p:cNvPr id="3" name="Textfeld 2"/>
          <p:cNvSpPr txBox="1"/>
          <p:nvPr/>
        </p:nvSpPr>
        <p:spPr>
          <a:xfrm>
            <a:off x="4405745" y="2293302"/>
            <a:ext cx="6600305" cy="1908215"/>
          </a:xfrm>
          <a:prstGeom prst="rect">
            <a:avLst/>
          </a:prstGeom>
          <a:noFill/>
        </p:spPr>
        <p:txBody>
          <a:bodyPr wrap="square" rtlCol="0">
            <a:spAutoFit/>
          </a:bodyPr>
          <a:lstStyle/>
          <a:p>
            <a:endParaRPr lang="de-DE" sz="1100" dirty="0" smtClean="0"/>
          </a:p>
          <a:p>
            <a:pPr algn="ctr"/>
            <a:r>
              <a:rPr lang="de-DE" sz="3200" b="1" dirty="0" smtClean="0"/>
              <a:t>Informationen </a:t>
            </a:r>
          </a:p>
          <a:p>
            <a:pPr algn="ctr"/>
            <a:r>
              <a:rPr lang="de-DE" sz="3200" b="1" dirty="0" smtClean="0"/>
              <a:t>und </a:t>
            </a:r>
          </a:p>
          <a:p>
            <a:pPr algn="ctr"/>
            <a:r>
              <a:rPr lang="de-DE" sz="3200" b="1" dirty="0" smtClean="0"/>
              <a:t>Diskussion</a:t>
            </a:r>
            <a:endParaRPr lang="de-DE" sz="1100" dirty="0" smtClean="0"/>
          </a:p>
          <a:p>
            <a:endParaRPr lang="de-DE" sz="11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4602" y="64423"/>
            <a:ext cx="594360" cy="594360"/>
          </a:xfrm>
          <a:prstGeom prst="rect">
            <a:avLst/>
          </a:prstGeom>
        </p:spPr>
      </p:pic>
    </p:spTree>
    <p:extLst>
      <p:ext uri="{BB962C8B-B14F-4D97-AF65-F5344CB8AC3E}">
        <p14:creationId xmlns:p14="http://schemas.microsoft.com/office/powerpoint/2010/main" val="347580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Wir bedanken uns für eure Aufmerksamkeit und wünschen allen einen guten Heimweg.</a:t>
            </a:r>
            <a:endParaRPr lang="de-DE" dirty="0"/>
          </a:p>
        </p:txBody>
      </p:sp>
      <p:sp>
        <p:nvSpPr>
          <p:cNvPr id="3" name="Textplatzhalter 2"/>
          <p:cNvSpPr>
            <a:spLocks noGrp="1"/>
          </p:cNvSpPr>
          <p:nvPr>
            <p:ph type="body" idx="1"/>
          </p:nvPr>
        </p:nvSpPr>
        <p:spPr/>
        <p:txBody>
          <a:bodyPr>
            <a:normAutofit/>
          </a:bodyPr>
          <a:lstStyle/>
          <a:p>
            <a:pPr algn="ctr"/>
            <a:r>
              <a:rPr lang="de-DE" sz="5400" dirty="0" smtClean="0"/>
              <a:t>BLEIBT GESUND!</a:t>
            </a:r>
            <a:endParaRPr lang="de-DE" sz="54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3038" y="81050"/>
            <a:ext cx="594360" cy="594360"/>
          </a:xfrm>
          <a:prstGeom prst="rect">
            <a:avLst/>
          </a:prstGeom>
        </p:spPr>
      </p:pic>
    </p:spTree>
    <p:extLst>
      <p:ext uri="{BB962C8B-B14F-4D97-AF65-F5344CB8AC3E}">
        <p14:creationId xmlns:p14="http://schemas.microsoft.com/office/powerpoint/2010/main" val="662975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260466"/>
            <a:ext cx="8932179" cy="1320800"/>
          </a:xfrm>
        </p:spPr>
        <p:txBody>
          <a:bodyPr>
            <a:normAutofit/>
          </a:bodyPr>
          <a:lstStyle/>
          <a:p>
            <a:r>
              <a:rPr lang="de-DE" sz="2800" dirty="0" smtClean="0"/>
              <a:t>Begrüßung durch den Vorsitzenden Martin Steinbach</a:t>
            </a:r>
            <a:endParaRPr lang="de-DE" sz="2800" dirty="0"/>
          </a:p>
        </p:txBody>
      </p:sp>
      <p:sp>
        <p:nvSpPr>
          <p:cNvPr id="5" name="Inhaltsplatzhalter 2"/>
          <p:cNvSpPr>
            <a:spLocks noGrp="1"/>
          </p:cNvSpPr>
          <p:nvPr>
            <p:ph sz="half" idx="2"/>
          </p:nvPr>
        </p:nvSpPr>
        <p:spPr>
          <a:xfrm>
            <a:off x="257693" y="1169385"/>
            <a:ext cx="4098175" cy="4657838"/>
          </a:xfrm>
        </p:spPr>
        <p:txBody>
          <a:bodyPr>
            <a:normAutofit fontScale="47500" lnSpcReduction="20000"/>
          </a:bodyPr>
          <a:lstStyle/>
          <a:p>
            <a:pPr lvl="0"/>
            <a:r>
              <a:rPr lang="de-DE" sz="2100" b="1" dirty="0"/>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Beisitzer/in(André </a:t>
            </a:r>
            <a:r>
              <a:rPr lang="de-DE" sz="2100" dirty="0">
                <a:solidFill>
                  <a:schemeClr val="bg1">
                    <a:lumMod val="75000"/>
                  </a:schemeClr>
                </a:solidFill>
              </a:rPr>
              <a:t>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pPr lvl="0"/>
            <a:r>
              <a:rPr lang="de-DE" sz="2100" dirty="0" smtClean="0">
                <a:solidFill>
                  <a:schemeClr val="bg1">
                    <a:lumMod val="75000"/>
                  </a:schemeClr>
                </a:solidFill>
              </a:rPr>
              <a:t>Anträge</a:t>
            </a:r>
          </a:p>
          <a:p>
            <a:pPr marL="0" lvl="0" indent="0">
              <a:buNone/>
            </a:pPr>
            <a:r>
              <a:rPr lang="de-DE" sz="2100" dirty="0" smtClean="0">
                <a:solidFill>
                  <a:schemeClr val="bg1">
                    <a:lumMod val="75000"/>
                  </a:schemeClr>
                </a:solidFill>
              </a:rPr>
              <a:t>	- Wahl von Josef </a:t>
            </a:r>
            <a:r>
              <a:rPr lang="de-DE" sz="2100" dirty="0" err="1" smtClean="0">
                <a:solidFill>
                  <a:schemeClr val="bg1">
                    <a:lumMod val="75000"/>
                  </a:schemeClr>
                </a:solidFill>
              </a:rPr>
              <a:t>Riesenbeck</a:t>
            </a:r>
            <a:r>
              <a:rPr lang="de-DE" sz="2100" dirty="0" smtClean="0">
                <a:solidFill>
                  <a:schemeClr val="bg1">
                    <a:lumMod val="75000"/>
                  </a:schemeClr>
                </a:solidFill>
              </a:rPr>
              <a:t> zum Ehrenvorsitzenden</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	- Einmalige </a:t>
            </a:r>
            <a:r>
              <a:rPr lang="de-DE" sz="2100" dirty="0">
                <a:solidFill>
                  <a:schemeClr val="bg1">
                    <a:lumMod val="75000"/>
                  </a:schemeClr>
                </a:solidFill>
              </a:rPr>
              <a:t>Reduzierung des Grundbeitrags im </a:t>
            </a:r>
            <a:r>
              <a:rPr lang="de-DE" sz="2100" dirty="0" smtClean="0">
                <a:solidFill>
                  <a:schemeClr val="bg1">
                    <a:lumMod val="75000"/>
                  </a:schemeClr>
                </a:solidFill>
              </a:rPr>
              <a:t>2. Quartal</a:t>
            </a:r>
            <a:br>
              <a:rPr lang="de-DE" sz="2100" dirty="0" smtClean="0">
                <a:solidFill>
                  <a:schemeClr val="bg1">
                    <a:lumMod val="75000"/>
                  </a:schemeClr>
                </a:solidFill>
              </a:rPr>
            </a:br>
            <a:r>
              <a:rPr lang="de-DE" sz="2100" dirty="0" smtClean="0">
                <a:solidFill>
                  <a:schemeClr val="bg1">
                    <a:lumMod val="75000"/>
                  </a:schemeClr>
                </a:solidFill>
              </a:rPr>
              <a:t>	- Information zum Tausch der 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6" name="Textfeld 5"/>
          <p:cNvSpPr txBox="1"/>
          <p:nvPr/>
        </p:nvSpPr>
        <p:spPr>
          <a:xfrm>
            <a:off x="4086862" y="1169384"/>
            <a:ext cx="5228706" cy="2523768"/>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de-DE" dirty="0" smtClean="0"/>
              <a:t>Begrüßung der Ehrengäste</a:t>
            </a:r>
          </a:p>
          <a:p>
            <a:pPr marL="342900" indent="-342900">
              <a:spcBef>
                <a:spcPts val="600"/>
              </a:spcBef>
              <a:spcAft>
                <a:spcPts val="600"/>
              </a:spcAft>
              <a:buFont typeface="+mj-lt"/>
              <a:buAutoNum type="arabicPeriod"/>
            </a:pPr>
            <a:r>
              <a:rPr lang="de-DE" dirty="0" smtClean="0"/>
              <a:t>Gedenken der Toten</a:t>
            </a:r>
          </a:p>
          <a:p>
            <a:pPr marL="342900" indent="-342900">
              <a:spcBef>
                <a:spcPts val="600"/>
              </a:spcBef>
              <a:spcAft>
                <a:spcPts val="600"/>
              </a:spcAft>
              <a:buFont typeface="+mj-lt"/>
              <a:buAutoNum type="arabicPeriod"/>
            </a:pPr>
            <a:r>
              <a:rPr lang="de-DE" dirty="0" smtClean="0"/>
              <a:t>Wahl eines Protokollführers</a:t>
            </a:r>
          </a:p>
          <a:p>
            <a:pPr marL="342900" indent="-342900">
              <a:spcBef>
                <a:spcPts val="600"/>
              </a:spcBef>
              <a:spcAft>
                <a:spcPts val="600"/>
              </a:spcAft>
              <a:buFont typeface="+mj-lt"/>
              <a:buAutoNum type="arabicPeriod"/>
            </a:pPr>
            <a:r>
              <a:rPr lang="de-DE" dirty="0" smtClean="0"/>
              <a:t>Wahl einer Stimmprüfungskommission</a:t>
            </a:r>
          </a:p>
          <a:p>
            <a:pPr marL="342900" indent="-342900">
              <a:spcBef>
                <a:spcPts val="600"/>
              </a:spcBef>
              <a:spcAft>
                <a:spcPts val="600"/>
              </a:spcAft>
              <a:buFont typeface="+mj-lt"/>
              <a:buAutoNum type="arabicPeriod"/>
            </a:pPr>
            <a:r>
              <a:rPr lang="de-DE" dirty="0" smtClean="0"/>
              <a:t>Feststellung der Beschlussfähigkeit</a:t>
            </a:r>
          </a:p>
          <a:p>
            <a:pPr marL="342900" indent="-342900">
              <a:spcBef>
                <a:spcPts val="600"/>
              </a:spcBef>
              <a:spcAft>
                <a:spcPts val="600"/>
              </a:spcAft>
              <a:buFont typeface="+mj-lt"/>
              <a:buAutoNum type="arabicPeriod"/>
            </a:pPr>
            <a:r>
              <a:rPr lang="de-DE" dirty="0" smtClean="0"/>
              <a:t>Tagesordnung und Reihenfolge</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977" y="64424"/>
            <a:ext cx="594360" cy="594360"/>
          </a:xfrm>
          <a:prstGeom prst="rect">
            <a:avLst/>
          </a:prstGeom>
        </p:spPr>
      </p:pic>
    </p:spTree>
    <p:extLst>
      <p:ext uri="{BB962C8B-B14F-4D97-AF65-F5344CB8AC3E}">
        <p14:creationId xmlns:p14="http://schemas.microsoft.com/office/powerpoint/2010/main" val="212667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0707" y="243840"/>
            <a:ext cx="8932179" cy="1320800"/>
          </a:xfrm>
        </p:spPr>
        <p:txBody>
          <a:bodyPr>
            <a:normAutofit/>
          </a:bodyPr>
          <a:lstStyle/>
          <a:p>
            <a:r>
              <a:rPr lang="de-DE" sz="2800" dirty="0" smtClean="0"/>
              <a:t>Protokoll der Mitgliederversammlung 2020</a:t>
            </a:r>
            <a:endParaRPr lang="de-DE" sz="2800" dirty="0"/>
          </a:p>
        </p:txBody>
      </p:sp>
      <p:sp>
        <p:nvSpPr>
          <p:cNvPr id="5" name="Inhaltsplatzhalter 2"/>
          <p:cNvSpPr>
            <a:spLocks noGrp="1"/>
          </p:cNvSpPr>
          <p:nvPr>
            <p:ph sz="half" idx="2"/>
          </p:nvPr>
        </p:nvSpPr>
        <p:spPr>
          <a:xfrm>
            <a:off x="224444" y="1127818"/>
            <a:ext cx="3829168" cy="4865657"/>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b="1" dirty="0"/>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a:solidFill>
                  <a:schemeClr val="bg1">
                    <a:lumMod val="75000"/>
                  </a:schemeClr>
                </a:solidFill>
              </a:rPr>
              <a:t>- Wahl von Josef </a:t>
            </a:r>
            <a:r>
              <a:rPr lang="de-DE" sz="2100" dirty="0" err="1">
                <a:solidFill>
                  <a:schemeClr val="bg1">
                    <a:lumMod val="75000"/>
                  </a:schemeClr>
                </a:solidFill>
              </a:rPr>
              <a:t>Riesenbeck</a:t>
            </a:r>
            <a:r>
              <a:rPr lang="de-DE" sz="2100" dirty="0">
                <a:solidFill>
                  <a:schemeClr val="bg1">
                    <a:lumMod val="75000"/>
                  </a:schemeClr>
                </a:solidFill>
              </a:rPr>
              <a:t> zum </a:t>
            </a:r>
            <a:r>
              <a:rPr lang="de-DE" sz="2100" dirty="0" smtClean="0">
                <a:solidFill>
                  <a:schemeClr val="bg1">
                    <a:lumMod val="75000"/>
                  </a:schemeClr>
                </a:solidFill>
              </a:rPr>
              <a:t>Ehrenvorsitzenden</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3971984" y="1127819"/>
            <a:ext cx="5702531" cy="1703480"/>
          </a:xfrm>
          <a:prstGeom prst="rect">
            <a:avLst/>
          </a:prstGeom>
          <a:noFill/>
        </p:spPr>
        <p:txBody>
          <a:bodyPr wrap="square" rtlCol="0">
            <a:spAutoFit/>
          </a:bodyPr>
          <a:lstStyle/>
          <a:p>
            <a:pPr>
              <a:lnSpc>
                <a:spcPct val="150000"/>
              </a:lnSpc>
            </a:pPr>
            <a:r>
              <a:rPr lang="de-DE" dirty="0" smtClean="0"/>
              <a:t>Das Protokoll und alle zugehörigen Anhänge waren seit Mitte April (Neustart der Homepage) im Downloadbereich unserer Homepage </a:t>
            </a:r>
            <a:r>
              <a:rPr lang="de-DE" dirty="0" smtClean="0">
                <a:hlinkClick r:id="rId2"/>
              </a:rPr>
              <a:t>www.scdjk.de</a:t>
            </a:r>
            <a:r>
              <a:rPr lang="de-DE" dirty="0" smtClean="0"/>
              <a:t> zu finden.</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289" y="64424"/>
            <a:ext cx="594360" cy="594360"/>
          </a:xfrm>
          <a:prstGeom prst="rect">
            <a:avLst/>
          </a:prstGeom>
        </p:spPr>
      </p:pic>
    </p:spTree>
    <p:extLst>
      <p:ext uri="{BB962C8B-B14F-4D97-AF65-F5344CB8AC3E}">
        <p14:creationId xmlns:p14="http://schemas.microsoft.com/office/powerpoint/2010/main" val="716903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a:srcRect l="33431" t="5616" r="29431" b="11077"/>
          <a:stretch/>
        </p:blipFill>
        <p:spPr>
          <a:xfrm>
            <a:off x="4648199" y="1010194"/>
            <a:ext cx="4310743" cy="4911635"/>
          </a:xfrm>
          <a:prstGeom prst="rect">
            <a:avLst/>
          </a:prstGeom>
        </p:spPr>
      </p:pic>
      <p:sp>
        <p:nvSpPr>
          <p:cNvPr id="2" name="Titel 1"/>
          <p:cNvSpPr>
            <a:spLocks noGrp="1"/>
          </p:cNvSpPr>
          <p:nvPr>
            <p:ph type="title"/>
          </p:nvPr>
        </p:nvSpPr>
        <p:spPr>
          <a:xfrm>
            <a:off x="669020" y="169025"/>
            <a:ext cx="8932179" cy="1320800"/>
          </a:xfrm>
        </p:spPr>
        <p:txBody>
          <a:bodyPr>
            <a:normAutofit/>
          </a:bodyPr>
          <a:lstStyle/>
          <a:p>
            <a:r>
              <a:rPr lang="de-DE" sz="2800" dirty="0" smtClean="0"/>
              <a:t>Geschäftsbericht über das Jahr 2020</a:t>
            </a:r>
            <a:endParaRPr lang="de-DE" sz="2800" dirty="0"/>
          </a:p>
        </p:txBody>
      </p:sp>
      <p:sp>
        <p:nvSpPr>
          <p:cNvPr id="5" name="Inhaltsplatzhalter 2"/>
          <p:cNvSpPr>
            <a:spLocks noGrp="1"/>
          </p:cNvSpPr>
          <p:nvPr>
            <p:ph sz="half" idx="2"/>
          </p:nvPr>
        </p:nvSpPr>
        <p:spPr>
          <a:xfrm>
            <a:off x="232754" y="1086254"/>
            <a:ext cx="3998423" cy="4607963"/>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b="1" dirty="0">
                <a:solidFill>
                  <a:schemeClr val="tx1"/>
                </a:solidFill>
              </a:rPr>
              <a:t>Geschäftsbericht über das Jahr 2020</a:t>
            </a:r>
            <a:br>
              <a:rPr lang="de-DE" sz="2100" b="1" dirty="0">
                <a:solidFill>
                  <a:schemeClr val="tx1"/>
                </a:solidFill>
              </a:rPr>
            </a:br>
            <a:r>
              <a:rPr lang="de-DE" sz="2100" b="1" dirty="0">
                <a:solidFill>
                  <a:schemeClr val="tx1"/>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a:t>
            </a:r>
            <a:r>
              <a:rPr lang="de-DE" sz="2100" dirty="0" smtClean="0">
                <a:solidFill>
                  <a:schemeClr val="bg1">
                    <a:lumMod val="75000"/>
                  </a:schemeClr>
                </a:solidFill>
              </a:rPr>
              <a:t>Kassenprüfer/in</a:t>
            </a:r>
          </a:p>
          <a:p>
            <a:pPr lvl="0"/>
            <a:r>
              <a:rPr lang="de-DE" sz="2100" dirty="0" smtClean="0">
                <a:solidFill>
                  <a:schemeClr val="bg1">
                    <a:lumMod val="75000"/>
                  </a:schemeClr>
                </a:solidFill>
              </a:rPr>
              <a:t>Anträge</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a:t>
            </a:r>
            <a:r>
              <a:rPr lang="de-DE" sz="2100" dirty="0" smtClean="0">
                <a:solidFill>
                  <a:schemeClr val="bg1">
                    <a:lumMod val="75000"/>
                  </a:schemeClr>
                </a:solidFill>
              </a:rPr>
              <a:t>Ehrenvorsitzenden</a:t>
            </a:r>
            <a:r>
              <a:rPr lang="de-DE" sz="2100" dirty="0">
                <a:solidFill>
                  <a:schemeClr val="bg1">
                    <a:lumMod val="75000"/>
                  </a:schemeClr>
                </a:solidFill>
              </a:rPr>
              <a:t/>
            </a:r>
            <a:br>
              <a:rPr lang="de-DE" sz="2100" dirty="0">
                <a:solidFill>
                  <a:schemeClr val="bg1">
                    <a:lumMod val="75000"/>
                  </a:schemeClr>
                </a:solidFill>
              </a:rPr>
            </a:br>
            <a:r>
              <a:rPr lang="de-DE" sz="2100" dirty="0">
                <a:solidFill>
                  <a:schemeClr val="bg1">
                    <a:lumMod val="75000"/>
                  </a:schemeClr>
                </a:solidFill>
              </a:rPr>
              <a:t>	- Einmalige Reduzierung des Grundbeitrags im 2. Quartal</a:t>
            </a:r>
            <a:br>
              <a:rPr lang="de-DE" sz="2100" dirty="0">
                <a:solidFill>
                  <a:schemeClr val="bg1">
                    <a:lumMod val="75000"/>
                  </a:schemeClr>
                </a:solidFill>
              </a:rPr>
            </a:br>
            <a:r>
              <a:rPr lang="de-DE" sz="2100" dirty="0">
                <a:solidFill>
                  <a:schemeClr val="bg1">
                    <a:lumMod val="75000"/>
                  </a:schemeClr>
                </a:solidFill>
              </a:rPr>
              <a:t>	- 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5138057" y="3907971"/>
            <a:ext cx="2743200" cy="707886"/>
          </a:xfrm>
          <a:prstGeom prst="rect">
            <a:avLst/>
          </a:prstGeom>
          <a:noFill/>
        </p:spPr>
        <p:txBody>
          <a:bodyPr wrap="square" rtlCol="0">
            <a:spAutoFit/>
          </a:bodyPr>
          <a:lstStyle/>
          <a:p>
            <a:pPr algn="ctr"/>
            <a:r>
              <a:rPr lang="de-DE" sz="2000" dirty="0" smtClean="0"/>
              <a:t>Geschäftsbericht</a:t>
            </a:r>
          </a:p>
          <a:p>
            <a:pPr algn="ctr"/>
            <a:r>
              <a:rPr lang="de-DE" sz="2000" dirty="0" smtClean="0"/>
              <a:t>2020</a:t>
            </a:r>
            <a:endParaRPr lang="de-DE" sz="20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4602" y="89362"/>
            <a:ext cx="594360" cy="594360"/>
          </a:xfrm>
          <a:prstGeom prst="rect">
            <a:avLst/>
          </a:prstGeom>
        </p:spPr>
      </p:pic>
    </p:spTree>
    <p:extLst>
      <p:ext uri="{BB962C8B-B14F-4D97-AF65-F5344CB8AC3E}">
        <p14:creationId xmlns:p14="http://schemas.microsoft.com/office/powerpoint/2010/main" val="2488247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9020" y="169025"/>
            <a:ext cx="8932179" cy="1320800"/>
          </a:xfrm>
        </p:spPr>
        <p:txBody>
          <a:bodyPr>
            <a:normAutofit/>
          </a:bodyPr>
          <a:lstStyle/>
          <a:p>
            <a:r>
              <a:rPr lang="de-DE" sz="2800" dirty="0" smtClean="0"/>
              <a:t>Geschäftsbericht über das Jahr 2020</a:t>
            </a:r>
            <a:endParaRPr lang="de-DE" sz="2800" dirty="0"/>
          </a:p>
        </p:txBody>
      </p:sp>
      <p:sp>
        <p:nvSpPr>
          <p:cNvPr id="5" name="Inhaltsplatzhalter 2"/>
          <p:cNvSpPr>
            <a:spLocks noGrp="1"/>
          </p:cNvSpPr>
          <p:nvPr>
            <p:ph sz="half" idx="2"/>
          </p:nvPr>
        </p:nvSpPr>
        <p:spPr>
          <a:xfrm>
            <a:off x="232754" y="1086255"/>
            <a:ext cx="3931921" cy="4641214"/>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b="1" dirty="0">
                <a:solidFill>
                  <a:schemeClr val="tx1"/>
                </a:solidFill>
              </a:rPr>
              <a:t>Geschäftsbericht über das Jahr 2020</a:t>
            </a:r>
            <a:br>
              <a:rPr lang="de-DE" sz="2100" b="1" dirty="0">
                <a:solidFill>
                  <a:schemeClr val="tx1"/>
                </a:solidFill>
              </a:rPr>
            </a:br>
            <a:r>
              <a:rPr lang="de-DE" sz="2100" b="1" dirty="0">
                <a:solidFill>
                  <a:schemeClr val="tx1"/>
                </a:solidFill>
              </a:rPr>
              <a:t>durch den Vorsitzenden Martin Steinbach</a:t>
            </a:r>
          </a:p>
          <a:p>
            <a:pPr lvl="0"/>
            <a:r>
              <a:rPr lang="de-DE" sz="2100" dirty="0">
                <a:solidFill>
                  <a:schemeClr val="bg1">
                    <a:lumMod val="75000"/>
                  </a:schemeClr>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smtClean="0">
                <a:solidFill>
                  <a:schemeClr val="bg1">
                    <a:lumMod val="75000"/>
                  </a:schemeClr>
                </a:solidFill>
              </a:rPr>
              <a:t>Vorstandswahlen </a:t>
            </a:r>
            <a:r>
              <a:rPr lang="de-DE" sz="2100" dirty="0">
                <a:solidFill>
                  <a:schemeClr val="bg1">
                    <a:lumMod val="75000"/>
                  </a:schemeClr>
                </a:solidFill>
              </a:rPr>
              <a:t/>
            </a:r>
            <a:br>
              <a:rPr lang="de-DE" sz="2100" dirty="0">
                <a:solidFill>
                  <a:schemeClr val="bg1">
                    <a:lumMod val="75000"/>
                  </a:schemeClr>
                </a:solidFill>
              </a:rPr>
            </a:br>
            <a:r>
              <a:rPr lang="de-DE" sz="2100" dirty="0" smtClean="0">
                <a:solidFill>
                  <a:schemeClr val="bg1">
                    <a:lumMod val="75000"/>
                  </a:schemeClr>
                </a:solidFill>
              </a:rPr>
              <a:t>a</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a:t>
            </a:r>
            <a:r>
              <a:rPr lang="de-DE" sz="2100" dirty="0" err="1">
                <a:solidFill>
                  <a:schemeClr val="bg1">
                    <a:lumMod val="75000"/>
                  </a:schemeClr>
                </a:solidFill>
              </a:rPr>
              <a:t>Riesenbeck</a:t>
            </a:r>
            <a:r>
              <a:rPr lang="de-DE" sz="2100" dirty="0">
                <a:solidFill>
                  <a:schemeClr val="bg1">
                    <a:lumMod val="75000"/>
                  </a:schemeClr>
                </a:solidFill>
              </a:rPr>
              <a:t> zum </a:t>
            </a:r>
            <a:r>
              <a:rPr lang="de-DE" sz="2100" dirty="0" smtClean="0">
                <a:solidFill>
                  <a:schemeClr val="bg1">
                    <a:lumMod val="75000"/>
                  </a:schemeClr>
                </a:solidFill>
              </a:rPr>
              <a:t>Ehrenvorsitzenden</a:t>
            </a:r>
            <a:r>
              <a:rPr lang="de-DE" sz="2100" dirty="0">
                <a:solidFill>
                  <a:schemeClr val="bg1">
                    <a:lumMod val="75000"/>
                  </a:schemeClr>
                </a:solidFill>
              </a:rPr>
              <a:t/>
            </a:r>
            <a:br>
              <a:rPr lang="de-DE" sz="2100" dirty="0">
                <a:solidFill>
                  <a:schemeClr val="bg1">
                    <a:lumMod val="75000"/>
                  </a:schemeClr>
                </a:solidFill>
              </a:rPr>
            </a:br>
            <a:r>
              <a:rPr lang="de-DE" sz="2100" dirty="0">
                <a:solidFill>
                  <a:schemeClr val="bg1">
                    <a:lumMod val="75000"/>
                  </a:schemeClr>
                </a:solidFill>
              </a:rPr>
              <a:t>	- Einmalige Reduzierung des Grundbeitrags im 2. Quartal</a:t>
            </a:r>
            <a:br>
              <a:rPr lang="de-DE" sz="2100" dirty="0">
                <a:solidFill>
                  <a:schemeClr val="bg1">
                    <a:lumMod val="75000"/>
                  </a:schemeClr>
                </a:solidFill>
              </a:rPr>
            </a:br>
            <a:r>
              <a:rPr lang="de-DE" sz="2100" dirty="0">
                <a:solidFill>
                  <a:schemeClr val="bg1">
                    <a:lumMod val="75000"/>
                  </a:schemeClr>
                </a:solidFill>
              </a:rPr>
              <a:t>	- 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4602" y="89362"/>
            <a:ext cx="594360" cy="594360"/>
          </a:xfrm>
          <a:prstGeom prst="rect">
            <a:avLst/>
          </a:prstGeom>
        </p:spPr>
      </p:pic>
      <p:pic>
        <p:nvPicPr>
          <p:cNvPr id="8" name="table"/>
          <p:cNvPicPr>
            <a:picLocks noChangeAspect="1"/>
          </p:cNvPicPr>
          <p:nvPr/>
        </p:nvPicPr>
        <p:blipFill>
          <a:blip r:embed="rId3"/>
          <a:stretch>
            <a:fillRect/>
          </a:stretch>
        </p:blipFill>
        <p:spPr>
          <a:xfrm>
            <a:off x="4061923" y="955786"/>
            <a:ext cx="5180171" cy="4921345"/>
          </a:xfrm>
          <a:prstGeom prst="rect">
            <a:avLst/>
          </a:prstGeom>
        </p:spPr>
      </p:pic>
      <p:sp>
        <p:nvSpPr>
          <p:cNvPr id="4" name="Rechteck 3"/>
          <p:cNvSpPr/>
          <p:nvPr/>
        </p:nvSpPr>
        <p:spPr>
          <a:xfrm>
            <a:off x="6325985" y="4031673"/>
            <a:ext cx="1651830" cy="274320"/>
          </a:xfrm>
          <a:prstGeom prst="rect">
            <a:avLst/>
          </a:prstGeom>
          <a:solidFill>
            <a:schemeClr val="accent3">
              <a:lumMod val="20000"/>
              <a:lumOff val="80000"/>
            </a:schemeClr>
          </a:solidFill>
          <a:ln>
            <a:solidFill>
              <a:schemeClr val="accent3">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 name="Textfeld 2"/>
          <p:cNvSpPr txBox="1"/>
          <p:nvPr/>
        </p:nvSpPr>
        <p:spPr>
          <a:xfrm>
            <a:off x="6295047" y="3984167"/>
            <a:ext cx="1995054" cy="369332"/>
          </a:xfrm>
          <a:prstGeom prst="rect">
            <a:avLst/>
          </a:prstGeom>
          <a:noFill/>
        </p:spPr>
        <p:txBody>
          <a:bodyPr wrap="square" rtlCol="0">
            <a:spAutoFit/>
          </a:bodyPr>
          <a:lstStyle/>
          <a:p>
            <a:r>
              <a:rPr lang="de-DE" dirty="0" err="1" smtClean="0"/>
              <a:t>Blackroll</a:t>
            </a:r>
            <a:r>
              <a:rPr lang="de-DE" dirty="0" smtClean="0"/>
              <a:t> Move</a:t>
            </a:r>
            <a:endParaRPr lang="de-DE" dirty="0"/>
          </a:p>
        </p:txBody>
      </p:sp>
      <p:sp>
        <p:nvSpPr>
          <p:cNvPr id="9" name="Rechteck 8"/>
          <p:cNvSpPr/>
          <p:nvPr/>
        </p:nvSpPr>
        <p:spPr>
          <a:xfrm>
            <a:off x="6325985" y="2152996"/>
            <a:ext cx="1546168" cy="25405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295047" y="2152996"/>
            <a:ext cx="1651830" cy="369332"/>
          </a:xfrm>
          <a:prstGeom prst="rect">
            <a:avLst/>
          </a:prstGeom>
          <a:noFill/>
        </p:spPr>
        <p:txBody>
          <a:bodyPr wrap="square" rtlCol="0">
            <a:spAutoFit/>
          </a:bodyPr>
          <a:lstStyle/>
          <a:p>
            <a:r>
              <a:rPr lang="de-DE" dirty="0" smtClean="0"/>
              <a:t>Fit4Drums</a:t>
            </a:r>
            <a:endParaRPr lang="de-DE" dirty="0"/>
          </a:p>
        </p:txBody>
      </p:sp>
      <p:sp>
        <p:nvSpPr>
          <p:cNvPr id="10" name="Rechteck 9"/>
          <p:cNvSpPr/>
          <p:nvPr/>
        </p:nvSpPr>
        <p:spPr>
          <a:xfrm>
            <a:off x="5727469" y="2942706"/>
            <a:ext cx="199506" cy="24106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1936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Finanzbericht über das Jahr 2020</a:t>
            </a:r>
            <a:endParaRPr lang="de-DE" sz="2800" dirty="0"/>
          </a:p>
        </p:txBody>
      </p:sp>
      <p:sp>
        <p:nvSpPr>
          <p:cNvPr id="5" name="Inhaltsplatzhalter 2"/>
          <p:cNvSpPr>
            <a:spLocks noGrp="1"/>
          </p:cNvSpPr>
          <p:nvPr>
            <p:ph sz="half" idx="2"/>
          </p:nvPr>
        </p:nvSpPr>
        <p:spPr>
          <a:xfrm>
            <a:off x="232756" y="1061317"/>
            <a:ext cx="3931920" cy="4691089"/>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b="1" dirty="0">
                <a:solidFill>
                  <a:schemeClr val="tx1"/>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a:solidFill>
                  <a:schemeClr val="bg1">
                    <a:lumMod val="75000"/>
                  </a:schemeClr>
                </a:solidFill>
              </a:rPr>
              <a:t>	</a:t>
            </a:r>
            <a:r>
              <a:rPr lang="de-DE" sz="2100" dirty="0" smtClean="0">
                <a:solidFill>
                  <a:schemeClr val="bg1">
                    <a:lumMod val="75000"/>
                  </a:schemeClr>
                </a:solidFill>
              </a:rPr>
              <a:t>-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a:t>
            </a:r>
            <a:r>
              <a:rPr lang="de-DE" sz="2100" dirty="0" smtClean="0">
                <a:solidFill>
                  <a:schemeClr val="bg1">
                    <a:lumMod val="75000"/>
                  </a:schemeClr>
                </a:solidFill>
              </a:rPr>
              <a:t>Flächen</a:t>
            </a:r>
            <a:endParaRPr lang="de-DE" sz="2100" dirty="0">
              <a:solidFill>
                <a:schemeClr val="bg1">
                  <a:lumMod val="75000"/>
                </a:schemeClr>
              </a:solidFill>
            </a:endParaRPr>
          </a:p>
          <a:p>
            <a:pPr lvl="0"/>
            <a:r>
              <a:rPr lang="de-DE" sz="2100" dirty="0">
                <a:solidFill>
                  <a:schemeClr val="bg1">
                    <a:lumMod val="75000"/>
                  </a:schemeClr>
                </a:solidFill>
              </a:rPr>
              <a:t>Ehrungen</a:t>
            </a: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1010245"/>
            <a:ext cx="5702531" cy="4878259"/>
          </a:xfrm>
          <a:prstGeom prst="rect">
            <a:avLst/>
          </a:prstGeom>
          <a:noFill/>
        </p:spPr>
        <p:txBody>
          <a:bodyPr wrap="square" rtlCol="0">
            <a:spAutoFit/>
          </a:bodyPr>
          <a:lstStyle/>
          <a:p>
            <a:r>
              <a:rPr lang="de-DE" sz="2000" dirty="0" smtClean="0"/>
              <a:t>Zeitraum </a:t>
            </a:r>
            <a:r>
              <a:rPr lang="de-DE" sz="2000" dirty="0"/>
              <a:t>vom 01. Januar 2020 bis zum 31. Dezember 2020</a:t>
            </a:r>
          </a:p>
          <a:p>
            <a:r>
              <a:rPr lang="de-DE" sz="2000" dirty="0"/>
              <a:t> </a:t>
            </a:r>
          </a:p>
          <a:p>
            <a:r>
              <a:rPr lang="de-DE" sz="2000" dirty="0"/>
              <a:t>Bestehende Giro-Konten (Geschäftskonten</a:t>
            </a:r>
            <a:r>
              <a:rPr lang="de-DE" sz="2000" dirty="0" smtClean="0"/>
              <a:t>)</a:t>
            </a:r>
          </a:p>
          <a:p>
            <a:endParaRPr lang="de-DE" sz="2000" dirty="0"/>
          </a:p>
          <a:p>
            <a:pPr lvl="0"/>
            <a:r>
              <a:rPr lang="de-DE" sz="2000" b="1" dirty="0"/>
              <a:t>Sparkasse Münsterland Ost</a:t>
            </a:r>
            <a:r>
              <a:rPr lang="de-DE" sz="2000" dirty="0"/>
              <a:t/>
            </a:r>
            <a:br>
              <a:rPr lang="de-DE" sz="2000" dirty="0"/>
            </a:br>
            <a:r>
              <a:rPr lang="de-DE" sz="2000" dirty="0"/>
              <a:t>IBAN: DE90 4005 0150 0002 0101 22 &amp;</a:t>
            </a:r>
            <a:br>
              <a:rPr lang="de-DE" sz="2000" dirty="0"/>
            </a:br>
            <a:r>
              <a:rPr lang="de-DE" sz="2000" dirty="0"/>
              <a:t>IBAN: DE58 4005 0150 0002 0217 </a:t>
            </a:r>
            <a:r>
              <a:rPr lang="de-DE" sz="2000" dirty="0" smtClean="0"/>
              <a:t>56</a:t>
            </a:r>
          </a:p>
          <a:p>
            <a:pPr lvl="0"/>
            <a:endParaRPr lang="de-DE" sz="2000" dirty="0"/>
          </a:p>
          <a:p>
            <a:pPr lvl="0"/>
            <a:r>
              <a:rPr lang="de-DE" sz="2000" b="1" dirty="0"/>
              <a:t>Vereinigte Volksbank Münsterland Nord</a:t>
            </a:r>
            <a:r>
              <a:rPr lang="de-DE" sz="2000" dirty="0"/>
              <a:t/>
            </a:r>
            <a:br>
              <a:rPr lang="de-DE" sz="2000" dirty="0"/>
            </a:br>
            <a:r>
              <a:rPr lang="de-DE" sz="2000" dirty="0"/>
              <a:t>IBAN: DE94 4036 1906 8687 7700 </a:t>
            </a:r>
            <a:r>
              <a:rPr lang="de-DE" sz="2000" dirty="0" smtClean="0"/>
              <a:t>00</a:t>
            </a:r>
          </a:p>
          <a:p>
            <a:pPr lvl="0"/>
            <a:endParaRPr lang="de-DE" sz="2000" dirty="0"/>
          </a:p>
          <a:p>
            <a:pPr lvl="0"/>
            <a:r>
              <a:rPr lang="de-DE" sz="2000" b="1" dirty="0"/>
              <a:t>Rücklagenkonto Schießstand</a:t>
            </a:r>
            <a:r>
              <a:rPr lang="de-DE" sz="2000" dirty="0"/>
              <a:t/>
            </a:r>
            <a:br>
              <a:rPr lang="de-DE" sz="2000" dirty="0"/>
            </a:br>
            <a:r>
              <a:rPr lang="de-DE" sz="2000" dirty="0"/>
              <a:t>Sparkasse Münsterland Ost</a:t>
            </a:r>
            <a:br>
              <a:rPr lang="de-DE" sz="2000" dirty="0"/>
            </a:br>
            <a:r>
              <a:rPr lang="de-DE" sz="2000" dirty="0"/>
              <a:t>IBAN: DE60 4005 0150 0154 5108 61</a:t>
            </a:r>
          </a:p>
          <a:p>
            <a:r>
              <a:rPr lang="de-DE" sz="1100" dirty="0"/>
              <a:t>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663" y="72737"/>
            <a:ext cx="594360" cy="594360"/>
          </a:xfrm>
          <a:prstGeom prst="rect">
            <a:avLst/>
          </a:prstGeom>
        </p:spPr>
      </p:pic>
    </p:spTree>
    <p:extLst>
      <p:ext uri="{BB962C8B-B14F-4D97-AF65-F5344CB8AC3E}">
        <p14:creationId xmlns:p14="http://schemas.microsoft.com/office/powerpoint/2010/main" val="2868634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Finanzbericht über das Jahr 2020</a:t>
            </a:r>
            <a:endParaRPr lang="de-DE" sz="2800" dirty="0"/>
          </a:p>
        </p:txBody>
      </p:sp>
      <p:sp>
        <p:nvSpPr>
          <p:cNvPr id="5" name="Inhaltsplatzhalter 2"/>
          <p:cNvSpPr>
            <a:spLocks noGrp="1"/>
          </p:cNvSpPr>
          <p:nvPr>
            <p:ph sz="half" idx="2"/>
          </p:nvPr>
        </p:nvSpPr>
        <p:spPr>
          <a:xfrm>
            <a:off x="232755" y="1061318"/>
            <a:ext cx="3915295" cy="4416770"/>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b="1" dirty="0">
                <a:solidFill>
                  <a:schemeClr val="tx1"/>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Stellvertr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824867"/>
            <a:ext cx="5702531" cy="5755422"/>
          </a:xfrm>
          <a:prstGeom prst="rect">
            <a:avLst/>
          </a:prstGeom>
          <a:noFill/>
        </p:spPr>
        <p:txBody>
          <a:bodyPr wrap="square" rtlCol="0">
            <a:spAutoFit/>
          </a:bodyPr>
          <a:lstStyle/>
          <a:p>
            <a:r>
              <a:rPr lang="de-DE" sz="1600" dirty="0" smtClean="0"/>
              <a:t>Stand </a:t>
            </a:r>
            <a:r>
              <a:rPr lang="de-DE" sz="1600" dirty="0"/>
              <a:t>der Giro-Konten (Geschäftskonten) </a:t>
            </a:r>
            <a:endParaRPr lang="de-DE" sz="1600" dirty="0" smtClean="0"/>
          </a:p>
          <a:p>
            <a:r>
              <a:rPr lang="de-DE" sz="1600" dirty="0" smtClean="0"/>
              <a:t>per </a:t>
            </a:r>
            <a:r>
              <a:rPr lang="de-DE" sz="1600" b="1" dirty="0"/>
              <a:t>01. Januar 2020</a:t>
            </a:r>
            <a:endParaRPr lang="de-DE" sz="1600" dirty="0"/>
          </a:p>
          <a:p>
            <a:pPr lvl="0"/>
            <a:r>
              <a:rPr lang="de-DE" sz="1600" dirty="0"/>
              <a:t>Geschäftskonto Sparkasse	</a:t>
            </a:r>
            <a:r>
              <a:rPr lang="de-DE" sz="1600" dirty="0" smtClean="0"/>
              <a:t>	=</a:t>
            </a:r>
            <a:r>
              <a:rPr lang="de-DE" sz="1600" dirty="0"/>
              <a:t>	</a:t>
            </a:r>
            <a:r>
              <a:rPr lang="de-DE" sz="1600" dirty="0" smtClean="0"/>
              <a:t>  9.333,55 </a:t>
            </a:r>
            <a:r>
              <a:rPr lang="de-DE" sz="1600" dirty="0"/>
              <a:t>EUR</a:t>
            </a:r>
          </a:p>
          <a:p>
            <a:pPr lvl="0"/>
            <a:r>
              <a:rPr lang="de-DE" sz="1600" dirty="0"/>
              <a:t>Konto für Sonderaktionen	</a:t>
            </a:r>
            <a:r>
              <a:rPr lang="de-DE" sz="1600" dirty="0" smtClean="0"/>
              <a:t>	=</a:t>
            </a:r>
            <a:r>
              <a:rPr lang="de-DE" sz="1600" dirty="0"/>
              <a:t>	</a:t>
            </a:r>
            <a:r>
              <a:rPr lang="de-DE" sz="1600" dirty="0" smtClean="0"/>
              <a:t>  1.012,99 </a:t>
            </a:r>
            <a:r>
              <a:rPr lang="de-DE" sz="1600" dirty="0"/>
              <a:t>EUR</a:t>
            </a:r>
          </a:p>
          <a:p>
            <a:pPr lvl="0"/>
            <a:r>
              <a:rPr lang="de-DE" sz="1600" dirty="0"/>
              <a:t>Geschäftskonto Volksbank	</a:t>
            </a:r>
            <a:r>
              <a:rPr lang="de-DE" sz="1600" dirty="0" smtClean="0"/>
              <a:t>	=</a:t>
            </a:r>
            <a:r>
              <a:rPr lang="de-DE" sz="1600" dirty="0"/>
              <a:t>	10.172,64 EUR</a:t>
            </a:r>
          </a:p>
          <a:p>
            <a:pPr lvl="0"/>
            <a:r>
              <a:rPr lang="de-DE" sz="1600" dirty="0"/>
              <a:t>Rücklagenkonto Schießstand	</a:t>
            </a:r>
            <a:r>
              <a:rPr lang="de-DE" sz="1600" dirty="0" smtClean="0"/>
              <a:t>	=</a:t>
            </a:r>
            <a:r>
              <a:rPr lang="de-DE" sz="1600" u="sng" dirty="0"/>
              <a:t>	45.000,00 EUR</a:t>
            </a:r>
            <a:endParaRPr lang="de-DE" sz="1600" dirty="0"/>
          </a:p>
          <a:p>
            <a:r>
              <a:rPr lang="de-DE" sz="1600" dirty="0"/>
              <a:t>			</a:t>
            </a:r>
            <a:r>
              <a:rPr lang="de-DE" sz="1600" dirty="0" smtClean="0"/>
              <a:t>	                   	      </a:t>
            </a:r>
            <a:r>
              <a:rPr lang="de-DE" sz="1600" b="1" dirty="0" smtClean="0"/>
              <a:t>65.519,18 </a:t>
            </a:r>
            <a:r>
              <a:rPr lang="de-DE" sz="1600" b="1" dirty="0"/>
              <a:t>EUR</a:t>
            </a:r>
            <a:endParaRPr lang="de-DE" sz="1600" dirty="0"/>
          </a:p>
          <a:p>
            <a:r>
              <a:rPr lang="de-DE" sz="1600" dirty="0"/>
              <a:t> </a:t>
            </a:r>
          </a:p>
          <a:p>
            <a:r>
              <a:rPr lang="de-DE" sz="1600" b="1" dirty="0"/>
              <a:t>plus Einnahmen 2020</a:t>
            </a:r>
            <a:r>
              <a:rPr lang="de-DE" sz="1600" dirty="0"/>
              <a:t>	</a:t>
            </a:r>
            <a:r>
              <a:rPr lang="de-DE" sz="1600" dirty="0" smtClean="0"/>
              <a:t>	     	      746.836,38 </a:t>
            </a:r>
            <a:r>
              <a:rPr lang="de-DE" sz="1600" dirty="0"/>
              <a:t>EUR</a:t>
            </a:r>
          </a:p>
          <a:p>
            <a:r>
              <a:rPr lang="de-DE" sz="1600" dirty="0"/>
              <a:t> </a:t>
            </a:r>
          </a:p>
          <a:p>
            <a:r>
              <a:rPr lang="de-DE" sz="1600" dirty="0" smtClean="0"/>
              <a:t>			</a:t>
            </a:r>
            <a:r>
              <a:rPr lang="de-DE" sz="1600" dirty="0"/>
              <a:t>	</a:t>
            </a:r>
            <a:r>
              <a:rPr lang="de-DE" sz="1600" dirty="0" smtClean="0"/>
              <a:t>	       	   </a:t>
            </a:r>
            <a:r>
              <a:rPr lang="de-DE" sz="1600" u="sng" dirty="0" smtClean="0"/>
              <a:t>HA       812.355,56 </a:t>
            </a:r>
            <a:r>
              <a:rPr lang="de-DE" sz="1600" u="sng" dirty="0"/>
              <a:t>EUR</a:t>
            </a:r>
            <a:endParaRPr lang="de-DE" sz="1600" dirty="0"/>
          </a:p>
          <a:p>
            <a:r>
              <a:rPr lang="de-DE" sz="1600" dirty="0"/>
              <a:t> </a:t>
            </a:r>
          </a:p>
          <a:p>
            <a:r>
              <a:rPr lang="de-DE" sz="1600" b="1" dirty="0"/>
              <a:t>Minus Ausgaben 2020</a:t>
            </a:r>
            <a:r>
              <a:rPr lang="de-DE" sz="1600" dirty="0"/>
              <a:t>	</a:t>
            </a:r>
            <a:r>
              <a:rPr lang="de-DE" sz="1600" dirty="0" smtClean="0"/>
              <a:t>	              703.094,38 </a:t>
            </a:r>
            <a:r>
              <a:rPr lang="de-DE" sz="1600" dirty="0"/>
              <a:t>EUR</a:t>
            </a:r>
          </a:p>
          <a:p>
            <a:r>
              <a:rPr lang="de-DE" sz="1600" dirty="0"/>
              <a:t> </a:t>
            </a:r>
          </a:p>
          <a:p>
            <a:r>
              <a:rPr lang="de-DE" sz="1600" dirty="0"/>
              <a:t>Soll-Bestand per 31. Dezember 2020	</a:t>
            </a:r>
            <a:r>
              <a:rPr lang="de-DE" sz="1600" dirty="0" smtClean="0"/>
              <a:t/>
            </a:r>
            <a:br>
              <a:rPr lang="de-DE" sz="1600" dirty="0" smtClean="0"/>
            </a:br>
            <a:r>
              <a:rPr lang="de-DE" sz="1600" dirty="0" smtClean="0"/>
              <a:t>						   </a:t>
            </a:r>
            <a:r>
              <a:rPr lang="de-DE" sz="1600" u="sng" dirty="0" smtClean="0"/>
              <a:t>HA     </a:t>
            </a:r>
            <a:r>
              <a:rPr lang="de-DE" sz="1600" b="1" u="sng" dirty="0" smtClean="0"/>
              <a:t>109.261,18 </a:t>
            </a:r>
            <a:r>
              <a:rPr lang="de-DE" sz="1600" b="1" u="sng" dirty="0"/>
              <a:t>EUR</a:t>
            </a:r>
            <a:endParaRPr lang="de-DE" sz="1600" dirty="0"/>
          </a:p>
          <a:p>
            <a:r>
              <a:rPr lang="de-DE" sz="1600" dirty="0"/>
              <a:t> </a:t>
            </a:r>
          </a:p>
          <a:p>
            <a:r>
              <a:rPr lang="de-DE" sz="1600" dirty="0"/>
              <a:t>Ist-Bestand per </a:t>
            </a:r>
            <a:r>
              <a:rPr lang="de-DE" sz="1600" b="1" dirty="0"/>
              <a:t>31. Dezember 2020</a:t>
            </a:r>
            <a:endParaRPr lang="de-DE" sz="1600" dirty="0"/>
          </a:p>
          <a:p>
            <a:pPr lvl="0"/>
            <a:r>
              <a:rPr lang="de-DE" sz="1600" dirty="0"/>
              <a:t>Geschäftskonto Sparkasse	</a:t>
            </a:r>
            <a:r>
              <a:rPr lang="de-DE" sz="1600" dirty="0" smtClean="0"/>
              <a:t>	= </a:t>
            </a:r>
            <a:r>
              <a:rPr lang="de-DE" sz="1600" dirty="0"/>
              <a:t>	16.364,96 EUR</a:t>
            </a:r>
          </a:p>
          <a:p>
            <a:pPr lvl="0"/>
            <a:r>
              <a:rPr lang="de-DE" sz="1600" dirty="0"/>
              <a:t>Konto für Sonderaktionen	</a:t>
            </a:r>
            <a:r>
              <a:rPr lang="de-DE" sz="1600" dirty="0" smtClean="0"/>
              <a:t>	=</a:t>
            </a:r>
            <a:r>
              <a:rPr lang="de-DE" sz="1600" dirty="0"/>
              <a:t>	</a:t>
            </a:r>
            <a:r>
              <a:rPr lang="de-DE" sz="1600" dirty="0" smtClean="0"/>
              <a:t>  1.078,41 </a:t>
            </a:r>
            <a:r>
              <a:rPr lang="de-DE" sz="1600" dirty="0"/>
              <a:t>EUR</a:t>
            </a:r>
          </a:p>
          <a:p>
            <a:pPr lvl="0"/>
            <a:r>
              <a:rPr lang="de-DE" sz="1600" dirty="0"/>
              <a:t>Geschäftskonto Volksbank	</a:t>
            </a:r>
            <a:r>
              <a:rPr lang="de-DE" sz="1600" dirty="0" smtClean="0"/>
              <a:t>	=</a:t>
            </a:r>
            <a:r>
              <a:rPr lang="de-DE" sz="1600" dirty="0"/>
              <a:t>	11.817,81 EUR</a:t>
            </a:r>
          </a:p>
          <a:p>
            <a:pPr lvl="0"/>
            <a:r>
              <a:rPr lang="de-DE" sz="1600" dirty="0"/>
              <a:t>Rücklagenkonto Schießstand	</a:t>
            </a:r>
            <a:r>
              <a:rPr lang="de-DE" sz="1600" dirty="0" smtClean="0"/>
              <a:t>	=      </a:t>
            </a:r>
            <a:r>
              <a:rPr lang="de-DE" sz="1600" dirty="0"/>
              <a:t>80.000,00 EUR</a:t>
            </a:r>
          </a:p>
          <a:p>
            <a:r>
              <a:rPr lang="de-DE" sz="1600" dirty="0"/>
              <a:t> </a:t>
            </a:r>
            <a:r>
              <a:rPr lang="de-DE" sz="1600" dirty="0" smtClean="0"/>
              <a:t>					       </a:t>
            </a:r>
            <a:r>
              <a:rPr lang="de-DE" sz="1600" dirty="0"/>
              <a:t>	</a:t>
            </a:r>
            <a:r>
              <a:rPr lang="de-DE" sz="1600" dirty="0" smtClean="0"/>
              <a:t>   </a:t>
            </a:r>
            <a:r>
              <a:rPr lang="de-DE" sz="1600" u="sng" dirty="0" smtClean="0"/>
              <a:t>HA     </a:t>
            </a:r>
            <a:r>
              <a:rPr lang="de-DE" sz="1600" b="1" u="sng" dirty="0" smtClean="0"/>
              <a:t>109.261,18 </a:t>
            </a:r>
            <a:r>
              <a:rPr lang="de-DE" sz="1600" b="1" u="sng" dirty="0"/>
              <a:t>EUR</a:t>
            </a:r>
            <a:endParaRPr lang="de-DE" sz="16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663" y="72737"/>
            <a:ext cx="594360" cy="594360"/>
          </a:xfrm>
          <a:prstGeom prst="rect">
            <a:avLst/>
          </a:prstGeom>
        </p:spPr>
      </p:pic>
    </p:spTree>
    <p:extLst>
      <p:ext uri="{BB962C8B-B14F-4D97-AF65-F5344CB8AC3E}">
        <p14:creationId xmlns:p14="http://schemas.microsoft.com/office/powerpoint/2010/main" val="3291907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3" y="164467"/>
            <a:ext cx="8932179" cy="1320800"/>
          </a:xfrm>
        </p:spPr>
        <p:txBody>
          <a:bodyPr>
            <a:normAutofit/>
          </a:bodyPr>
          <a:lstStyle/>
          <a:p>
            <a:r>
              <a:rPr lang="de-DE" sz="2800" dirty="0" smtClean="0"/>
              <a:t>Finanzbericht über das Jahr 2020</a:t>
            </a:r>
            <a:endParaRPr lang="de-DE" sz="2800" dirty="0"/>
          </a:p>
        </p:txBody>
      </p:sp>
      <p:sp>
        <p:nvSpPr>
          <p:cNvPr id="5" name="Inhaltsplatzhalter 2"/>
          <p:cNvSpPr>
            <a:spLocks noGrp="1"/>
          </p:cNvSpPr>
          <p:nvPr>
            <p:ph sz="half" idx="2"/>
          </p:nvPr>
        </p:nvSpPr>
        <p:spPr>
          <a:xfrm>
            <a:off x="232755" y="1086256"/>
            <a:ext cx="3890357" cy="4533148"/>
          </a:xfrm>
        </p:spPr>
        <p:txBody>
          <a:bodyPr>
            <a:normAutofit fontScale="47500" lnSpcReduction="20000"/>
          </a:bodyPr>
          <a:lstStyle/>
          <a:p>
            <a:pPr lvl="0"/>
            <a:r>
              <a:rPr lang="de-DE" sz="2100" dirty="0">
                <a:solidFill>
                  <a:schemeClr val="bg1">
                    <a:lumMod val="75000"/>
                  </a:schemeClr>
                </a:solidFill>
              </a:rPr>
              <a:t>Begrüßung durch Vorsitzenden Martin Steinbach</a:t>
            </a:r>
          </a:p>
          <a:p>
            <a:pPr lvl="0"/>
            <a:r>
              <a:rPr lang="de-DE" sz="2100" dirty="0">
                <a:solidFill>
                  <a:schemeClr val="bg1">
                    <a:lumMod val="75000"/>
                  </a:schemeClr>
                </a:solidFill>
              </a:rPr>
              <a:t>Protokoll der Mitgliederversammlung 2020</a:t>
            </a:r>
          </a:p>
          <a:p>
            <a:pPr lvl="0"/>
            <a:r>
              <a:rPr lang="de-DE" sz="2100" dirty="0">
                <a:solidFill>
                  <a:schemeClr val="bg1">
                    <a:lumMod val="75000"/>
                  </a:schemeClr>
                </a:solidFill>
              </a:rPr>
              <a:t>Geschäftsbericht über das Jahr 2020</a:t>
            </a:r>
            <a:br>
              <a:rPr lang="de-DE" sz="2100" dirty="0">
                <a:solidFill>
                  <a:schemeClr val="bg1">
                    <a:lumMod val="75000"/>
                  </a:schemeClr>
                </a:solidFill>
              </a:rPr>
            </a:br>
            <a:r>
              <a:rPr lang="de-DE" sz="2100" dirty="0">
                <a:solidFill>
                  <a:schemeClr val="bg1">
                    <a:lumMod val="75000"/>
                  </a:schemeClr>
                </a:solidFill>
              </a:rPr>
              <a:t>durch den Vorsitzenden Martin Steinbach</a:t>
            </a:r>
          </a:p>
          <a:p>
            <a:pPr lvl="0"/>
            <a:r>
              <a:rPr lang="de-DE" sz="2100" b="1" dirty="0">
                <a:solidFill>
                  <a:schemeClr val="tx1"/>
                </a:solidFill>
              </a:rPr>
              <a:t>Bericht des Schatzmeisters Dieter Rengers</a:t>
            </a:r>
          </a:p>
          <a:p>
            <a:pPr lvl="0"/>
            <a:r>
              <a:rPr lang="de-DE" sz="2100" dirty="0">
                <a:solidFill>
                  <a:schemeClr val="bg1">
                    <a:lumMod val="75000"/>
                  </a:schemeClr>
                </a:solidFill>
              </a:rPr>
              <a:t>Bericht der Kassenprüfer </a:t>
            </a:r>
            <a:br>
              <a:rPr lang="de-DE" sz="2100" dirty="0">
                <a:solidFill>
                  <a:schemeClr val="bg1">
                    <a:lumMod val="75000"/>
                  </a:schemeClr>
                </a:solidFill>
              </a:rPr>
            </a:br>
            <a:r>
              <a:rPr lang="de-DE" sz="2100" dirty="0" smtClean="0">
                <a:solidFill>
                  <a:schemeClr val="bg1">
                    <a:lumMod val="75000"/>
                  </a:schemeClr>
                </a:solidFill>
              </a:rPr>
              <a:t>Ulrike Walter </a:t>
            </a:r>
            <a:r>
              <a:rPr lang="de-DE" sz="2100" dirty="0">
                <a:solidFill>
                  <a:schemeClr val="bg1">
                    <a:lumMod val="75000"/>
                  </a:schemeClr>
                </a:solidFill>
              </a:rPr>
              <a:t>/ Axel Korn</a:t>
            </a:r>
          </a:p>
          <a:p>
            <a:pPr lvl="0"/>
            <a:r>
              <a:rPr lang="de-DE" sz="2100" dirty="0">
                <a:solidFill>
                  <a:schemeClr val="bg1">
                    <a:lumMod val="75000"/>
                  </a:schemeClr>
                </a:solidFill>
              </a:rPr>
              <a:t>Entlastung des Vorstandes</a:t>
            </a:r>
          </a:p>
          <a:p>
            <a:pPr lvl="0"/>
            <a:r>
              <a:rPr lang="de-DE" sz="2100" dirty="0">
                <a:solidFill>
                  <a:schemeClr val="bg1">
                    <a:lumMod val="75000"/>
                  </a:schemeClr>
                </a:solidFill>
              </a:rPr>
              <a:t>Vorstandswahlen </a:t>
            </a:r>
            <a:br>
              <a:rPr lang="de-DE" sz="2100" dirty="0">
                <a:solidFill>
                  <a:schemeClr val="bg1">
                    <a:lumMod val="75000"/>
                  </a:schemeClr>
                </a:solidFill>
              </a:rPr>
            </a:br>
            <a:r>
              <a:rPr lang="de-DE" sz="2100" dirty="0" smtClean="0">
                <a:solidFill>
                  <a:schemeClr val="bg1">
                    <a:lumMod val="75000"/>
                  </a:schemeClr>
                </a:solidFill>
              </a:rPr>
              <a:t>a.	</a:t>
            </a:r>
            <a:r>
              <a:rPr lang="de-DE" sz="2100" dirty="0" smtClean="0">
                <a:solidFill>
                  <a:schemeClr val="bg1">
                    <a:lumMod val="75000"/>
                  </a:schemeClr>
                </a:solidFill>
              </a:rPr>
              <a:t> Geschäftsführer/in </a:t>
            </a:r>
            <a:r>
              <a:rPr lang="de-DE" sz="2100" dirty="0">
                <a:solidFill>
                  <a:schemeClr val="bg1">
                    <a:lumMod val="75000"/>
                  </a:schemeClr>
                </a:solidFill>
              </a:rPr>
              <a:t>(nicht besetzt)</a:t>
            </a:r>
            <a:br>
              <a:rPr lang="de-DE" sz="2100" dirty="0">
                <a:solidFill>
                  <a:schemeClr val="bg1">
                    <a:lumMod val="75000"/>
                  </a:schemeClr>
                </a:solidFill>
              </a:rPr>
            </a:br>
            <a:r>
              <a:rPr lang="de-DE" sz="2100" dirty="0" smtClean="0">
                <a:solidFill>
                  <a:schemeClr val="bg1">
                    <a:lumMod val="75000"/>
                  </a:schemeClr>
                </a:solidFill>
              </a:rPr>
              <a:t>b. S</a:t>
            </a:r>
            <a:r>
              <a:rPr lang="de-DE" sz="2100" dirty="0" smtClean="0">
                <a:solidFill>
                  <a:schemeClr val="bg1">
                    <a:lumMod val="75000"/>
                  </a:schemeClr>
                </a:solidFill>
              </a:rPr>
              <a:t>te</a:t>
            </a:r>
            <a:r>
              <a:rPr lang="de-DE" sz="2100" dirty="0" smtClean="0">
                <a:solidFill>
                  <a:schemeClr val="bg1">
                    <a:lumMod val="75000"/>
                  </a:schemeClr>
                </a:solidFill>
              </a:rPr>
              <a:t>llvertr</a:t>
            </a:r>
            <a:r>
              <a:rPr lang="de-DE" sz="2100" dirty="0">
                <a:solidFill>
                  <a:schemeClr val="bg1">
                    <a:lumMod val="75000"/>
                  </a:schemeClr>
                </a:solidFill>
              </a:rPr>
              <a:t>. Vorsitzende/r (Markus Schöfbeck)</a:t>
            </a:r>
            <a:br>
              <a:rPr lang="de-DE" sz="2100" dirty="0">
                <a:solidFill>
                  <a:schemeClr val="bg1">
                    <a:lumMod val="75000"/>
                  </a:schemeClr>
                </a:solidFill>
              </a:rPr>
            </a:br>
            <a:r>
              <a:rPr lang="de-DE" sz="2100" dirty="0" smtClean="0">
                <a:solidFill>
                  <a:schemeClr val="bg1">
                    <a:lumMod val="75000"/>
                  </a:schemeClr>
                </a:solidFill>
              </a:rPr>
              <a:t>c.	</a:t>
            </a:r>
            <a:r>
              <a:rPr lang="de-DE" sz="2100" dirty="0" smtClean="0">
                <a:solidFill>
                  <a:schemeClr val="bg1">
                    <a:lumMod val="75000"/>
                  </a:schemeClr>
                </a:solidFill>
              </a:rPr>
              <a:t> Sportwart/in </a:t>
            </a:r>
            <a:r>
              <a:rPr lang="de-DE" sz="2100" dirty="0">
                <a:solidFill>
                  <a:schemeClr val="bg1">
                    <a:lumMod val="75000"/>
                  </a:schemeClr>
                </a:solidFill>
              </a:rPr>
              <a:t>Wettkampf (Stefan Dieckmann)</a:t>
            </a:r>
            <a:br>
              <a:rPr lang="de-DE" sz="2100" dirty="0">
                <a:solidFill>
                  <a:schemeClr val="bg1">
                    <a:lumMod val="75000"/>
                  </a:schemeClr>
                </a:solidFill>
              </a:rPr>
            </a:br>
            <a:r>
              <a:rPr lang="de-DE" sz="2100" dirty="0" smtClean="0">
                <a:solidFill>
                  <a:schemeClr val="bg1">
                    <a:lumMod val="75000"/>
                  </a:schemeClr>
                </a:solidFill>
              </a:rPr>
              <a:t>d</a:t>
            </a:r>
            <a:r>
              <a:rPr lang="de-DE" sz="2100" dirty="0" smtClean="0">
                <a:solidFill>
                  <a:schemeClr val="bg1">
                    <a:lumMod val="75000"/>
                  </a:schemeClr>
                </a:solidFill>
              </a:rPr>
              <a:t>. Marketingleiter/in </a:t>
            </a:r>
            <a:r>
              <a:rPr lang="de-DE" sz="2100" dirty="0">
                <a:solidFill>
                  <a:schemeClr val="bg1">
                    <a:lumMod val="75000"/>
                  </a:schemeClr>
                </a:solidFill>
              </a:rPr>
              <a:t>(Verena Kortmann)</a:t>
            </a:r>
            <a:br>
              <a:rPr lang="de-DE" sz="2100" dirty="0">
                <a:solidFill>
                  <a:schemeClr val="bg1">
                    <a:lumMod val="75000"/>
                  </a:schemeClr>
                </a:solidFill>
              </a:rPr>
            </a:br>
            <a:r>
              <a:rPr lang="de-DE" sz="2100" dirty="0" smtClean="0">
                <a:solidFill>
                  <a:schemeClr val="bg1">
                    <a:lumMod val="75000"/>
                  </a:schemeClr>
                </a:solidFill>
              </a:rPr>
              <a:t>e. Beisitzer/in </a:t>
            </a:r>
            <a:r>
              <a:rPr lang="de-DE" sz="2100" dirty="0">
                <a:solidFill>
                  <a:schemeClr val="bg1">
                    <a:lumMod val="75000"/>
                  </a:schemeClr>
                </a:solidFill>
              </a:rPr>
              <a:t>(André Henning)</a:t>
            </a:r>
            <a:br>
              <a:rPr lang="de-DE" sz="2100" dirty="0">
                <a:solidFill>
                  <a:schemeClr val="bg1">
                    <a:lumMod val="75000"/>
                  </a:schemeClr>
                </a:solidFill>
              </a:rPr>
            </a:br>
            <a:r>
              <a:rPr lang="de-DE" sz="2100" dirty="0" smtClean="0">
                <a:solidFill>
                  <a:schemeClr val="bg1">
                    <a:lumMod val="75000"/>
                  </a:schemeClr>
                </a:solidFill>
              </a:rPr>
              <a:t>f.	</a:t>
            </a:r>
            <a:r>
              <a:rPr lang="de-DE" sz="2100" dirty="0" smtClean="0">
                <a:solidFill>
                  <a:schemeClr val="bg1">
                    <a:lumMod val="75000"/>
                  </a:schemeClr>
                </a:solidFill>
              </a:rPr>
              <a:t> Beisitzer/in </a:t>
            </a:r>
            <a:r>
              <a:rPr lang="de-DE" sz="2100" dirty="0">
                <a:solidFill>
                  <a:schemeClr val="bg1">
                    <a:lumMod val="75000"/>
                  </a:schemeClr>
                </a:solidFill>
              </a:rPr>
              <a:t>(Christian Maas)</a:t>
            </a:r>
          </a:p>
          <a:p>
            <a:pPr lvl="0"/>
            <a:r>
              <a:rPr lang="de-DE" sz="2100" dirty="0">
                <a:solidFill>
                  <a:schemeClr val="bg1">
                    <a:lumMod val="75000"/>
                  </a:schemeClr>
                </a:solidFill>
              </a:rPr>
              <a:t>Wahl Kassenprüfer/in</a:t>
            </a:r>
          </a:p>
          <a:p>
            <a:r>
              <a:rPr lang="de-DE" sz="2100" dirty="0">
                <a:solidFill>
                  <a:schemeClr val="bg1">
                    <a:lumMod val="75000"/>
                  </a:schemeClr>
                </a:solidFill>
              </a:rPr>
              <a:t>Anträge</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Wahl von Josef Riesenbeck zum Ehrenvorsitzenden</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Einmalige Reduzierung des Grundbeitrags im 2. Quartal</a:t>
            </a:r>
            <a:br>
              <a:rPr lang="de-DE" sz="2100" dirty="0">
                <a:solidFill>
                  <a:schemeClr val="bg1">
                    <a:lumMod val="75000"/>
                  </a:schemeClr>
                </a:solidFill>
              </a:rPr>
            </a:br>
            <a:r>
              <a:rPr lang="de-DE" sz="2100" dirty="0" smtClean="0">
                <a:solidFill>
                  <a:schemeClr val="bg1">
                    <a:lumMod val="75000"/>
                  </a:schemeClr>
                </a:solidFill>
              </a:rPr>
              <a:t>	- </a:t>
            </a:r>
            <a:r>
              <a:rPr lang="de-DE" sz="2100" dirty="0">
                <a:solidFill>
                  <a:schemeClr val="bg1">
                    <a:lumMod val="75000"/>
                  </a:schemeClr>
                </a:solidFill>
              </a:rPr>
              <a:t>Information zum Tausch der Flächen</a:t>
            </a:r>
          </a:p>
          <a:p>
            <a:pPr lvl="0"/>
            <a:r>
              <a:rPr lang="de-DE" sz="2100" dirty="0" smtClean="0">
                <a:solidFill>
                  <a:schemeClr val="bg1">
                    <a:lumMod val="75000"/>
                  </a:schemeClr>
                </a:solidFill>
              </a:rPr>
              <a:t>Ehrungen</a:t>
            </a:r>
            <a:endParaRPr lang="de-DE" sz="2100" dirty="0">
              <a:solidFill>
                <a:schemeClr val="bg1">
                  <a:lumMod val="75000"/>
                </a:schemeClr>
              </a:solidFill>
            </a:endParaRPr>
          </a:p>
          <a:p>
            <a:pPr lvl="0"/>
            <a:r>
              <a:rPr lang="de-DE" sz="2100" dirty="0">
                <a:solidFill>
                  <a:schemeClr val="bg1">
                    <a:lumMod val="75000"/>
                  </a:schemeClr>
                </a:solidFill>
              </a:rPr>
              <a:t>SC DJK-Ausblick auf das Jahr 2021</a:t>
            </a:r>
          </a:p>
          <a:p>
            <a:pPr lvl="0"/>
            <a:r>
              <a:rPr lang="de-DE" sz="2100" dirty="0">
                <a:solidFill>
                  <a:schemeClr val="bg1">
                    <a:lumMod val="75000"/>
                  </a:schemeClr>
                </a:solidFill>
              </a:rPr>
              <a:t>Informationen und Diskussion</a:t>
            </a:r>
          </a:p>
          <a:p>
            <a:pPr marL="0" indent="0">
              <a:buNone/>
            </a:pPr>
            <a:endParaRPr lang="de-DE" dirty="0"/>
          </a:p>
        </p:txBody>
      </p:sp>
      <p:sp>
        <p:nvSpPr>
          <p:cNvPr id="3" name="Textfeld 2"/>
          <p:cNvSpPr txBox="1"/>
          <p:nvPr/>
        </p:nvSpPr>
        <p:spPr>
          <a:xfrm>
            <a:off x="4061924" y="1086256"/>
            <a:ext cx="5322708" cy="3785652"/>
          </a:xfrm>
          <a:prstGeom prst="rect">
            <a:avLst/>
          </a:prstGeom>
          <a:noFill/>
        </p:spPr>
        <p:txBody>
          <a:bodyPr wrap="square" rtlCol="0">
            <a:spAutoFit/>
          </a:bodyPr>
          <a:lstStyle/>
          <a:p>
            <a:r>
              <a:rPr lang="de-DE" sz="2000" b="1" dirty="0" smtClean="0"/>
              <a:t>Gebildete Rücklagen auf Termin- oder Festgeldkonten</a:t>
            </a:r>
          </a:p>
          <a:p>
            <a:endParaRPr lang="de-DE" sz="2000" b="1" dirty="0"/>
          </a:p>
          <a:p>
            <a:r>
              <a:rPr lang="de-DE" sz="2000" b="1" dirty="0" smtClean="0"/>
              <a:t>Ca. 300.000,00 €</a:t>
            </a:r>
            <a:endParaRPr lang="de-DE" sz="2000" dirty="0"/>
          </a:p>
          <a:p>
            <a:endParaRPr lang="de-DE" sz="2000" dirty="0" smtClean="0"/>
          </a:p>
          <a:p>
            <a:r>
              <a:rPr lang="de-DE" sz="2000" dirty="0" smtClean="0"/>
              <a:t>Diese sind zweckgebunden für (Um-) Baumaßnahmen, wie die Tennisumkleide, die neue Flutlichtanlage und den Schießstand.</a:t>
            </a:r>
          </a:p>
          <a:p>
            <a:endParaRPr lang="de-DE" sz="2000" dirty="0"/>
          </a:p>
          <a:p>
            <a:r>
              <a:rPr lang="de-DE" sz="2000" dirty="0" smtClean="0"/>
              <a:t>Zudem dient die Rücklage auch dazu, den laufenden Betrieb (z.B. Beiträge, Personal) sicherzustellen.</a:t>
            </a:r>
            <a:endParaRPr lang="de-DE" sz="20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6289" y="72736"/>
            <a:ext cx="594360" cy="594360"/>
          </a:xfrm>
          <a:prstGeom prst="rect">
            <a:avLst/>
          </a:prstGeom>
        </p:spPr>
      </p:pic>
    </p:spTree>
    <p:extLst>
      <p:ext uri="{BB962C8B-B14F-4D97-AF65-F5344CB8AC3E}">
        <p14:creationId xmlns:p14="http://schemas.microsoft.com/office/powerpoint/2010/main" val="2828784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Benutzerdefiniert 1">
      <a:dk1>
        <a:sysClr val="windowText" lastClr="000000"/>
      </a:dk1>
      <a:lt1>
        <a:sysClr val="window" lastClr="FFFFFF"/>
      </a:lt1>
      <a:dk2>
        <a:srgbClr val="2C3C43"/>
      </a:dk2>
      <a:lt2>
        <a:srgbClr val="EBEBEB"/>
      </a:lt2>
      <a:accent1>
        <a:srgbClr val="E76618"/>
      </a:accent1>
      <a:accent2>
        <a:srgbClr val="C42F1A"/>
      </a:accent2>
      <a:accent3>
        <a:srgbClr val="EA7666"/>
      </a:accent3>
      <a:accent4>
        <a:srgbClr val="AD4C11"/>
      </a:accent4>
      <a:accent5>
        <a:srgbClr val="C42F1A"/>
      </a:accent5>
      <a:accent6>
        <a:srgbClr val="E76618"/>
      </a:accent6>
      <a:hlink>
        <a:srgbClr val="EA7666"/>
      </a:hlink>
      <a:folHlink>
        <a:srgbClr val="C42F1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905</Words>
  <Application>Microsoft Office PowerPoint</Application>
  <PresentationFormat>Breitbild</PresentationFormat>
  <Paragraphs>465</Paragraphs>
  <Slides>26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Symbol</vt:lpstr>
      <vt:lpstr>Trebuchet MS</vt:lpstr>
      <vt:lpstr>Vivaldi</vt:lpstr>
      <vt:lpstr>Wingdings 3</vt:lpstr>
      <vt:lpstr>Facette</vt:lpstr>
      <vt:lpstr>Mitgliederversammlung SC DJK Everswinkel e.V.</vt:lpstr>
      <vt:lpstr>Tagesordnung</vt:lpstr>
      <vt:lpstr>Begrüßung durch den Vorsitzenden Martin Steinbach</vt:lpstr>
      <vt:lpstr>Protokoll der Mitgliederversammlung 2020</vt:lpstr>
      <vt:lpstr>Geschäftsbericht über das Jahr 2020</vt:lpstr>
      <vt:lpstr>Geschäftsbericht über das Jahr 2020</vt:lpstr>
      <vt:lpstr>Finanzbericht über das Jahr 2020</vt:lpstr>
      <vt:lpstr>Finanzbericht über das Jahr 2020</vt:lpstr>
      <vt:lpstr>Finanzbericht über das Jahr 2020</vt:lpstr>
      <vt:lpstr>Bericht der Kassenprüfer Ulrike Walter und Axel Korn</vt:lpstr>
      <vt:lpstr>Entlastung des Vorstandes</vt:lpstr>
      <vt:lpstr>Vorstandswahlen</vt:lpstr>
      <vt:lpstr>Vorstandswahlen</vt:lpstr>
      <vt:lpstr>Vorstandswahlen</vt:lpstr>
      <vt:lpstr>Vorstandswahlen</vt:lpstr>
      <vt:lpstr>Vorstandswahlen</vt:lpstr>
      <vt:lpstr>Vorstandswahlen</vt:lpstr>
      <vt:lpstr>Wahl Kassenprüfer/in</vt:lpstr>
      <vt:lpstr>Anträge</vt:lpstr>
      <vt:lpstr>Anträge</vt:lpstr>
      <vt:lpstr>Anträge</vt:lpstr>
      <vt:lpstr>Ehrungen</vt:lpstr>
      <vt:lpstr>Ehrungen</vt:lpstr>
      <vt:lpstr>Ausblick auf 2021</vt:lpstr>
      <vt:lpstr>Informationen und Diskussion</vt:lpstr>
      <vt:lpstr>Wir bedanken uns für eure Aufmerksamkeit und wünschen allen einen guten Heimweg.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Glose</dc:creator>
  <cp:lastModifiedBy>Florian Glose</cp:lastModifiedBy>
  <cp:revision>43</cp:revision>
  <cp:lastPrinted>2021-03-16T09:05:50Z</cp:lastPrinted>
  <dcterms:created xsi:type="dcterms:W3CDTF">2021-03-02T09:28:11Z</dcterms:created>
  <dcterms:modified xsi:type="dcterms:W3CDTF">2021-03-17T09:05:37Z</dcterms:modified>
</cp:coreProperties>
</file>