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7" r:id="rId4"/>
    <p:sldId id="265" r:id="rId5"/>
    <p:sldId id="266" r:id="rId6"/>
    <p:sldId id="268" r:id="rId7"/>
    <p:sldId id="273" r:id="rId8"/>
    <p:sldId id="269" r:id="rId9"/>
    <p:sldId id="263" r:id="rId10"/>
    <p:sldId id="25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Mitgliederentwicklung Tennis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1.2658227848101266E-2"/>
          <c:y val="0.10964839801165546"/>
          <c:w val="0.95358649789029537"/>
          <c:h val="0.75527357078810542"/>
        </c:manualLayout>
      </c:layout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Tabelle1!$A$2:$A$8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121</c:v>
                </c:pt>
                <c:pt idx="1">
                  <c:v>105</c:v>
                </c:pt>
                <c:pt idx="2">
                  <c:v>104</c:v>
                </c:pt>
                <c:pt idx="3">
                  <c:v>92</c:v>
                </c:pt>
                <c:pt idx="4">
                  <c:v>92</c:v>
                </c:pt>
                <c:pt idx="5">
                  <c:v>87</c:v>
                </c:pt>
                <c:pt idx="6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65-4295-91A2-7AD42B7B41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8799120"/>
        <c:axId val="448799536"/>
      </c:lineChart>
      <c:catAx>
        <c:axId val="44879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8799536"/>
        <c:crosses val="autoZero"/>
        <c:auto val="1"/>
        <c:lblAlgn val="ctr"/>
        <c:lblOffset val="100"/>
        <c:noMultiLvlLbl val="0"/>
      </c:catAx>
      <c:valAx>
        <c:axId val="4487995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4879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27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19913" y="0"/>
            <a:ext cx="1450974" cy="6870787"/>
          </a:xfrm>
          <a:prstGeom prst="rect">
            <a:avLst/>
          </a:prstGeom>
        </p:spPr>
      </p:pic>
      <p:cxnSp>
        <p:nvCxnSpPr>
          <p:cNvPr id="4" name="Gerader Verbinder 3"/>
          <p:cNvCxnSpPr/>
          <p:nvPr userDrawn="1"/>
        </p:nvCxnSpPr>
        <p:spPr>
          <a:xfrm>
            <a:off x="-1472087" y="6572819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 userDrawn="1"/>
        </p:nvCxnSpPr>
        <p:spPr>
          <a:xfrm>
            <a:off x="1613647" y="1145645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 14" descr="C:\_Axel\Volleyball\Vereinslogo\SC DJK-Logo2007.jpg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871" y="0"/>
            <a:ext cx="1187057" cy="114903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/>
          <p:cNvSpPr txBox="1"/>
          <p:nvPr userDrawn="1"/>
        </p:nvSpPr>
        <p:spPr>
          <a:xfrm>
            <a:off x="11254021" y="1653310"/>
            <a:ext cx="553998" cy="470130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DE" sz="2400" dirty="0" smtClean="0">
                <a:solidFill>
                  <a:schemeClr val="bg1"/>
                </a:solidFill>
              </a:rPr>
              <a:t>SC DJK Everswinkel – Dein Verein</a:t>
            </a:r>
            <a:endParaRPr lang="de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9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 idx="4294967295"/>
          </p:nvPr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pc="300" dirty="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563170" y="1952848"/>
            <a:ext cx="101765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Chronologie: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Überlegungen zum Anbau einer multifunktionalen Sportstätte mit Schießstand (Erste Gespräche August 2017)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Anfragen zur Genehmigung durch die Gemeinde wurden immer wieder abgelehnt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Neue Sportstätte sollte über das Förderprogramm „Moderne Sportstätten 2022“ finanziert werden. (Förderprogramm muss auf alle </a:t>
            </a:r>
            <a:r>
              <a:rPr lang="de-DE" sz="2400" dirty="0" err="1" smtClean="0"/>
              <a:t>antragsberechtigten</a:t>
            </a:r>
            <a:r>
              <a:rPr lang="de-DE" sz="2400" dirty="0" smtClean="0"/>
              <a:t> Vereine der Gemeinde aufgeteilt werden)</a:t>
            </a:r>
          </a:p>
          <a:p>
            <a:pPr lvl="1"/>
            <a:endParaRPr lang="de-DE" sz="2400" dirty="0" smtClean="0"/>
          </a:p>
          <a:p>
            <a:pPr lvl="1"/>
            <a:r>
              <a:rPr lang="de-DE" sz="2400" dirty="0"/>
              <a:t>	</a:t>
            </a:r>
            <a:r>
              <a:rPr lang="de-DE" sz="2400" dirty="0" smtClean="0"/>
              <a:t>=&gt; Förderung bzw. Höhe der Förderung waren mehr als fraglich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de-DE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96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54646" y="3897019"/>
            <a:ext cx="1017654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800" dirty="0" smtClean="0"/>
              <a:t>Duschen und Umkleiden Tennisanlage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Geplantes Budget ca. 118.000 €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Modernisierung der Umkleiden und Duschen                                                 im EG des Clubheimes der TA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Förderung </a:t>
            </a:r>
            <a:r>
              <a:rPr lang="de-DE" sz="2400" dirty="0"/>
              <a:t>in Höhe von </a:t>
            </a:r>
            <a:r>
              <a:rPr lang="de-DE" sz="2400" dirty="0" smtClean="0"/>
              <a:t>77.000 </a:t>
            </a:r>
            <a:r>
              <a:rPr lang="de-DE" sz="2400" dirty="0"/>
              <a:t>€ durch </a:t>
            </a:r>
            <a:r>
              <a:rPr lang="de-DE" sz="2400" dirty="0" smtClean="0"/>
              <a:t>das Programm „</a:t>
            </a:r>
            <a:r>
              <a:rPr lang="de-DE" sz="2400" dirty="0"/>
              <a:t>Moderne </a:t>
            </a:r>
            <a:r>
              <a:rPr lang="de-DE" sz="2400" dirty="0" smtClean="0"/>
              <a:t>Sportstätte 2022“ | LSB</a:t>
            </a:r>
            <a:r>
              <a:rPr lang="de-DE" sz="2400" dirty="0" smtClean="0">
                <a:solidFill>
                  <a:schemeClr val="bg1"/>
                </a:solidFill>
              </a:rPr>
              <a:t>022“ </a:t>
            </a:r>
            <a:r>
              <a:rPr lang="de-DE" sz="2400" dirty="0">
                <a:solidFill>
                  <a:schemeClr val="bg1"/>
                </a:solidFill>
              </a:rPr>
              <a:t>| </a:t>
            </a:r>
            <a:r>
              <a:rPr lang="de-DE" sz="2400" dirty="0" smtClean="0">
                <a:solidFill>
                  <a:schemeClr val="bg1"/>
                </a:solidFill>
              </a:rPr>
              <a:t>LSB</a:t>
            </a:r>
            <a:endParaRPr lang="de-DE" sz="3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119257" y="3523785"/>
            <a:ext cx="3475095" cy="19389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Die Anträge für die beiden Projekte „Flutlicht“ und „Umkleiden“ sind bereits gestellt und durch den KSB mit den anderen </a:t>
            </a:r>
            <a:r>
              <a:rPr lang="de-DE" sz="2000" dirty="0" err="1" smtClean="0"/>
              <a:t>Everswinkeler</a:t>
            </a:r>
            <a:r>
              <a:rPr lang="de-DE" sz="2000" dirty="0" smtClean="0"/>
              <a:t> Vereinen abgestimmt</a:t>
            </a:r>
            <a:endParaRPr lang="de-DE" sz="2000" dirty="0"/>
          </a:p>
        </p:txBody>
      </p:sp>
      <p:sp>
        <p:nvSpPr>
          <p:cNvPr id="11" name="Textfeld 10"/>
          <p:cNvSpPr txBox="1"/>
          <p:nvPr/>
        </p:nvSpPr>
        <p:spPr>
          <a:xfrm>
            <a:off x="454646" y="1740114"/>
            <a:ext cx="103935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800" dirty="0" smtClean="0"/>
              <a:t>Flutlichtanlage Sportpark </a:t>
            </a:r>
            <a:r>
              <a:rPr lang="de-DE" sz="2800" dirty="0" err="1" smtClean="0"/>
              <a:t>Wester</a:t>
            </a:r>
            <a:endParaRPr lang="de-DE" sz="2800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Umrüstung der Flutlichtanlage auf LED Technik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Geplantes Budget ca. 52.000 €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Förderung in Höhe von 33.000 € durch das Programm „</a:t>
            </a:r>
            <a:r>
              <a:rPr lang="de-DE" sz="2400" dirty="0"/>
              <a:t>Moderne </a:t>
            </a:r>
            <a:r>
              <a:rPr lang="de-DE" sz="2400" dirty="0" smtClean="0"/>
              <a:t>Sportstätte 2022“ | LSB</a:t>
            </a:r>
            <a:endParaRPr lang="de-DE" sz="3600" dirty="0" smtClean="0"/>
          </a:p>
        </p:txBody>
      </p:sp>
      <p:sp>
        <p:nvSpPr>
          <p:cNvPr id="9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69637" y="989965"/>
            <a:ext cx="10250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Gründe für die Annahme des Tauschvorschlages</a:t>
            </a:r>
            <a:r>
              <a:rPr lang="de-DE" sz="3200" dirty="0" smtClean="0">
                <a:solidFill>
                  <a:schemeClr val="bg1"/>
                </a:solidFill>
              </a:rPr>
              <a:t>:</a:t>
            </a:r>
            <a:endParaRPr lang="de-DE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4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44880" y="2083259"/>
            <a:ext cx="1017654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Ist bei dem Zugeständnis beachtet worden, dass die Umkleide- und Duschräume nicht mehr in unmittelbarer Nähe der neuen Plätze liegen? Ist der Abstand zur neuen Lage der </a:t>
            </a:r>
            <a:r>
              <a:rPr lang="de-DE" dirty="0" smtClean="0"/>
              <a:t>Freiplätze</a:t>
            </a:r>
            <a:r>
              <a:rPr lang="de-DE" dirty="0"/>
              <a:t> kein Problem</a:t>
            </a:r>
            <a:r>
              <a:rPr lang="de-DE" dirty="0" smtClean="0"/>
              <a:t>?</a:t>
            </a:r>
          </a:p>
          <a:p>
            <a:endParaRPr lang="de-DE" sz="1000" dirty="0"/>
          </a:p>
          <a:p>
            <a:r>
              <a:rPr lang="de-DE" sz="2400" dirty="0" smtClean="0"/>
              <a:t>=&gt; Die Entfernung von den Tennisplätzen zu den Umkleiden beträgt etwa 120 m Von den Umkleiden zum fünften Tennisplatz sind es ca. 90 m.</a:t>
            </a:r>
            <a:endParaRPr lang="de-DE" sz="2400" dirty="0"/>
          </a:p>
          <a:p>
            <a:pPr lvl="1"/>
            <a:endParaRPr lang="de-DE" sz="20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544879" y="1212658"/>
            <a:ext cx="10501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Fragen von </a:t>
            </a:r>
            <a:r>
              <a:rPr lang="de-DE" sz="2800" dirty="0" smtClean="0"/>
              <a:t>unserem Ehrenmitglied Hermann </a:t>
            </a:r>
            <a:r>
              <a:rPr lang="de-DE" sz="2800" dirty="0" smtClean="0"/>
              <a:t>Walter:</a:t>
            </a:r>
            <a:endParaRPr lang="de-DE" sz="2800" dirty="0"/>
          </a:p>
        </p:txBody>
      </p:sp>
      <p:sp>
        <p:nvSpPr>
          <p:cNvPr id="11" name="Textfeld 10"/>
          <p:cNvSpPr txBox="1"/>
          <p:nvPr/>
        </p:nvSpPr>
        <p:spPr>
          <a:xfrm>
            <a:off x="544879" y="3642991"/>
            <a:ext cx="101765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Was </a:t>
            </a:r>
            <a:r>
              <a:rPr lang="de-DE" dirty="0"/>
              <a:t>erhält der Verein außer der Errichtung von 3 Plätzen auf der ehemals als Hotelfläche ausgewiesenen Fläche? </a:t>
            </a:r>
            <a:endParaRPr lang="de-DE" dirty="0" smtClean="0"/>
          </a:p>
          <a:p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sz="2400" dirty="0" smtClean="0"/>
              <a:t>=&gt; Durch das neue Förderprogramm können die Kosten des Anbaus mit bis zu 90% gefördert werden. Um für „Moderne Sportstätte 2022“ in Frage zu kommen, hätten 50 % gefördert werden müssen und im Optimalfall wäre das Projekt mit ca. 60% gefördert worden. Eine Förderung der Flutlichtanlage und der Tennisumkleide wären nicht möglich gewesen.</a:t>
            </a:r>
            <a:endParaRPr lang="de-DE" sz="2400" dirty="0"/>
          </a:p>
          <a:p>
            <a:pPr lvl="1"/>
            <a:endParaRPr lang="de-DE" sz="20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44881" y="2531132"/>
            <a:ext cx="1017654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Warum ist dieser äußerst wichtige Punkt nicht vor der Entscheidung der Gremien </a:t>
            </a:r>
            <a:r>
              <a:rPr lang="de-DE" dirty="0" smtClean="0"/>
              <a:t>bis </a:t>
            </a:r>
            <a:r>
              <a:rPr lang="de-DE" dirty="0"/>
              <a:t>zur Erörterung in der Mitgliederversammlung zurückgestellt worden? Bedarf diese wichtige Entscheidung nicht der </a:t>
            </a:r>
            <a:r>
              <a:rPr lang="de-DE" dirty="0" smtClean="0"/>
              <a:t>Beschlussfassung </a:t>
            </a:r>
            <a:r>
              <a:rPr lang="de-DE" dirty="0"/>
              <a:t>durch die Mitgliederversammlung?</a:t>
            </a:r>
          </a:p>
          <a:p>
            <a:endParaRPr lang="de-DE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 smtClean="0"/>
              <a:t>Die Abteilung Tennis ist lediglich für den sportlichen Bereich der Abteilung zuständig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 smtClean="0"/>
              <a:t>Der Geschäftsführende Vorstand hat die Entscheidung vom Gesamtvorstand bestätigten lassen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 smtClean="0"/>
              <a:t>Eine Abstimmung in der Mitgliederversammlung ist </a:t>
            </a:r>
            <a:r>
              <a:rPr lang="de-DE" sz="2400" dirty="0" smtClean="0"/>
              <a:t>laut Satzung nicht </a:t>
            </a:r>
            <a:r>
              <a:rPr lang="de-DE" sz="2400" dirty="0" smtClean="0"/>
              <a:t>erforderlich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endParaRPr lang="de-DE" sz="2400" dirty="0" smtClean="0"/>
          </a:p>
          <a:p>
            <a:endParaRPr lang="de-DE" sz="20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544881" y="1682496"/>
            <a:ext cx="10501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Fragen von </a:t>
            </a:r>
            <a:r>
              <a:rPr lang="de-DE" sz="2800" dirty="0" smtClean="0"/>
              <a:t>unsere</a:t>
            </a:r>
            <a:r>
              <a:rPr lang="de-DE" sz="2800" dirty="0"/>
              <a:t>m</a:t>
            </a:r>
            <a:r>
              <a:rPr lang="de-DE" sz="2800" dirty="0" smtClean="0"/>
              <a:t> Ehrenmitglied Hermann </a:t>
            </a:r>
            <a:r>
              <a:rPr lang="de-DE" sz="2800" dirty="0" smtClean="0"/>
              <a:t>Walter:</a:t>
            </a:r>
            <a:endParaRPr lang="de-DE" sz="2800" dirty="0"/>
          </a:p>
        </p:txBody>
      </p:sp>
      <p:sp>
        <p:nvSpPr>
          <p:cNvPr id="7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8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1058321" y="2642616"/>
            <a:ext cx="91189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§ 10 Abs. 2 </a:t>
            </a:r>
          </a:p>
          <a:p>
            <a:r>
              <a:rPr lang="de-DE" sz="2000" b="1" dirty="0" smtClean="0"/>
              <a:t>Dem </a:t>
            </a:r>
            <a:r>
              <a:rPr lang="de-DE" sz="2000" b="1" dirty="0"/>
              <a:t>gesetzlichen Vorstand obliegt die Vertretung des Vereins nach außen</a:t>
            </a:r>
            <a:r>
              <a:rPr lang="de-DE" sz="2000" dirty="0"/>
              <a:t>. Er ist für die außenwirksame Umsetzung der Beschlüsse und Entscheidungen der Mitgliederversammlung, des erweiterten Vorstandes und des geschäftsführenden Vorstandes sowie für die ihm sonst übertragenen Aufgaben zuständig. </a:t>
            </a:r>
            <a:r>
              <a:rPr lang="de-DE" sz="2000" b="1" dirty="0"/>
              <a:t>Er kann Entscheidungen treffen und umsetzen, die bis zur nächsten anberaumten Sitzung des </a:t>
            </a:r>
            <a:r>
              <a:rPr lang="de-DE" sz="2000" b="1" dirty="0" smtClean="0"/>
              <a:t>Geschäftsführenden </a:t>
            </a:r>
            <a:r>
              <a:rPr lang="de-DE" sz="2000" b="1" dirty="0"/>
              <a:t>Vorstandes keinen Aufschub vertragen; nimmt der gesetzliche Vorstand solche Aufgaben wahr, </a:t>
            </a:r>
            <a:r>
              <a:rPr lang="de-DE" sz="2000" b="1" dirty="0" smtClean="0"/>
              <a:t>berichtet </a:t>
            </a:r>
            <a:r>
              <a:rPr lang="de-DE" sz="2000" b="1" dirty="0"/>
              <a:t>er dem </a:t>
            </a:r>
            <a:r>
              <a:rPr lang="de-DE" sz="2000" b="1" dirty="0" smtClean="0"/>
              <a:t>Geschäftsführenden </a:t>
            </a:r>
            <a:r>
              <a:rPr lang="de-DE" sz="2000" b="1" dirty="0"/>
              <a:t>Vorstand und dem erweiterten </a:t>
            </a:r>
            <a:r>
              <a:rPr lang="de-DE" sz="2000" b="1" dirty="0" smtClean="0"/>
              <a:t>Vorstand.</a:t>
            </a:r>
            <a:endParaRPr lang="de-DE" sz="20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1058321" y="1803875"/>
            <a:ext cx="5404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Satzung</a:t>
            </a:r>
            <a:endParaRPr lang="de-DE" dirty="0"/>
          </a:p>
        </p:txBody>
      </p:sp>
      <p:sp>
        <p:nvSpPr>
          <p:cNvPr id="7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63170" y="1952848"/>
            <a:ext cx="101765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Chronologie: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Weitere Projekte „Flutlicht Sportpark Wester“ und „Sanierung Tennisumkleide“ konnten bisher nicht über Förderprogramme finanziert werden</a:t>
            </a:r>
          </a:p>
          <a:p>
            <a:pPr lvl="1"/>
            <a:endParaRPr lang="de-DE" sz="2400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Vorschlag der Gemeinde: </a:t>
            </a:r>
          </a:p>
          <a:p>
            <a:pPr lvl="1"/>
            <a:endParaRPr lang="de-DE" sz="2400" dirty="0" smtClean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Tausch Tennisplätze gegen Hotelfläche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Neubau von 2 Tennisplätzen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lvl="2"/>
            <a:endParaRPr lang="de-DE" sz="2400" dirty="0" smtClean="0">
              <a:solidFill>
                <a:schemeClr val="bg1"/>
              </a:solidFill>
            </a:endParaRPr>
          </a:p>
        </p:txBody>
      </p:sp>
      <p:sp>
        <p:nvSpPr>
          <p:cNvPr id="8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80002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72314" y="1952848"/>
            <a:ext cx="101765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Chronologie: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Gespräch mit dem Abteilungsvorstand Tennis am 29. Januar 2020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Abteilungsvorstand sieht die Notwendigkeit des Tausches und die Vorteile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Abteilungsvorstand stimmt dem Tausch zu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Abteilungsversammlung Tennis am 20. Februar 2020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Abteilung lehnt den Tausch ab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Weiteres Gespräch mit dem Abteilungsvorstand am 3. September 2020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Der Abteilungsvorstand stimmt bei einer Enthaltung dem Tausch zu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lvl="2"/>
            <a:endParaRPr lang="de-DE" sz="2400" dirty="0" smtClean="0">
              <a:solidFill>
                <a:schemeClr val="bg1"/>
              </a:solidFill>
            </a:endParaRPr>
          </a:p>
        </p:txBody>
      </p:sp>
      <p:sp>
        <p:nvSpPr>
          <p:cNvPr id="8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44119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12158" t="16709" r="29393" b="10044"/>
          <a:stretch/>
        </p:blipFill>
        <p:spPr>
          <a:xfrm>
            <a:off x="3207265" y="2416202"/>
            <a:ext cx="5363150" cy="4200586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8772534" y="2915425"/>
            <a:ext cx="2551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Größe Hotelfläche:</a:t>
            </a:r>
          </a:p>
          <a:p>
            <a:r>
              <a:rPr lang="de-DE" dirty="0" smtClean="0"/>
              <a:t>Ca. 3.000 m²</a:t>
            </a:r>
            <a:endParaRPr lang="de-DE" dirty="0"/>
          </a:p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89204" y="4516495"/>
            <a:ext cx="2551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Größe Tennisplätze:</a:t>
            </a:r>
          </a:p>
          <a:p>
            <a:r>
              <a:rPr lang="de-DE" dirty="0" smtClean="0"/>
              <a:t>Ca. 5.000 m²</a:t>
            </a:r>
            <a:endParaRPr lang="de-DE" dirty="0"/>
          </a:p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53173" y="2050620"/>
            <a:ext cx="6531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Darstellung der Fakten</a:t>
            </a:r>
            <a:endParaRPr lang="de-DE" sz="3200" dirty="0"/>
          </a:p>
        </p:txBody>
      </p:sp>
      <p:sp>
        <p:nvSpPr>
          <p:cNvPr id="7" name="Pfeil nach unten 6"/>
          <p:cNvSpPr/>
          <p:nvPr/>
        </p:nvSpPr>
        <p:spPr>
          <a:xfrm rot="4212751">
            <a:off x="8284464" y="2441234"/>
            <a:ext cx="338328" cy="951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/>
          <p:cNvSpPr/>
          <p:nvPr/>
        </p:nvSpPr>
        <p:spPr>
          <a:xfrm rot="16828473">
            <a:off x="3276733" y="3952618"/>
            <a:ext cx="338328" cy="2500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45882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pic>
        <p:nvPicPr>
          <p:cNvPr id="10" name="Grafik 9"/>
          <p:cNvPicPr/>
          <p:nvPr/>
        </p:nvPicPr>
        <p:blipFill rotWithShape="1">
          <a:blip r:embed="rId2"/>
          <a:srcRect l="45289" t="5453" r="21803" b="40473"/>
          <a:stretch/>
        </p:blipFill>
        <p:spPr bwMode="auto">
          <a:xfrm>
            <a:off x="7593014" y="2795123"/>
            <a:ext cx="3659704" cy="34377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338328" y="2596678"/>
            <a:ext cx="73426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3 Tennisplätze und ggf. ein Übungsplatz sind auf der Fläche möglich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Die bestehenden Tennisplätze sind auf einer gepachteten Fläche gebaut worden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Der Pachtvertrag ist Ende 2017 ausgelaufen und verlängerte sich automatisch um fünf Jahre bis 2022.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Die Gemeinde ist </a:t>
            </a:r>
            <a:r>
              <a:rPr lang="de-DE" sz="2800" b="1" dirty="0" smtClean="0"/>
              <a:t>nicht</a:t>
            </a:r>
            <a:r>
              <a:rPr lang="de-DE" sz="2400" dirty="0" smtClean="0"/>
              <a:t> verpflichtet den Pachtvertrag zu verlängern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Die Gemeinde kann aus „wichtigen“ Gründen kündigen</a:t>
            </a:r>
            <a:endParaRPr lang="de-DE" sz="2400" dirty="0"/>
          </a:p>
        </p:txBody>
      </p:sp>
      <p:sp>
        <p:nvSpPr>
          <p:cNvPr id="11" name="Textfeld 10"/>
          <p:cNvSpPr txBox="1"/>
          <p:nvPr/>
        </p:nvSpPr>
        <p:spPr>
          <a:xfrm>
            <a:off x="526016" y="1862304"/>
            <a:ext cx="6298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Darstellung der Fakten</a:t>
            </a:r>
            <a:endParaRPr lang="de-DE" sz="3200" dirty="0"/>
          </a:p>
        </p:txBody>
      </p:sp>
      <p:sp>
        <p:nvSpPr>
          <p:cNvPr id="9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6884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/>
          <p:nvPr/>
        </p:nvPicPr>
        <p:blipFill rotWithShape="1">
          <a:blip r:embed="rId2"/>
          <a:srcRect l="9935" t="8414" r="21803" b="37356"/>
          <a:stretch/>
        </p:blipFill>
        <p:spPr bwMode="auto">
          <a:xfrm>
            <a:off x="5293442" y="4146702"/>
            <a:ext cx="4993558" cy="26397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21791" y="2606040"/>
            <a:ext cx="54041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Die Gemeinde benötigt das Gelände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Die Gemeinde bietet an drei neue Tennisplätze zu bauen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Das Flurstück Hotelfläche wird mit den Flurstücken VSC und Tennisumkleide zu einem Flurstück vereinigt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645271" y="1821164"/>
            <a:ext cx="6531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Darstellung der Fakten</a:t>
            </a:r>
            <a:endParaRPr lang="de-DE" sz="3200" dirty="0"/>
          </a:p>
        </p:txBody>
      </p:sp>
      <p:sp>
        <p:nvSpPr>
          <p:cNvPr id="10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77318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764792" y="1843966"/>
            <a:ext cx="7902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Darstellung der Fakten</a:t>
            </a:r>
            <a:endParaRPr lang="de-DE" sz="3200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240315"/>
              </p:ext>
            </p:extLst>
          </p:nvPr>
        </p:nvGraphicFramePr>
        <p:xfrm>
          <a:off x="229976" y="2676394"/>
          <a:ext cx="6019800" cy="3921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57131"/>
              </p:ext>
            </p:extLst>
          </p:nvPr>
        </p:nvGraphicFramePr>
        <p:xfrm>
          <a:off x="6479752" y="3312275"/>
          <a:ext cx="4435586" cy="32853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642">
                  <a:extLst>
                    <a:ext uri="{9D8B030D-6E8A-4147-A177-3AD203B41FA5}">
                      <a16:colId xmlns:a16="http://schemas.microsoft.com/office/drawing/2014/main" val="61399396"/>
                    </a:ext>
                  </a:extLst>
                </a:gridCol>
                <a:gridCol w="1571944">
                  <a:extLst>
                    <a:ext uri="{9D8B030D-6E8A-4147-A177-3AD203B41FA5}">
                      <a16:colId xmlns:a16="http://schemas.microsoft.com/office/drawing/2014/main" val="4210957592"/>
                    </a:ext>
                  </a:extLst>
                </a:gridCol>
              </a:tblGrid>
              <a:tr h="76567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Veränderung absolut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- 40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6549004"/>
                  </a:ext>
                </a:extLst>
              </a:tr>
              <a:tr h="76567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Veränderung Prozent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- 33</a:t>
                      </a:r>
                      <a:r>
                        <a:rPr lang="de-DE" sz="2800" u="none" strike="noStrike" dirty="0">
                          <a:effectLst/>
                        </a:rPr>
                        <a:t>%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4296063"/>
                  </a:ext>
                </a:extLst>
              </a:tr>
              <a:tr h="76567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Anteil  </a:t>
                      </a:r>
                      <a:r>
                        <a:rPr lang="de-DE" sz="2800" u="none" strike="noStrike" dirty="0" smtClean="0">
                          <a:effectLst/>
                        </a:rPr>
                        <a:t>Ü60 absolut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38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1646611"/>
                  </a:ext>
                </a:extLst>
              </a:tr>
              <a:tr h="79757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Prozent der Ü60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47%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38571560"/>
                  </a:ext>
                </a:extLst>
              </a:tr>
            </a:tbl>
          </a:graphicData>
        </a:graphic>
      </p:graphicFrame>
      <p:sp>
        <p:nvSpPr>
          <p:cNvPr id="10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96248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6091" y="3282696"/>
            <a:ext cx="105796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400" dirty="0" smtClean="0"/>
              <a:t>Die Gemeinde benötigt das Gelände für die Gemeindeentwicklung und verlängert den Pachtvertrag nicht !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400" dirty="0" smtClean="0"/>
              <a:t>Die Tennisplätze müssen </a:t>
            </a:r>
            <a:r>
              <a:rPr lang="de-DE" sz="2400" dirty="0" smtClean="0"/>
              <a:t>ggfs. vom </a:t>
            </a:r>
            <a:r>
              <a:rPr lang="de-DE" sz="2400" dirty="0" smtClean="0"/>
              <a:t>Verein zurückgebaut werden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400" dirty="0" smtClean="0"/>
              <a:t>Es entstehen keine neuen Outdoor-Tennisplätze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400" dirty="0" smtClean="0"/>
              <a:t>Ein Wettkampfbetrieb ist bei dann nur noch einem </a:t>
            </a:r>
            <a:r>
              <a:rPr lang="de-DE" sz="2400" dirty="0" err="1" smtClean="0"/>
              <a:t>Indoorplatz</a:t>
            </a:r>
            <a:r>
              <a:rPr lang="de-DE" sz="2400" dirty="0" smtClean="0"/>
              <a:t> unmöglich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630713" y="2337626"/>
            <a:ext cx="10149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Mögliche Folgen bei der Ablehnung eines Tausches der Flurstücke:</a:t>
            </a:r>
            <a:endParaRPr lang="de-DE" sz="2800" dirty="0"/>
          </a:p>
        </p:txBody>
      </p:sp>
      <p:sp>
        <p:nvSpPr>
          <p:cNvPr id="9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764792" y="939593"/>
            <a:ext cx="852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Informationen zum geplanten Bau einer multifunktionalen Sportstätte und zum Tausch der Tennisplätze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8719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597646"/>
            <a:ext cx="2116642" cy="24765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Stand : 15.06.2020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1764792" y="939593"/>
            <a:ext cx="852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Informationen zum geplanten Bau einer multifunktionalen Sportstätte und zum Tausch der Tennisplätze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0" y="2349567"/>
            <a:ext cx="1090879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Neubau Schießstand (multifunktional nutzbar)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/>
              <a:t>g</a:t>
            </a:r>
            <a:r>
              <a:rPr lang="de-DE" sz="2400" dirty="0" smtClean="0"/>
              <a:t>eplantes Budget mindestens  300.000 €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 smtClean="0"/>
              <a:t>Standort als Anbau an das VSC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 smtClean="0"/>
              <a:t>Möglichkeit der Kombination mit 3 neuen Tennisplätzen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 smtClean="0"/>
              <a:t>Förderung durch das Programm „Förderung </a:t>
            </a:r>
            <a:r>
              <a:rPr lang="de-DE" sz="2400" dirty="0"/>
              <a:t>der Strukturentwicklung </a:t>
            </a:r>
            <a:r>
              <a:rPr lang="de-DE" sz="2400" dirty="0" smtClean="0"/>
              <a:t>des </a:t>
            </a:r>
            <a:r>
              <a:rPr lang="de-DE" sz="2400" dirty="0"/>
              <a:t>ländlichen </a:t>
            </a:r>
            <a:r>
              <a:rPr lang="de-DE" sz="2400" dirty="0" smtClean="0"/>
              <a:t>Raums“ | Land NRW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 smtClean="0"/>
              <a:t>Förderhöhe bis zu 90 % der Kosten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 smtClean="0"/>
              <a:t>Eine Förderung über das Programm </a:t>
            </a:r>
            <a:r>
              <a:rPr lang="de-DE" sz="2400" dirty="0" smtClean="0"/>
              <a:t>„Moderne </a:t>
            </a:r>
            <a:r>
              <a:rPr lang="de-DE" sz="2400" dirty="0" smtClean="0"/>
              <a:t>Sportstätten“ ist nicht möglich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1099" y="1397217"/>
            <a:ext cx="10250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Gründe für die Annahme des Tauschvorschlages</a:t>
            </a:r>
            <a:r>
              <a:rPr lang="de-DE" sz="3200" dirty="0" smtClean="0">
                <a:solidFill>
                  <a:schemeClr val="bg1"/>
                </a:solidFill>
              </a:rPr>
              <a:t>:</a:t>
            </a:r>
            <a:endParaRPr lang="de-DE" sz="3200" dirty="0">
              <a:solidFill>
                <a:schemeClr val="bg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" t="2321" r="2750" b="3857"/>
          <a:stretch/>
        </p:blipFill>
        <p:spPr>
          <a:xfrm>
            <a:off x="7110553" y="2043548"/>
            <a:ext cx="3483799" cy="1770931"/>
          </a:xfrm>
          <a:prstGeom prst="rect">
            <a:avLst/>
          </a:prstGeom>
        </p:spPr>
      </p:pic>
      <p:sp>
        <p:nvSpPr>
          <p:cNvPr id="9" name="Titelplatzhalter 1"/>
          <p:cNvSpPr txBox="1">
            <a:spLocks/>
          </p:cNvSpPr>
          <p:nvPr/>
        </p:nvSpPr>
        <p:spPr>
          <a:xfrm>
            <a:off x="1457441" y="195500"/>
            <a:ext cx="9136911" cy="669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pc="300" smtClean="0">
                <a:solidFill>
                  <a:schemeClr val="tx1"/>
                </a:solidFill>
              </a:rPr>
              <a:t>Mitgliederversammlung 2021</a:t>
            </a:r>
            <a:endParaRPr lang="de-DE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0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872</Words>
  <Application>Microsoft Office PowerPoint</Application>
  <PresentationFormat>Breitbild</PresentationFormat>
  <Paragraphs>120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Office</vt:lpstr>
      <vt:lpstr>Mitgliederversammlung 2021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Markus Schöfbeck</dc:creator>
  <cp:lastModifiedBy>Florian Glose</cp:lastModifiedBy>
  <cp:revision>46</cp:revision>
  <dcterms:created xsi:type="dcterms:W3CDTF">2020-06-15T18:50:47Z</dcterms:created>
  <dcterms:modified xsi:type="dcterms:W3CDTF">2021-03-17T08:28:18Z</dcterms:modified>
</cp:coreProperties>
</file>