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notesSlides/notesSlide1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52" r:id="rId2"/>
  </p:sldMasterIdLst>
  <p:notesMasterIdLst>
    <p:notesMasterId r:id="rId69"/>
  </p:notesMasterIdLst>
  <p:handoutMasterIdLst>
    <p:handoutMasterId r:id="rId70"/>
  </p:handoutMasterIdLst>
  <p:sldIdLst>
    <p:sldId id="333" r:id="rId3"/>
    <p:sldId id="258" r:id="rId4"/>
    <p:sldId id="259" r:id="rId5"/>
    <p:sldId id="257" r:id="rId6"/>
    <p:sldId id="260" r:id="rId7"/>
    <p:sldId id="261" r:id="rId8"/>
    <p:sldId id="262" r:id="rId9"/>
    <p:sldId id="263" r:id="rId10"/>
    <p:sldId id="359" r:id="rId11"/>
    <p:sldId id="363" r:id="rId12"/>
    <p:sldId id="324" r:id="rId13"/>
    <p:sldId id="314" r:id="rId14"/>
    <p:sldId id="364" r:id="rId15"/>
    <p:sldId id="365" r:id="rId16"/>
    <p:sldId id="360" r:id="rId17"/>
    <p:sldId id="367" r:id="rId18"/>
    <p:sldId id="366" r:id="rId19"/>
    <p:sldId id="264" r:id="rId20"/>
    <p:sldId id="339" r:id="rId21"/>
    <p:sldId id="328" r:id="rId22"/>
    <p:sldId id="371" r:id="rId23"/>
    <p:sldId id="329" r:id="rId24"/>
    <p:sldId id="372" r:id="rId25"/>
    <p:sldId id="331" r:id="rId26"/>
    <p:sldId id="362" r:id="rId27"/>
    <p:sldId id="270" r:id="rId28"/>
    <p:sldId id="271" r:id="rId29"/>
    <p:sldId id="272" r:id="rId30"/>
    <p:sldId id="273" r:id="rId31"/>
    <p:sldId id="274" r:id="rId32"/>
    <p:sldId id="275" r:id="rId33"/>
    <p:sldId id="276" r:id="rId34"/>
    <p:sldId id="277" r:id="rId35"/>
    <p:sldId id="278" r:id="rId36"/>
    <p:sldId id="282" r:id="rId37"/>
    <p:sldId id="283" r:id="rId38"/>
    <p:sldId id="285" r:id="rId39"/>
    <p:sldId id="291" r:id="rId40"/>
    <p:sldId id="290" r:id="rId41"/>
    <p:sldId id="352" r:id="rId42"/>
    <p:sldId id="292" r:id="rId43"/>
    <p:sldId id="293" r:id="rId44"/>
    <p:sldId id="294" r:id="rId45"/>
    <p:sldId id="297" r:id="rId46"/>
    <p:sldId id="299" r:id="rId47"/>
    <p:sldId id="300" r:id="rId48"/>
    <p:sldId id="301" r:id="rId49"/>
    <p:sldId id="302" r:id="rId50"/>
    <p:sldId id="337" r:id="rId51"/>
    <p:sldId id="303" r:id="rId52"/>
    <p:sldId id="358" r:id="rId53"/>
    <p:sldId id="369" r:id="rId54"/>
    <p:sldId id="368" r:id="rId55"/>
    <p:sldId id="332" r:id="rId56"/>
    <p:sldId id="305" r:id="rId57"/>
    <p:sldId id="306" r:id="rId58"/>
    <p:sldId id="356" r:id="rId59"/>
    <p:sldId id="357" r:id="rId60"/>
    <p:sldId id="307" r:id="rId61"/>
    <p:sldId id="353" r:id="rId62"/>
    <p:sldId id="348" r:id="rId63"/>
    <p:sldId id="308" r:id="rId64"/>
    <p:sldId id="309" r:id="rId65"/>
    <p:sldId id="354" r:id="rId66"/>
    <p:sldId id="310" r:id="rId67"/>
    <p:sldId id="312" r:id="rId68"/>
  </p:sldIdLst>
  <p:sldSz cx="12192000" cy="6858000"/>
  <p:notesSz cx="6797675" cy="9926638"/>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76" roundtripDataSignature="AMtx7mjRguYGbhd2z4LMYXaucNxW5drj1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lorian Glose" initials="FG" lastIdx="1" clrIdx="0">
    <p:extLst>
      <p:ext uri="{19B8F6BF-5375-455C-9EA6-DF929625EA0E}">
        <p15:presenceInfo xmlns:p15="http://schemas.microsoft.com/office/powerpoint/2012/main" userId="933444208e708a4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7C04A5E-0438-4142-A190-D8B6465D0D13}">
  <a:tblStyle styleId="{27C04A5E-0438-4142-A190-D8B6465D0D13}"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b="off" i="off"/>
      <a:tcStyle>
        <a:tcBdr/>
        <a:fill>
          <a:solidFill>
            <a:srgbClr val="D0DEEF"/>
          </a:solidFill>
        </a:fill>
      </a:tcStyle>
    </a:band1H>
    <a:band2H>
      <a:tcTxStyle b="off" i="off"/>
      <a:tcStyle>
        <a:tcBdr/>
      </a:tcStyle>
    </a:band2H>
    <a:band1V>
      <a:tcTxStyle b="off" i="off"/>
      <a:tcStyle>
        <a:tcBdr/>
        <a:fill>
          <a:solidFill>
            <a:srgbClr val="D0DEEF"/>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 styleId="{1E8ED01C-6845-40BF-AD69-315439F041A4}"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9C7853C-536D-4A76-A0AE-DD22124D55A5}" styleName="Designformatvorlage 1 - Akz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41" autoAdjust="0"/>
    <p:restoredTop sz="94660"/>
  </p:normalViewPr>
  <p:slideViewPr>
    <p:cSldViewPr snapToGrid="0">
      <p:cViewPr varScale="1">
        <p:scale>
          <a:sx n="87" d="100"/>
          <a:sy n="87" d="100"/>
        </p:scale>
        <p:origin x="864"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9"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notesMaster" Target="notesMasters/notesMaster1.xml"/><Relationship Id="rId77"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slide" Target="slides/slide49.xml"/><Relationship Id="rId80"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customschemas.google.com/relationships/presentationmetadata" Target="metadata"/><Relationship Id="rId7"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oleObject" Target="file:///\\fritz.box\FRITZ.NAS\Elements\workspace\2024\Mitgliederversammlung%202024\Mitgliederstruktur.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xlsx"/></Relationships>
</file>

<file path=ppt/charts/_rels/chart3.xml.rels><?xml version="1.0" encoding="UTF-8" standalone="yes"?>
<Relationships xmlns="http://schemas.openxmlformats.org/package/2006/relationships"><Relationship Id="rId3" Type="http://schemas.openxmlformats.org/officeDocument/2006/relationships/oleObject" Target="Mappe1"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de-DE"/>
              <a:t>Altersstruktur</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barChart>
        <c:barDir val="col"/>
        <c:grouping val="clustered"/>
        <c:varyColors val="0"/>
        <c:ser>
          <c:idx val="0"/>
          <c:order val="0"/>
          <c:tx>
            <c:strRef>
              <c:f>Tabelle1!$B$1</c:f>
              <c:strCache>
                <c:ptCount val="1"/>
                <c:pt idx="0">
                  <c:v>Jan 21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Tabelle1!$A$2:$A$9</c:f>
              <c:strCache>
                <c:ptCount val="8"/>
                <c:pt idx="0">
                  <c:v>0-6 Jahre</c:v>
                </c:pt>
                <c:pt idx="1">
                  <c:v>7-14 Jahre</c:v>
                </c:pt>
                <c:pt idx="2">
                  <c:v>15-18 Jahre</c:v>
                </c:pt>
                <c:pt idx="3">
                  <c:v>19-26 Jahre</c:v>
                </c:pt>
                <c:pt idx="4">
                  <c:v>27-40 Jahre</c:v>
                </c:pt>
                <c:pt idx="5">
                  <c:v>41-60 Jahre</c:v>
                </c:pt>
                <c:pt idx="6">
                  <c:v>61-99 Jahre</c:v>
                </c:pt>
                <c:pt idx="7">
                  <c:v>unbekannt</c:v>
                </c:pt>
              </c:strCache>
            </c:strRef>
          </c:cat>
          <c:val>
            <c:numRef>
              <c:f>Tabelle1!$B$2:$B$9</c:f>
              <c:numCache>
                <c:formatCode>General</c:formatCode>
                <c:ptCount val="8"/>
                <c:pt idx="0">
                  <c:v>133</c:v>
                </c:pt>
                <c:pt idx="1">
                  <c:v>379</c:v>
                </c:pt>
                <c:pt idx="2">
                  <c:v>159</c:v>
                </c:pt>
                <c:pt idx="3">
                  <c:v>190</c:v>
                </c:pt>
                <c:pt idx="4">
                  <c:v>297</c:v>
                </c:pt>
                <c:pt idx="5">
                  <c:v>482</c:v>
                </c:pt>
                <c:pt idx="6">
                  <c:v>444</c:v>
                </c:pt>
                <c:pt idx="7">
                  <c:v>11</c:v>
                </c:pt>
              </c:numCache>
            </c:numRef>
          </c:val>
          <c:extLst>
            <c:ext xmlns:c16="http://schemas.microsoft.com/office/drawing/2014/chart" uri="{C3380CC4-5D6E-409C-BE32-E72D297353CC}">
              <c16:uniqueId val="{00000000-7DF6-4902-B19B-F2CF5966E500}"/>
            </c:ext>
          </c:extLst>
        </c:ser>
        <c:ser>
          <c:idx val="1"/>
          <c:order val="1"/>
          <c:tx>
            <c:strRef>
              <c:f>Tabelle1!$C$1</c:f>
              <c:strCache>
                <c:ptCount val="1"/>
                <c:pt idx="0">
                  <c:v>Jan 22</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Tabelle1!$A$2:$A$9</c:f>
              <c:strCache>
                <c:ptCount val="8"/>
                <c:pt idx="0">
                  <c:v>0-6 Jahre</c:v>
                </c:pt>
                <c:pt idx="1">
                  <c:v>7-14 Jahre</c:v>
                </c:pt>
                <c:pt idx="2">
                  <c:v>15-18 Jahre</c:v>
                </c:pt>
                <c:pt idx="3">
                  <c:v>19-26 Jahre</c:v>
                </c:pt>
                <c:pt idx="4">
                  <c:v>27-40 Jahre</c:v>
                </c:pt>
                <c:pt idx="5">
                  <c:v>41-60 Jahre</c:v>
                </c:pt>
                <c:pt idx="6">
                  <c:v>61-99 Jahre</c:v>
                </c:pt>
                <c:pt idx="7">
                  <c:v>unbekannt</c:v>
                </c:pt>
              </c:strCache>
            </c:strRef>
          </c:cat>
          <c:val>
            <c:numRef>
              <c:f>Tabelle1!$C$2:$C$9</c:f>
              <c:numCache>
                <c:formatCode>General</c:formatCode>
                <c:ptCount val="8"/>
                <c:pt idx="0">
                  <c:v>158</c:v>
                </c:pt>
                <c:pt idx="1">
                  <c:v>386</c:v>
                </c:pt>
                <c:pt idx="2">
                  <c:v>144</c:v>
                </c:pt>
                <c:pt idx="3">
                  <c:v>203</c:v>
                </c:pt>
                <c:pt idx="4">
                  <c:v>284</c:v>
                </c:pt>
                <c:pt idx="5">
                  <c:v>474</c:v>
                </c:pt>
                <c:pt idx="6">
                  <c:v>469</c:v>
                </c:pt>
                <c:pt idx="7">
                  <c:v>11</c:v>
                </c:pt>
              </c:numCache>
            </c:numRef>
          </c:val>
          <c:extLst>
            <c:ext xmlns:c16="http://schemas.microsoft.com/office/drawing/2014/chart" uri="{C3380CC4-5D6E-409C-BE32-E72D297353CC}">
              <c16:uniqueId val="{00000001-7DF6-4902-B19B-F2CF5966E500}"/>
            </c:ext>
          </c:extLst>
        </c:ser>
        <c:ser>
          <c:idx val="2"/>
          <c:order val="2"/>
          <c:tx>
            <c:strRef>
              <c:f>Tabelle1!$D$1</c:f>
              <c:strCache>
                <c:ptCount val="1"/>
                <c:pt idx="0">
                  <c:v>Jan 23</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Tabelle1!$A$2:$A$9</c:f>
              <c:strCache>
                <c:ptCount val="8"/>
                <c:pt idx="0">
                  <c:v>0-6 Jahre</c:v>
                </c:pt>
                <c:pt idx="1">
                  <c:v>7-14 Jahre</c:v>
                </c:pt>
                <c:pt idx="2">
                  <c:v>15-18 Jahre</c:v>
                </c:pt>
                <c:pt idx="3">
                  <c:v>19-26 Jahre</c:v>
                </c:pt>
                <c:pt idx="4">
                  <c:v>27-40 Jahre</c:v>
                </c:pt>
                <c:pt idx="5">
                  <c:v>41-60 Jahre</c:v>
                </c:pt>
                <c:pt idx="6">
                  <c:v>61-99 Jahre</c:v>
                </c:pt>
                <c:pt idx="7">
                  <c:v>unbekannt</c:v>
                </c:pt>
              </c:strCache>
            </c:strRef>
          </c:cat>
          <c:val>
            <c:numRef>
              <c:f>Tabelle1!$D$2:$D$9</c:f>
              <c:numCache>
                <c:formatCode>General</c:formatCode>
                <c:ptCount val="8"/>
                <c:pt idx="0">
                  <c:v>192</c:v>
                </c:pt>
                <c:pt idx="1">
                  <c:v>386</c:v>
                </c:pt>
                <c:pt idx="2">
                  <c:v>137</c:v>
                </c:pt>
                <c:pt idx="3">
                  <c:v>196</c:v>
                </c:pt>
                <c:pt idx="4">
                  <c:v>298</c:v>
                </c:pt>
                <c:pt idx="5">
                  <c:v>462</c:v>
                </c:pt>
                <c:pt idx="6">
                  <c:v>490</c:v>
                </c:pt>
                <c:pt idx="7">
                  <c:v>23</c:v>
                </c:pt>
              </c:numCache>
            </c:numRef>
          </c:val>
          <c:extLst>
            <c:ext xmlns:c16="http://schemas.microsoft.com/office/drawing/2014/chart" uri="{C3380CC4-5D6E-409C-BE32-E72D297353CC}">
              <c16:uniqueId val="{00000002-7DF6-4902-B19B-F2CF5966E500}"/>
            </c:ext>
          </c:extLst>
        </c:ser>
        <c:ser>
          <c:idx val="3"/>
          <c:order val="3"/>
          <c:tx>
            <c:strRef>
              <c:f>Tabelle1!$E$1</c:f>
              <c:strCache>
                <c:ptCount val="1"/>
                <c:pt idx="0">
                  <c:v>Jan 24</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Tabelle1!$A$2:$A$9</c:f>
              <c:strCache>
                <c:ptCount val="8"/>
                <c:pt idx="0">
                  <c:v>0-6 Jahre</c:v>
                </c:pt>
                <c:pt idx="1">
                  <c:v>7-14 Jahre</c:v>
                </c:pt>
                <c:pt idx="2">
                  <c:v>15-18 Jahre</c:v>
                </c:pt>
                <c:pt idx="3">
                  <c:v>19-26 Jahre</c:v>
                </c:pt>
                <c:pt idx="4">
                  <c:v>27-40 Jahre</c:v>
                </c:pt>
                <c:pt idx="5">
                  <c:v>41-60 Jahre</c:v>
                </c:pt>
                <c:pt idx="6">
                  <c:v>61-99 Jahre</c:v>
                </c:pt>
                <c:pt idx="7">
                  <c:v>unbekannt</c:v>
                </c:pt>
              </c:strCache>
            </c:strRef>
          </c:cat>
          <c:val>
            <c:numRef>
              <c:f>Tabelle1!$E$2:$E$9</c:f>
              <c:numCache>
                <c:formatCode>General</c:formatCode>
                <c:ptCount val="8"/>
                <c:pt idx="0">
                  <c:v>219</c:v>
                </c:pt>
                <c:pt idx="1">
                  <c:v>416</c:v>
                </c:pt>
                <c:pt idx="2">
                  <c:v>134</c:v>
                </c:pt>
                <c:pt idx="3">
                  <c:v>167</c:v>
                </c:pt>
                <c:pt idx="4">
                  <c:v>313</c:v>
                </c:pt>
                <c:pt idx="5">
                  <c:v>445</c:v>
                </c:pt>
                <c:pt idx="6">
                  <c:v>508</c:v>
                </c:pt>
                <c:pt idx="7">
                  <c:v>16</c:v>
                </c:pt>
              </c:numCache>
            </c:numRef>
          </c:val>
          <c:extLst>
            <c:ext xmlns:c16="http://schemas.microsoft.com/office/drawing/2014/chart" uri="{C3380CC4-5D6E-409C-BE32-E72D297353CC}">
              <c16:uniqueId val="{00000003-7DF6-4902-B19B-F2CF5966E500}"/>
            </c:ext>
          </c:extLst>
        </c:ser>
        <c:dLbls>
          <c:showLegendKey val="0"/>
          <c:showVal val="0"/>
          <c:showCatName val="0"/>
          <c:showSerName val="0"/>
          <c:showPercent val="0"/>
          <c:showBubbleSize val="0"/>
        </c:dLbls>
        <c:gapWidth val="219"/>
        <c:overlap val="-27"/>
        <c:axId val="788872367"/>
        <c:axId val="788858639"/>
      </c:barChart>
      <c:catAx>
        <c:axId val="7888723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788858639"/>
        <c:crosses val="autoZero"/>
        <c:auto val="1"/>
        <c:lblAlgn val="ctr"/>
        <c:lblOffset val="100"/>
        <c:noMultiLvlLbl val="0"/>
      </c:catAx>
      <c:valAx>
        <c:axId val="78885863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78887236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a:t>Mitgliederentwicklung gesamt</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lineChart>
        <c:grouping val="standard"/>
        <c:varyColors val="0"/>
        <c:ser>
          <c:idx val="0"/>
          <c:order val="0"/>
          <c:tx>
            <c:strRef>
              <c:f>Tabelle1!$B$2</c:f>
              <c:strCache>
                <c:ptCount val="1"/>
                <c:pt idx="0">
                  <c:v>Mitglieder</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dLbl>
              <c:idx val="0"/>
              <c:layout>
                <c:manualLayout>
                  <c:x val="-6.0836425107175809E-2"/>
                  <c:y val="-0.1224197688530440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154-41C1-9B06-4C0EA9380181}"/>
                </c:ext>
              </c:extLst>
            </c:dLbl>
            <c:dLbl>
              <c:idx val="1"/>
              <c:layout>
                <c:manualLayout>
                  <c:x val="-4.4394148051182351E-2"/>
                  <c:y val="-0.1433207049986858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154-41C1-9B06-4C0EA9380181}"/>
                </c:ext>
              </c:extLst>
            </c:dLbl>
            <c:dLbl>
              <c:idx val="2"/>
              <c:layout>
                <c:manualLayout>
                  <c:x val="-6.0836425107175809E-2"/>
                  <c:y val="-0.1522782490611036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154-41C1-9B06-4C0EA9380181}"/>
                </c:ext>
              </c:extLst>
            </c:dLbl>
            <c:dLbl>
              <c:idx val="3"/>
              <c:layout>
                <c:manualLayout>
                  <c:x val="-7.0701791340771883E-2"/>
                  <c:y val="-0.1403348569778798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154-41C1-9B06-4C0EA9380181}"/>
                </c:ext>
              </c:extLst>
            </c:dLbl>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Tabelle1!$A$3:$A$6</c:f>
              <c:numCache>
                <c:formatCode>General</c:formatCode>
                <c:ptCount val="4"/>
                <c:pt idx="0">
                  <c:v>2021</c:v>
                </c:pt>
                <c:pt idx="1">
                  <c:v>2022</c:v>
                </c:pt>
                <c:pt idx="2">
                  <c:v>2023</c:v>
                </c:pt>
                <c:pt idx="3">
                  <c:v>2024</c:v>
                </c:pt>
              </c:numCache>
            </c:numRef>
          </c:cat>
          <c:val>
            <c:numRef>
              <c:f>Tabelle1!$B$3:$B$6</c:f>
              <c:numCache>
                <c:formatCode>General</c:formatCode>
                <c:ptCount val="4"/>
                <c:pt idx="0">
                  <c:v>2095</c:v>
                </c:pt>
                <c:pt idx="1">
                  <c:v>2129</c:v>
                </c:pt>
                <c:pt idx="2">
                  <c:v>2173</c:v>
                </c:pt>
                <c:pt idx="3">
                  <c:v>2211</c:v>
                </c:pt>
              </c:numCache>
            </c:numRef>
          </c:val>
          <c:smooth val="0"/>
          <c:extLst>
            <c:ext xmlns:c16="http://schemas.microsoft.com/office/drawing/2014/chart" uri="{C3380CC4-5D6E-409C-BE32-E72D297353CC}">
              <c16:uniqueId val="{00000000-B154-41C1-9B06-4C0EA9380181}"/>
            </c:ext>
          </c:extLst>
        </c:ser>
        <c:dLbls>
          <c:showLegendKey val="0"/>
          <c:showVal val="0"/>
          <c:showCatName val="0"/>
          <c:showSerName val="0"/>
          <c:showPercent val="0"/>
          <c:showBubbleSize val="0"/>
        </c:dLbls>
        <c:marker val="1"/>
        <c:smooth val="0"/>
        <c:axId val="476327936"/>
        <c:axId val="476325024"/>
      </c:lineChart>
      <c:catAx>
        <c:axId val="476327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de-DE"/>
          </a:p>
        </c:txPr>
        <c:crossAx val="476325024"/>
        <c:crosses val="autoZero"/>
        <c:auto val="1"/>
        <c:lblAlgn val="ctr"/>
        <c:lblOffset val="100"/>
        <c:noMultiLvlLbl val="0"/>
      </c:catAx>
      <c:valAx>
        <c:axId val="476325024"/>
        <c:scaling>
          <c:orientation val="minMax"/>
          <c:max val="23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476327936"/>
        <c:crosses val="autoZero"/>
        <c:crossBetween val="between"/>
      </c:valAx>
      <c:spPr>
        <a:noFill/>
        <a:ln>
          <a:noFill/>
        </a:ln>
        <a:effectLst/>
      </c:spPr>
    </c:plotArea>
    <c:plotVisOnly val="1"/>
    <c:dispBlanksAs val="gap"/>
    <c:showDLblsOverMax val="0"/>
  </c:chart>
  <c:spPr>
    <a:solidFill>
      <a:schemeClr val="bg1"/>
    </a:solidFill>
    <a:ln w="15875" cap="flat" cmpd="sng" algn="ctr">
      <a:solidFill>
        <a:srgbClr val="FF0000"/>
      </a:solidFill>
      <a:round/>
    </a:ln>
    <a:effectLst/>
  </c:spPr>
  <c:txPr>
    <a:bodyPr/>
    <a:lstStyle/>
    <a:p>
      <a:pPr>
        <a:defRPr/>
      </a:pPr>
      <a:endParaRPr lang="de-DE"/>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r>
              <a:rPr lang="de-DE" sz="2000" b="1"/>
              <a:t>Mitgliederveränderung nach Altersgruppen 2021 -2024</a:t>
            </a:r>
          </a:p>
        </c:rich>
      </c:tx>
      <c:overlay val="0"/>
      <c:spPr>
        <a:noFill/>
        <a:ln>
          <a:noFill/>
        </a:ln>
        <a:effectLst/>
      </c:spPr>
      <c:txPr>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manualLayout>
          <c:layoutTarget val="inner"/>
          <c:xMode val="edge"/>
          <c:yMode val="edge"/>
          <c:x val="7.9247594050743664E-2"/>
          <c:y val="0.1902314814814815"/>
          <c:w val="0.89019685039370078"/>
          <c:h val="0.77736111111111106"/>
        </c:manualLayout>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00B050"/>
              </a:solidFill>
              <a:ln>
                <a:noFill/>
              </a:ln>
              <a:effectLst/>
            </c:spPr>
            <c:extLst>
              <c:ext xmlns:c16="http://schemas.microsoft.com/office/drawing/2014/chart" uri="{C3380CC4-5D6E-409C-BE32-E72D297353CC}">
                <c16:uniqueId val="{00000001-AD52-40C3-A304-AEAD50152B0E}"/>
              </c:ext>
            </c:extLst>
          </c:dPt>
          <c:dPt>
            <c:idx val="1"/>
            <c:invertIfNegative val="0"/>
            <c:bubble3D val="0"/>
            <c:spPr>
              <a:solidFill>
                <a:srgbClr val="00B050"/>
              </a:solidFill>
              <a:ln>
                <a:noFill/>
              </a:ln>
              <a:effectLst/>
            </c:spPr>
            <c:extLst>
              <c:ext xmlns:c16="http://schemas.microsoft.com/office/drawing/2014/chart" uri="{C3380CC4-5D6E-409C-BE32-E72D297353CC}">
                <c16:uniqueId val="{00000003-AD52-40C3-A304-AEAD50152B0E}"/>
              </c:ext>
            </c:extLst>
          </c:dPt>
          <c:dPt>
            <c:idx val="2"/>
            <c:invertIfNegative val="0"/>
            <c:bubble3D val="0"/>
            <c:spPr>
              <a:solidFill>
                <a:schemeClr val="accent2">
                  <a:lumMod val="60000"/>
                  <a:lumOff val="40000"/>
                </a:schemeClr>
              </a:solidFill>
              <a:ln>
                <a:noFill/>
              </a:ln>
              <a:effectLst/>
            </c:spPr>
            <c:extLst>
              <c:ext xmlns:c16="http://schemas.microsoft.com/office/drawing/2014/chart" uri="{C3380CC4-5D6E-409C-BE32-E72D297353CC}">
                <c16:uniqueId val="{00000005-AD52-40C3-A304-AEAD50152B0E}"/>
              </c:ext>
            </c:extLst>
          </c:dPt>
          <c:dPt>
            <c:idx val="3"/>
            <c:invertIfNegative val="0"/>
            <c:bubble3D val="0"/>
            <c:spPr>
              <a:solidFill>
                <a:srgbClr val="FFC000"/>
              </a:solidFill>
              <a:ln>
                <a:noFill/>
              </a:ln>
              <a:effectLst/>
            </c:spPr>
            <c:extLst>
              <c:ext xmlns:c16="http://schemas.microsoft.com/office/drawing/2014/chart" uri="{C3380CC4-5D6E-409C-BE32-E72D297353CC}">
                <c16:uniqueId val="{00000007-AD52-40C3-A304-AEAD50152B0E}"/>
              </c:ext>
            </c:extLst>
          </c:dPt>
          <c:dPt>
            <c:idx val="4"/>
            <c:invertIfNegative val="0"/>
            <c:bubble3D val="0"/>
            <c:spPr>
              <a:solidFill>
                <a:srgbClr val="00B050"/>
              </a:solidFill>
              <a:ln>
                <a:noFill/>
              </a:ln>
              <a:effectLst/>
            </c:spPr>
            <c:extLst>
              <c:ext xmlns:c16="http://schemas.microsoft.com/office/drawing/2014/chart" uri="{C3380CC4-5D6E-409C-BE32-E72D297353CC}">
                <c16:uniqueId val="{00000009-AD52-40C3-A304-AEAD50152B0E}"/>
              </c:ext>
            </c:extLst>
          </c:dPt>
          <c:dPt>
            <c:idx val="5"/>
            <c:invertIfNegative val="0"/>
            <c:bubble3D val="0"/>
            <c:spPr>
              <a:solidFill>
                <a:srgbClr val="FFC000"/>
              </a:solidFill>
              <a:ln>
                <a:noFill/>
              </a:ln>
              <a:effectLst/>
            </c:spPr>
            <c:extLst>
              <c:ext xmlns:c16="http://schemas.microsoft.com/office/drawing/2014/chart" uri="{C3380CC4-5D6E-409C-BE32-E72D297353CC}">
                <c16:uniqueId val="{0000000B-AD52-40C3-A304-AEAD50152B0E}"/>
              </c:ext>
            </c:extLst>
          </c:dPt>
          <c:dPt>
            <c:idx val="6"/>
            <c:invertIfNegative val="0"/>
            <c:bubble3D val="0"/>
            <c:spPr>
              <a:solidFill>
                <a:srgbClr val="00B050"/>
              </a:solidFill>
              <a:ln>
                <a:noFill/>
              </a:ln>
              <a:effectLst/>
            </c:spPr>
            <c:extLst>
              <c:ext xmlns:c16="http://schemas.microsoft.com/office/drawing/2014/chart" uri="{C3380CC4-5D6E-409C-BE32-E72D297353CC}">
                <c16:uniqueId val="{0000000D-AD52-40C3-A304-AEAD50152B0E}"/>
              </c:ext>
            </c:extLst>
          </c:dPt>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Tabelle2!$A$2:$A$8</c:f>
              <c:strCache>
                <c:ptCount val="7"/>
                <c:pt idx="0">
                  <c:v>0-6 Jahre</c:v>
                </c:pt>
                <c:pt idx="1">
                  <c:v>7-14 Jahre</c:v>
                </c:pt>
                <c:pt idx="2">
                  <c:v>15-18 Jahre</c:v>
                </c:pt>
                <c:pt idx="3">
                  <c:v>19-26 Jahre</c:v>
                </c:pt>
                <c:pt idx="4">
                  <c:v>27-40 Jahre</c:v>
                </c:pt>
                <c:pt idx="5">
                  <c:v>41-60 Jahre</c:v>
                </c:pt>
                <c:pt idx="6">
                  <c:v>61-99 Jahre</c:v>
                </c:pt>
              </c:strCache>
            </c:strRef>
          </c:cat>
          <c:val>
            <c:numRef>
              <c:f>Tabelle2!$F$2:$F$8</c:f>
              <c:numCache>
                <c:formatCode>General</c:formatCode>
                <c:ptCount val="7"/>
                <c:pt idx="0">
                  <c:v>86</c:v>
                </c:pt>
                <c:pt idx="1">
                  <c:v>37</c:v>
                </c:pt>
                <c:pt idx="2">
                  <c:v>-25</c:v>
                </c:pt>
                <c:pt idx="3">
                  <c:v>-23</c:v>
                </c:pt>
                <c:pt idx="4">
                  <c:v>16</c:v>
                </c:pt>
                <c:pt idx="5">
                  <c:v>-37</c:v>
                </c:pt>
                <c:pt idx="6">
                  <c:v>64</c:v>
                </c:pt>
              </c:numCache>
            </c:numRef>
          </c:val>
          <c:extLst>
            <c:ext xmlns:c16="http://schemas.microsoft.com/office/drawing/2014/chart" uri="{C3380CC4-5D6E-409C-BE32-E72D297353CC}">
              <c16:uniqueId val="{0000000E-AD52-40C3-A304-AEAD50152B0E}"/>
            </c:ext>
          </c:extLst>
        </c:ser>
        <c:dLbls>
          <c:showLegendKey val="0"/>
          <c:showVal val="0"/>
          <c:showCatName val="0"/>
          <c:showSerName val="0"/>
          <c:showPercent val="0"/>
          <c:showBubbleSize val="0"/>
        </c:dLbls>
        <c:gapWidth val="219"/>
        <c:overlap val="-27"/>
        <c:axId val="654382224"/>
        <c:axId val="654375152"/>
      </c:barChart>
      <c:catAx>
        <c:axId val="654382224"/>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de-DE"/>
          </a:p>
        </c:txPr>
        <c:crossAx val="654375152"/>
        <c:crosses val="autoZero"/>
        <c:auto val="1"/>
        <c:lblAlgn val="ctr"/>
        <c:lblOffset val="100"/>
        <c:noMultiLvlLbl val="0"/>
      </c:catAx>
      <c:valAx>
        <c:axId val="6543751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654382224"/>
        <c:crosses val="autoZero"/>
        <c:crossBetween val="between"/>
      </c:valAx>
      <c:spPr>
        <a:noFill/>
        <a:ln>
          <a:noFill/>
        </a:ln>
        <a:effectLst/>
      </c:spPr>
    </c:plotArea>
    <c:plotVisOnly val="1"/>
    <c:dispBlanksAs val="gap"/>
    <c:showDLblsOverMax val="0"/>
  </c:chart>
  <c:spPr>
    <a:noFill/>
    <a:ln w="28575">
      <a:solidFill>
        <a:srgbClr val="FF0000"/>
      </a:solid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1"/>
            <a:ext cx="2946400" cy="496889"/>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49689" y="1"/>
            <a:ext cx="2946400" cy="496889"/>
          </a:xfrm>
          <a:prstGeom prst="rect">
            <a:avLst/>
          </a:prstGeom>
        </p:spPr>
        <p:txBody>
          <a:bodyPr vert="horz" lIns="91440" tIns="45720" rIns="91440" bIns="45720" rtlCol="0"/>
          <a:lstStyle>
            <a:lvl1pPr algn="r">
              <a:defRPr sz="1200"/>
            </a:lvl1pPr>
          </a:lstStyle>
          <a:p>
            <a:fld id="{3BE3D632-147A-4865-92F4-7F79E09110F1}" type="datetimeFigureOut">
              <a:rPr lang="de-DE" smtClean="0"/>
              <a:t>25.03.2024</a:t>
            </a:fld>
            <a:endParaRPr lang="de-DE"/>
          </a:p>
        </p:txBody>
      </p:sp>
      <p:sp>
        <p:nvSpPr>
          <p:cNvPr id="4" name="Fußzeilenplatzhalter 3"/>
          <p:cNvSpPr>
            <a:spLocks noGrp="1"/>
          </p:cNvSpPr>
          <p:nvPr>
            <p:ph type="ftr" sz="quarter" idx="2"/>
          </p:nvPr>
        </p:nvSpPr>
        <p:spPr>
          <a:xfrm>
            <a:off x="0" y="9429750"/>
            <a:ext cx="2946400" cy="496889"/>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49689" y="9429750"/>
            <a:ext cx="2946400" cy="496889"/>
          </a:xfrm>
          <a:prstGeom prst="rect">
            <a:avLst/>
          </a:prstGeom>
        </p:spPr>
        <p:txBody>
          <a:bodyPr vert="horz" lIns="91440" tIns="45720" rIns="91440" bIns="45720" rtlCol="0" anchor="b"/>
          <a:lstStyle>
            <a:lvl1pPr algn="r">
              <a:defRPr sz="1200"/>
            </a:lvl1pPr>
          </a:lstStyle>
          <a:p>
            <a:fld id="{CC26B3CF-4777-45CA-85F9-F44EA03ABA48}" type="slidenum">
              <a:rPr lang="de-DE" smtClean="0"/>
              <a:t>‹Nr.›</a:t>
            </a:fld>
            <a:endParaRPr lang="de-DE"/>
          </a:p>
        </p:txBody>
      </p:sp>
    </p:spTree>
    <p:extLst>
      <p:ext uri="{BB962C8B-B14F-4D97-AF65-F5344CB8AC3E}">
        <p14:creationId xmlns:p14="http://schemas.microsoft.com/office/powerpoint/2010/main" val="41110011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1" y="0"/>
            <a:ext cx="2945659" cy="49805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50444" y="0"/>
            <a:ext cx="2945659" cy="498055"/>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25450" y="1243013"/>
            <a:ext cx="5946775" cy="3346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1" y="9428584"/>
            <a:ext cx="2945659" cy="498055"/>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50444" y="9428584"/>
            <a:ext cx="2945659" cy="49805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de-DE" sz="1200" b="0" i="0" u="none" strike="noStrike" cap="none">
                <a:solidFill>
                  <a:schemeClr val="dk1"/>
                </a:solidFill>
                <a:latin typeface="Calibri"/>
                <a:ea typeface="Calibri"/>
                <a:cs typeface="Calibri"/>
                <a:sym typeface="Calibri"/>
              </a:rPr>
              <a:t>‹Nr.›</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1: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9" name="Google Shape;109;p1:notes"/>
          <p:cNvSpPr>
            <a:spLocks noGrp="1" noRot="1" noChangeAspect="1"/>
          </p:cNvSpPr>
          <p:nvPr>
            <p:ph type="sldImg" idx="2"/>
          </p:nvPr>
        </p:nvSpPr>
        <p:spPr>
          <a:xfrm>
            <a:off x="425450" y="1243013"/>
            <a:ext cx="5946775" cy="3346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871737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114a37eaeab_0_0:notes"/>
          <p:cNvSpPr txBox="1">
            <a:spLocks noGrp="1"/>
          </p:cNvSpPr>
          <p:nvPr>
            <p:ph type="body" idx="1"/>
          </p:nvPr>
        </p:nvSpPr>
        <p:spPr>
          <a:xfrm>
            <a:off x="679768" y="4777195"/>
            <a:ext cx="5438140" cy="390877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9" name="Google Shape;149;g114a37eaeab_0_0:notes"/>
          <p:cNvSpPr>
            <a:spLocks noGrp="1" noRot="1" noChangeAspect="1"/>
          </p:cNvSpPr>
          <p:nvPr>
            <p:ph type="sldImg" idx="2"/>
          </p:nvPr>
        </p:nvSpPr>
        <p:spPr>
          <a:xfrm>
            <a:off x="425450" y="1243013"/>
            <a:ext cx="5946775" cy="3346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09422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7: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4" name="Google Shape;144;p7:notes"/>
          <p:cNvSpPr>
            <a:spLocks noGrp="1" noRot="1" noChangeAspect="1"/>
          </p:cNvSpPr>
          <p:nvPr>
            <p:ph type="sldImg" idx="2"/>
          </p:nvPr>
        </p:nvSpPr>
        <p:spPr>
          <a:xfrm>
            <a:off x="425450" y="1243013"/>
            <a:ext cx="5946775" cy="3346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65213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114a37eaeab_0_0:notes"/>
          <p:cNvSpPr txBox="1">
            <a:spLocks noGrp="1"/>
          </p:cNvSpPr>
          <p:nvPr>
            <p:ph type="body" idx="1"/>
          </p:nvPr>
        </p:nvSpPr>
        <p:spPr>
          <a:xfrm>
            <a:off x="679768" y="4777195"/>
            <a:ext cx="5438140" cy="390877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9" name="Google Shape;149;g114a37eaeab_0_0:notes"/>
          <p:cNvSpPr>
            <a:spLocks noGrp="1" noRot="1" noChangeAspect="1"/>
          </p:cNvSpPr>
          <p:nvPr>
            <p:ph type="sldImg" idx="2"/>
          </p:nvPr>
        </p:nvSpPr>
        <p:spPr>
          <a:xfrm>
            <a:off x="425450" y="1243013"/>
            <a:ext cx="5946775" cy="3346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101881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114a37eaeab_0_0:notes"/>
          <p:cNvSpPr txBox="1">
            <a:spLocks noGrp="1"/>
          </p:cNvSpPr>
          <p:nvPr>
            <p:ph type="body" idx="1"/>
          </p:nvPr>
        </p:nvSpPr>
        <p:spPr>
          <a:xfrm>
            <a:off x="679768" y="4777195"/>
            <a:ext cx="5438140" cy="390877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9" name="Google Shape;149;g114a37eaeab_0_0:notes"/>
          <p:cNvSpPr>
            <a:spLocks noGrp="1" noRot="1" noChangeAspect="1"/>
          </p:cNvSpPr>
          <p:nvPr>
            <p:ph type="sldImg" idx="2"/>
          </p:nvPr>
        </p:nvSpPr>
        <p:spPr>
          <a:xfrm>
            <a:off x="425450" y="1243013"/>
            <a:ext cx="5946775" cy="3346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50899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114a37eaeab_0_0:notes"/>
          <p:cNvSpPr txBox="1">
            <a:spLocks noGrp="1"/>
          </p:cNvSpPr>
          <p:nvPr>
            <p:ph type="body" idx="1"/>
          </p:nvPr>
        </p:nvSpPr>
        <p:spPr>
          <a:xfrm>
            <a:off x="679768" y="4777195"/>
            <a:ext cx="5438140" cy="390877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9" name="Google Shape;149;g114a37eaeab_0_0:notes"/>
          <p:cNvSpPr>
            <a:spLocks noGrp="1" noRot="1" noChangeAspect="1"/>
          </p:cNvSpPr>
          <p:nvPr>
            <p:ph type="sldImg" idx="2"/>
          </p:nvPr>
        </p:nvSpPr>
        <p:spPr>
          <a:xfrm>
            <a:off x="425450" y="1243013"/>
            <a:ext cx="5946775" cy="3346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252877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114a37eaeab_0_0:notes"/>
          <p:cNvSpPr txBox="1">
            <a:spLocks noGrp="1"/>
          </p:cNvSpPr>
          <p:nvPr>
            <p:ph type="body" idx="1"/>
          </p:nvPr>
        </p:nvSpPr>
        <p:spPr>
          <a:xfrm>
            <a:off x="679768" y="4777195"/>
            <a:ext cx="5438140" cy="390877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9" name="Google Shape;149;g114a37eaeab_0_0:notes"/>
          <p:cNvSpPr>
            <a:spLocks noGrp="1" noRot="1" noChangeAspect="1"/>
          </p:cNvSpPr>
          <p:nvPr>
            <p:ph type="sldImg" idx="2"/>
          </p:nvPr>
        </p:nvSpPr>
        <p:spPr>
          <a:xfrm>
            <a:off x="425450" y="1243013"/>
            <a:ext cx="5946775" cy="3346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101881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114a37eaeab_0_0:notes"/>
          <p:cNvSpPr txBox="1">
            <a:spLocks noGrp="1"/>
          </p:cNvSpPr>
          <p:nvPr>
            <p:ph type="body" idx="1"/>
          </p:nvPr>
        </p:nvSpPr>
        <p:spPr>
          <a:xfrm>
            <a:off x="679768" y="4777195"/>
            <a:ext cx="5438140" cy="390877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9" name="Google Shape;149;g114a37eaeab_0_0:notes"/>
          <p:cNvSpPr>
            <a:spLocks noGrp="1" noRot="1" noChangeAspect="1"/>
          </p:cNvSpPr>
          <p:nvPr>
            <p:ph type="sldImg" idx="2"/>
          </p:nvPr>
        </p:nvSpPr>
        <p:spPr>
          <a:xfrm>
            <a:off x="425450" y="1243013"/>
            <a:ext cx="5946775" cy="3346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179628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114a37eaeab_0_0:notes"/>
          <p:cNvSpPr txBox="1">
            <a:spLocks noGrp="1"/>
          </p:cNvSpPr>
          <p:nvPr>
            <p:ph type="body" idx="1"/>
          </p:nvPr>
        </p:nvSpPr>
        <p:spPr>
          <a:xfrm>
            <a:off x="679768" y="4777195"/>
            <a:ext cx="5438140" cy="390877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9" name="Google Shape;149;g114a37eaeab_0_0:notes"/>
          <p:cNvSpPr>
            <a:spLocks noGrp="1" noRot="1" noChangeAspect="1"/>
          </p:cNvSpPr>
          <p:nvPr>
            <p:ph type="sldImg" idx="2"/>
          </p:nvPr>
        </p:nvSpPr>
        <p:spPr>
          <a:xfrm>
            <a:off x="425450" y="1243013"/>
            <a:ext cx="5946775" cy="3346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866032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67:notes"/>
          <p:cNvSpPr txBox="1">
            <a:spLocks noGrp="1"/>
          </p:cNvSpPr>
          <p:nvPr>
            <p:ph type="body" idx="1"/>
          </p:nvPr>
        </p:nvSpPr>
        <p:spPr>
          <a:xfrm>
            <a:off x="679768" y="4777195"/>
            <a:ext cx="5438140" cy="390877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7" name="Google Shape;157;p67:notes"/>
          <p:cNvSpPr>
            <a:spLocks noGrp="1" noRot="1" noChangeAspect="1"/>
          </p:cNvSpPr>
          <p:nvPr>
            <p:ph type="sldImg" idx="2"/>
          </p:nvPr>
        </p:nvSpPr>
        <p:spPr>
          <a:xfrm>
            <a:off x="425450" y="1243013"/>
            <a:ext cx="5946775" cy="3346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67:notes"/>
          <p:cNvSpPr txBox="1">
            <a:spLocks noGrp="1"/>
          </p:cNvSpPr>
          <p:nvPr>
            <p:ph type="body" idx="1"/>
          </p:nvPr>
        </p:nvSpPr>
        <p:spPr>
          <a:xfrm>
            <a:off x="679768" y="4777195"/>
            <a:ext cx="5438140" cy="390877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7" name="Google Shape;157;p67:notes"/>
          <p:cNvSpPr>
            <a:spLocks noGrp="1" noRot="1" noChangeAspect="1"/>
          </p:cNvSpPr>
          <p:nvPr>
            <p:ph type="sldImg" idx="2"/>
          </p:nvPr>
        </p:nvSpPr>
        <p:spPr>
          <a:xfrm>
            <a:off x="425450" y="1243013"/>
            <a:ext cx="5946775" cy="3346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979785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3: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1" name="Google Shape;121;p3:notes"/>
          <p:cNvSpPr>
            <a:spLocks noGrp="1" noRot="1" noChangeAspect="1"/>
          </p:cNvSpPr>
          <p:nvPr>
            <p:ph type="sldImg" idx="2"/>
          </p:nvPr>
        </p:nvSpPr>
        <p:spPr>
          <a:xfrm>
            <a:off x="425450" y="1243013"/>
            <a:ext cx="5946775" cy="3346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116cc65a427_0_0:notes"/>
          <p:cNvSpPr txBox="1">
            <a:spLocks noGrp="1"/>
          </p:cNvSpPr>
          <p:nvPr>
            <p:ph type="body" idx="1"/>
          </p:nvPr>
        </p:nvSpPr>
        <p:spPr>
          <a:xfrm>
            <a:off x="685800" y="4400551"/>
            <a:ext cx="5486400" cy="360059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6" name="Google Shape;166;g116cc65a427_0_0:notes"/>
          <p:cNvSpPr>
            <a:spLocks noGrp="1" noRot="1" noChangeAspect="1"/>
          </p:cNvSpPr>
          <p:nvPr>
            <p:ph type="sldImg" idx="2"/>
          </p:nvPr>
        </p:nvSpPr>
        <p:spPr>
          <a:xfrm>
            <a:off x="687388" y="1143000"/>
            <a:ext cx="5484812"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485201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116cc65a427_0_0:notes"/>
          <p:cNvSpPr txBox="1">
            <a:spLocks noGrp="1"/>
          </p:cNvSpPr>
          <p:nvPr>
            <p:ph type="body" idx="1"/>
          </p:nvPr>
        </p:nvSpPr>
        <p:spPr>
          <a:xfrm>
            <a:off x="685800" y="4400551"/>
            <a:ext cx="5486400" cy="360059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6" name="Google Shape;166;g116cc65a427_0_0:notes"/>
          <p:cNvSpPr>
            <a:spLocks noGrp="1" noRot="1" noChangeAspect="1"/>
          </p:cNvSpPr>
          <p:nvPr>
            <p:ph type="sldImg" idx="2"/>
          </p:nvPr>
        </p:nvSpPr>
        <p:spPr>
          <a:xfrm>
            <a:off x="687388" y="1143000"/>
            <a:ext cx="5484812"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485201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116cc65a427_0_0:notes"/>
          <p:cNvSpPr txBox="1">
            <a:spLocks noGrp="1"/>
          </p:cNvSpPr>
          <p:nvPr>
            <p:ph type="body" idx="1"/>
          </p:nvPr>
        </p:nvSpPr>
        <p:spPr>
          <a:xfrm>
            <a:off x="685800" y="4400551"/>
            <a:ext cx="5486400" cy="360059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6" name="Google Shape;166;g116cc65a427_0_0:notes"/>
          <p:cNvSpPr>
            <a:spLocks noGrp="1" noRot="1" noChangeAspect="1"/>
          </p:cNvSpPr>
          <p:nvPr>
            <p:ph type="sldImg" idx="2"/>
          </p:nvPr>
        </p:nvSpPr>
        <p:spPr>
          <a:xfrm>
            <a:off x="687388" y="1143000"/>
            <a:ext cx="5484812"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79205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116cc65a427_0_0:notes"/>
          <p:cNvSpPr txBox="1">
            <a:spLocks noGrp="1"/>
          </p:cNvSpPr>
          <p:nvPr>
            <p:ph type="body" idx="1"/>
          </p:nvPr>
        </p:nvSpPr>
        <p:spPr>
          <a:xfrm>
            <a:off x="685800" y="4400551"/>
            <a:ext cx="5486400" cy="360059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6" name="Google Shape;166;g116cc65a427_0_0:notes"/>
          <p:cNvSpPr>
            <a:spLocks noGrp="1" noRot="1" noChangeAspect="1"/>
          </p:cNvSpPr>
          <p:nvPr>
            <p:ph type="sldImg" idx="2"/>
          </p:nvPr>
        </p:nvSpPr>
        <p:spPr>
          <a:xfrm>
            <a:off x="687388" y="1143000"/>
            <a:ext cx="5484812"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965060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116cc65a427_0_0:notes"/>
          <p:cNvSpPr txBox="1">
            <a:spLocks noGrp="1"/>
          </p:cNvSpPr>
          <p:nvPr>
            <p:ph type="body" idx="1"/>
          </p:nvPr>
        </p:nvSpPr>
        <p:spPr>
          <a:xfrm>
            <a:off x="685800" y="4400551"/>
            <a:ext cx="5486400" cy="360059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6" name="Google Shape;166;g116cc65a427_0_0:notes"/>
          <p:cNvSpPr>
            <a:spLocks noGrp="1" noRot="1" noChangeAspect="1"/>
          </p:cNvSpPr>
          <p:nvPr>
            <p:ph type="sldImg" idx="2"/>
          </p:nvPr>
        </p:nvSpPr>
        <p:spPr>
          <a:xfrm>
            <a:off x="687388" y="1143000"/>
            <a:ext cx="5484812"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1955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116cc65a427_0_13:notes"/>
          <p:cNvSpPr txBox="1">
            <a:spLocks noGrp="1"/>
          </p:cNvSpPr>
          <p:nvPr>
            <p:ph type="body" idx="1"/>
          </p:nvPr>
        </p:nvSpPr>
        <p:spPr>
          <a:xfrm>
            <a:off x="465499" y="6976132"/>
            <a:ext cx="3723991" cy="570798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7" name="Google Shape;197;g116cc65a427_0_13:notes"/>
          <p:cNvSpPr>
            <a:spLocks noGrp="1" noRot="1" noChangeAspect="1"/>
          </p:cNvSpPr>
          <p:nvPr>
            <p:ph type="sldImg" idx="2"/>
          </p:nvPr>
        </p:nvSpPr>
        <p:spPr>
          <a:xfrm>
            <a:off x="-2019300" y="1812925"/>
            <a:ext cx="8693150" cy="4891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755571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9: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4" name="Google Shape;204;p9:notes"/>
          <p:cNvSpPr>
            <a:spLocks noGrp="1" noRot="1" noChangeAspect="1"/>
          </p:cNvSpPr>
          <p:nvPr>
            <p:ph type="sldImg" idx="2"/>
          </p:nvPr>
        </p:nvSpPr>
        <p:spPr>
          <a:xfrm>
            <a:off x="425450" y="1243013"/>
            <a:ext cx="5946775" cy="3346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10: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9" name="Google Shape;209;p10:notes"/>
          <p:cNvSpPr>
            <a:spLocks noGrp="1" noRot="1" noChangeAspect="1"/>
          </p:cNvSpPr>
          <p:nvPr>
            <p:ph type="sldImg" idx="2"/>
          </p:nvPr>
        </p:nvSpPr>
        <p:spPr>
          <a:xfrm>
            <a:off x="425450" y="1243013"/>
            <a:ext cx="5946775" cy="3346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11: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5" name="Google Shape;215;p11:notes"/>
          <p:cNvSpPr>
            <a:spLocks noGrp="1" noRot="1" noChangeAspect="1"/>
          </p:cNvSpPr>
          <p:nvPr>
            <p:ph type="sldImg" idx="2"/>
          </p:nvPr>
        </p:nvSpPr>
        <p:spPr>
          <a:xfrm>
            <a:off x="425450" y="1243013"/>
            <a:ext cx="5946775" cy="3346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2: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1" name="Google Shape;221;p12:notes"/>
          <p:cNvSpPr>
            <a:spLocks noGrp="1" noRot="1" noChangeAspect="1"/>
          </p:cNvSpPr>
          <p:nvPr>
            <p:ph type="sldImg" idx="2"/>
          </p:nvPr>
        </p:nvSpPr>
        <p:spPr>
          <a:xfrm>
            <a:off x="425450" y="1243013"/>
            <a:ext cx="5946775" cy="3346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4: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6" name="Google Shape;126;p4:notes"/>
          <p:cNvSpPr>
            <a:spLocks noGrp="1" noRot="1" noChangeAspect="1"/>
          </p:cNvSpPr>
          <p:nvPr>
            <p:ph type="sldImg" idx="2"/>
          </p:nvPr>
        </p:nvSpPr>
        <p:spPr>
          <a:xfrm>
            <a:off x="425450" y="1243013"/>
            <a:ext cx="5946775" cy="3346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3: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7" name="Google Shape;227;p13:notes"/>
          <p:cNvSpPr>
            <a:spLocks noGrp="1" noRot="1" noChangeAspect="1"/>
          </p:cNvSpPr>
          <p:nvPr>
            <p:ph type="sldImg" idx="2"/>
          </p:nvPr>
        </p:nvSpPr>
        <p:spPr>
          <a:xfrm>
            <a:off x="425450" y="1243013"/>
            <a:ext cx="5946775" cy="3346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4: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3" name="Google Shape;233;p14:notes"/>
          <p:cNvSpPr>
            <a:spLocks noGrp="1" noRot="1" noChangeAspect="1"/>
          </p:cNvSpPr>
          <p:nvPr>
            <p:ph type="sldImg" idx="2"/>
          </p:nvPr>
        </p:nvSpPr>
        <p:spPr>
          <a:xfrm>
            <a:off x="425450" y="1243013"/>
            <a:ext cx="5946775" cy="3346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5: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8" name="Google Shape;238;p15:notes"/>
          <p:cNvSpPr>
            <a:spLocks noGrp="1" noRot="1" noChangeAspect="1"/>
          </p:cNvSpPr>
          <p:nvPr>
            <p:ph type="sldImg" idx="2"/>
          </p:nvPr>
        </p:nvSpPr>
        <p:spPr>
          <a:xfrm>
            <a:off x="425450" y="1243013"/>
            <a:ext cx="5946775" cy="3346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1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5" name="Google Shape;245;p16:notes"/>
          <p:cNvSpPr>
            <a:spLocks noGrp="1" noRot="1" noChangeAspect="1"/>
          </p:cNvSpPr>
          <p:nvPr>
            <p:ph type="sldImg" idx="2"/>
          </p:nvPr>
        </p:nvSpPr>
        <p:spPr>
          <a:xfrm>
            <a:off x="425450" y="1243013"/>
            <a:ext cx="5946775" cy="3346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17: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0" name="Google Shape;250;p17:notes"/>
          <p:cNvSpPr>
            <a:spLocks noGrp="1" noRot="1" noChangeAspect="1"/>
          </p:cNvSpPr>
          <p:nvPr>
            <p:ph type="sldImg" idx="2"/>
          </p:nvPr>
        </p:nvSpPr>
        <p:spPr>
          <a:xfrm>
            <a:off x="425450" y="1243013"/>
            <a:ext cx="5946775" cy="3346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21: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5" name="Google Shape;275;p21:notes"/>
          <p:cNvSpPr>
            <a:spLocks noGrp="1" noRot="1" noChangeAspect="1"/>
          </p:cNvSpPr>
          <p:nvPr>
            <p:ph type="sldImg" idx="2"/>
          </p:nvPr>
        </p:nvSpPr>
        <p:spPr>
          <a:xfrm>
            <a:off x="425450" y="1243013"/>
            <a:ext cx="5946775" cy="3346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22: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0" name="Google Shape;280;p22:notes"/>
          <p:cNvSpPr>
            <a:spLocks noGrp="1" noRot="1" noChangeAspect="1"/>
          </p:cNvSpPr>
          <p:nvPr>
            <p:ph type="sldImg" idx="2"/>
          </p:nvPr>
        </p:nvSpPr>
        <p:spPr>
          <a:xfrm>
            <a:off x="425450" y="1243013"/>
            <a:ext cx="5946775" cy="3346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24: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2" name="Google Shape;292;p24:notes"/>
          <p:cNvSpPr>
            <a:spLocks noGrp="1" noRot="1" noChangeAspect="1"/>
          </p:cNvSpPr>
          <p:nvPr>
            <p:ph type="sldImg" idx="2"/>
          </p:nvPr>
        </p:nvSpPr>
        <p:spPr>
          <a:xfrm>
            <a:off x="425450" y="1243013"/>
            <a:ext cx="5946775" cy="3346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30: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2" name="Google Shape;332;p30:notes"/>
          <p:cNvSpPr>
            <a:spLocks noGrp="1" noRot="1" noChangeAspect="1"/>
          </p:cNvSpPr>
          <p:nvPr>
            <p:ph type="sldImg" idx="2"/>
          </p:nvPr>
        </p:nvSpPr>
        <p:spPr>
          <a:xfrm>
            <a:off x="425450" y="1243013"/>
            <a:ext cx="5946775" cy="3346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29: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6" name="Google Shape;326;p29:notes"/>
          <p:cNvSpPr>
            <a:spLocks noGrp="1" noRot="1" noChangeAspect="1"/>
          </p:cNvSpPr>
          <p:nvPr>
            <p:ph type="sldImg" idx="2"/>
          </p:nvPr>
        </p:nvSpPr>
        <p:spPr>
          <a:xfrm>
            <a:off x="425450" y="1243013"/>
            <a:ext cx="5946775" cy="3346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2: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4" name="Google Shape;114;p2:notes"/>
          <p:cNvSpPr>
            <a:spLocks noGrp="1" noRot="1" noChangeAspect="1"/>
          </p:cNvSpPr>
          <p:nvPr>
            <p:ph type="sldImg" idx="2"/>
          </p:nvPr>
        </p:nvSpPr>
        <p:spPr>
          <a:xfrm>
            <a:off x="425450" y="1243013"/>
            <a:ext cx="5946775" cy="3346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30: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2" name="Google Shape;332;p30:notes"/>
          <p:cNvSpPr>
            <a:spLocks noGrp="1" noRot="1" noChangeAspect="1"/>
          </p:cNvSpPr>
          <p:nvPr>
            <p:ph type="sldImg" idx="2"/>
          </p:nvPr>
        </p:nvSpPr>
        <p:spPr>
          <a:xfrm>
            <a:off x="425450" y="1243013"/>
            <a:ext cx="5946775" cy="3346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053012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31: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7" name="Google Shape;337;p31:notes"/>
          <p:cNvSpPr>
            <a:spLocks noGrp="1" noRot="1" noChangeAspect="1"/>
          </p:cNvSpPr>
          <p:nvPr>
            <p:ph type="sldImg" idx="2"/>
          </p:nvPr>
        </p:nvSpPr>
        <p:spPr>
          <a:xfrm>
            <a:off x="425450" y="1243013"/>
            <a:ext cx="5946775" cy="3346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32: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3" name="Google Shape;343;p32:notes"/>
          <p:cNvSpPr>
            <a:spLocks noGrp="1" noRot="1" noChangeAspect="1"/>
          </p:cNvSpPr>
          <p:nvPr>
            <p:ph type="sldImg" idx="2"/>
          </p:nvPr>
        </p:nvSpPr>
        <p:spPr>
          <a:xfrm>
            <a:off x="425450" y="1243013"/>
            <a:ext cx="5946775" cy="3346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33: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8" name="Google Shape;348;p33:notes"/>
          <p:cNvSpPr>
            <a:spLocks noGrp="1" noRot="1" noChangeAspect="1"/>
          </p:cNvSpPr>
          <p:nvPr>
            <p:ph type="sldImg" idx="2"/>
          </p:nvPr>
        </p:nvSpPr>
        <p:spPr>
          <a:xfrm>
            <a:off x="425450" y="1243013"/>
            <a:ext cx="5946775" cy="3346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3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7" name="Google Shape;367;p36:notes"/>
          <p:cNvSpPr>
            <a:spLocks noGrp="1" noRot="1" noChangeAspect="1"/>
          </p:cNvSpPr>
          <p:nvPr>
            <p:ph type="sldImg" idx="2"/>
          </p:nvPr>
        </p:nvSpPr>
        <p:spPr>
          <a:xfrm>
            <a:off x="425450" y="1243013"/>
            <a:ext cx="5946775" cy="3346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38: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8" name="Google Shape;378;p38:notes"/>
          <p:cNvSpPr>
            <a:spLocks noGrp="1" noRot="1" noChangeAspect="1"/>
          </p:cNvSpPr>
          <p:nvPr>
            <p:ph type="sldImg" idx="2"/>
          </p:nvPr>
        </p:nvSpPr>
        <p:spPr>
          <a:xfrm>
            <a:off x="425450" y="1243013"/>
            <a:ext cx="5946775" cy="3346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39: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4" name="Google Shape;384;p39:notes"/>
          <p:cNvSpPr>
            <a:spLocks noGrp="1" noRot="1" noChangeAspect="1"/>
          </p:cNvSpPr>
          <p:nvPr>
            <p:ph type="sldImg" idx="2"/>
          </p:nvPr>
        </p:nvSpPr>
        <p:spPr>
          <a:xfrm>
            <a:off x="425450" y="1243013"/>
            <a:ext cx="5946775" cy="3346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40: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2" name="Google Shape;392;p40:notes"/>
          <p:cNvSpPr>
            <a:spLocks noGrp="1" noRot="1" noChangeAspect="1"/>
          </p:cNvSpPr>
          <p:nvPr>
            <p:ph type="sldImg" idx="2"/>
          </p:nvPr>
        </p:nvSpPr>
        <p:spPr>
          <a:xfrm>
            <a:off x="425450" y="1243013"/>
            <a:ext cx="5946775" cy="3346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41: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1" name="Google Shape;401;p41:notes"/>
          <p:cNvSpPr>
            <a:spLocks noGrp="1" noRot="1" noChangeAspect="1"/>
          </p:cNvSpPr>
          <p:nvPr>
            <p:ph type="sldImg" idx="2"/>
          </p:nvPr>
        </p:nvSpPr>
        <p:spPr>
          <a:xfrm>
            <a:off x="425450" y="1243013"/>
            <a:ext cx="5946775" cy="3346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41: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1" name="Google Shape;401;p41:notes"/>
          <p:cNvSpPr>
            <a:spLocks noGrp="1" noRot="1" noChangeAspect="1"/>
          </p:cNvSpPr>
          <p:nvPr>
            <p:ph type="sldImg" idx="2"/>
          </p:nvPr>
        </p:nvSpPr>
        <p:spPr>
          <a:xfrm>
            <a:off x="425450" y="1243013"/>
            <a:ext cx="5946775" cy="3346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921683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5: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2" name="Google Shape;132;p5:notes"/>
          <p:cNvSpPr>
            <a:spLocks noGrp="1" noRot="1" noChangeAspect="1"/>
          </p:cNvSpPr>
          <p:nvPr>
            <p:ph type="sldImg" idx="2"/>
          </p:nvPr>
        </p:nvSpPr>
        <p:spPr>
          <a:xfrm>
            <a:off x="425450" y="1243013"/>
            <a:ext cx="5946775" cy="3346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42: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0" name="Google Shape;410;p42:notes"/>
          <p:cNvSpPr>
            <a:spLocks noGrp="1" noRot="1" noChangeAspect="1"/>
          </p:cNvSpPr>
          <p:nvPr>
            <p:ph type="sldImg" idx="2"/>
          </p:nvPr>
        </p:nvSpPr>
        <p:spPr>
          <a:xfrm>
            <a:off x="425450" y="1243013"/>
            <a:ext cx="5946775" cy="3346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p44: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2" name="Google Shape;422;p44:notes"/>
          <p:cNvSpPr>
            <a:spLocks noGrp="1" noRot="1" noChangeAspect="1"/>
          </p:cNvSpPr>
          <p:nvPr>
            <p:ph type="sldImg" idx="2"/>
          </p:nvPr>
        </p:nvSpPr>
        <p:spPr>
          <a:xfrm>
            <a:off x="425450" y="1243013"/>
            <a:ext cx="5946775" cy="3346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9186432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p44: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2" name="Google Shape;422;p44:notes"/>
          <p:cNvSpPr>
            <a:spLocks noGrp="1" noRot="1" noChangeAspect="1"/>
          </p:cNvSpPr>
          <p:nvPr>
            <p:ph type="sldImg" idx="2"/>
          </p:nvPr>
        </p:nvSpPr>
        <p:spPr>
          <a:xfrm>
            <a:off x="425450" y="1243013"/>
            <a:ext cx="5946775" cy="3346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45: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0" name="Google Shape;430;p45:notes"/>
          <p:cNvSpPr>
            <a:spLocks noGrp="1" noRot="1" noChangeAspect="1"/>
          </p:cNvSpPr>
          <p:nvPr>
            <p:ph type="sldImg" idx="2"/>
          </p:nvPr>
        </p:nvSpPr>
        <p:spPr>
          <a:xfrm>
            <a:off x="425450" y="1243013"/>
            <a:ext cx="5946775" cy="3346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p4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8" name="Google Shape;438;p46:notes"/>
          <p:cNvSpPr>
            <a:spLocks noGrp="1" noRot="1" noChangeAspect="1"/>
          </p:cNvSpPr>
          <p:nvPr>
            <p:ph type="sldImg" idx="2"/>
          </p:nvPr>
        </p:nvSpPr>
        <p:spPr>
          <a:xfrm>
            <a:off x="425450" y="1243013"/>
            <a:ext cx="5946775" cy="3346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p4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8" name="Google Shape;438;p46:notes"/>
          <p:cNvSpPr>
            <a:spLocks noGrp="1" noRot="1" noChangeAspect="1"/>
          </p:cNvSpPr>
          <p:nvPr>
            <p:ph type="sldImg" idx="2"/>
          </p:nvPr>
        </p:nvSpPr>
        <p:spPr>
          <a:xfrm>
            <a:off x="425450" y="1243013"/>
            <a:ext cx="5946775" cy="3346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212654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p4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8" name="Google Shape;438;p46:notes"/>
          <p:cNvSpPr>
            <a:spLocks noGrp="1" noRot="1" noChangeAspect="1"/>
          </p:cNvSpPr>
          <p:nvPr>
            <p:ph type="sldImg" idx="2"/>
          </p:nvPr>
        </p:nvSpPr>
        <p:spPr>
          <a:xfrm>
            <a:off x="425450" y="1243013"/>
            <a:ext cx="5946775" cy="3346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9064022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47: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6" name="Google Shape;446;p47:notes"/>
          <p:cNvSpPr>
            <a:spLocks noGrp="1" noRot="1" noChangeAspect="1"/>
          </p:cNvSpPr>
          <p:nvPr>
            <p:ph type="sldImg" idx="2"/>
          </p:nvPr>
        </p:nvSpPr>
        <p:spPr>
          <a:xfrm>
            <a:off x="425450" y="1243013"/>
            <a:ext cx="5946775" cy="3346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48: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4" name="Google Shape;454;p48:notes"/>
          <p:cNvSpPr>
            <a:spLocks noGrp="1" noRot="1" noChangeAspect="1"/>
          </p:cNvSpPr>
          <p:nvPr>
            <p:ph type="sldImg" idx="2"/>
          </p:nvPr>
        </p:nvSpPr>
        <p:spPr>
          <a:xfrm>
            <a:off x="425450" y="1243013"/>
            <a:ext cx="5946775" cy="3346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48: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4" name="Google Shape;454;p48:notes"/>
          <p:cNvSpPr>
            <a:spLocks noGrp="1" noRot="1" noChangeAspect="1"/>
          </p:cNvSpPr>
          <p:nvPr>
            <p:ph type="sldImg" idx="2"/>
          </p:nvPr>
        </p:nvSpPr>
        <p:spPr>
          <a:xfrm>
            <a:off x="425450" y="1243013"/>
            <a:ext cx="5946775" cy="3346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816195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7" name="Google Shape;137;p6:notes"/>
          <p:cNvSpPr>
            <a:spLocks noGrp="1" noRot="1" noChangeAspect="1"/>
          </p:cNvSpPr>
          <p:nvPr>
            <p:ph type="sldImg" idx="2"/>
          </p:nvPr>
        </p:nvSpPr>
        <p:spPr>
          <a:xfrm>
            <a:off x="425450" y="1243013"/>
            <a:ext cx="5946775" cy="3346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49: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2" name="Google Shape;462;p49:notes"/>
          <p:cNvSpPr>
            <a:spLocks noGrp="1" noRot="1" noChangeAspect="1"/>
          </p:cNvSpPr>
          <p:nvPr>
            <p:ph type="sldImg" idx="2"/>
          </p:nvPr>
        </p:nvSpPr>
        <p:spPr>
          <a:xfrm>
            <a:off x="425450" y="1243013"/>
            <a:ext cx="5946775" cy="3346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p51: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2" name="Google Shape;472;p51:notes"/>
          <p:cNvSpPr>
            <a:spLocks noGrp="1" noRot="1" noChangeAspect="1"/>
          </p:cNvSpPr>
          <p:nvPr>
            <p:ph type="sldImg" idx="2"/>
          </p:nvPr>
        </p:nvSpPr>
        <p:spPr>
          <a:xfrm>
            <a:off x="425450" y="1243013"/>
            <a:ext cx="5946775" cy="3346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7: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4" name="Google Shape;144;p7:notes"/>
          <p:cNvSpPr>
            <a:spLocks noGrp="1" noRot="1" noChangeAspect="1"/>
          </p:cNvSpPr>
          <p:nvPr>
            <p:ph type="sldImg" idx="2"/>
          </p:nvPr>
        </p:nvSpPr>
        <p:spPr>
          <a:xfrm>
            <a:off x="425450" y="1243013"/>
            <a:ext cx="5946775" cy="3346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114a37eaeab_0_0:notes"/>
          <p:cNvSpPr txBox="1">
            <a:spLocks noGrp="1"/>
          </p:cNvSpPr>
          <p:nvPr>
            <p:ph type="body" idx="1"/>
          </p:nvPr>
        </p:nvSpPr>
        <p:spPr>
          <a:xfrm>
            <a:off x="679768" y="4777195"/>
            <a:ext cx="5438140" cy="390877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9" name="Google Shape;149;g114a37eaeab_0_0:notes"/>
          <p:cNvSpPr>
            <a:spLocks noGrp="1" noRot="1" noChangeAspect="1"/>
          </p:cNvSpPr>
          <p:nvPr>
            <p:ph type="sldImg" idx="2"/>
          </p:nvPr>
        </p:nvSpPr>
        <p:spPr>
          <a:xfrm>
            <a:off x="425450" y="1243013"/>
            <a:ext cx="5946775" cy="3346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114a37eaeab_0_0:notes"/>
          <p:cNvSpPr txBox="1">
            <a:spLocks noGrp="1"/>
          </p:cNvSpPr>
          <p:nvPr>
            <p:ph type="body" idx="1"/>
          </p:nvPr>
        </p:nvSpPr>
        <p:spPr>
          <a:xfrm>
            <a:off x="679768" y="4777195"/>
            <a:ext cx="5438140" cy="390877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9" name="Google Shape;149;g114a37eaeab_0_0:notes"/>
          <p:cNvSpPr>
            <a:spLocks noGrp="1" noRot="1" noChangeAspect="1"/>
          </p:cNvSpPr>
          <p:nvPr>
            <p:ph type="sldImg" idx="2"/>
          </p:nvPr>
        </p:nvSpPr>
        <p:spPr>
          <a:xfrm>
            <a:off x="425450" y="1243013"/>
            <a:ext cx="5946775" cy="3346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021649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Layout Titel">
  <p:cSld name="Layout Titel">
    <p:spTree>
      <p:nvGrpSpPr>
        <p:cNvPr id="1" name="Shape 12"/>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Nur Titel" type="titleOnly">
  <p:cSld name="TITLE_ONLY">
    <p:spTree>
      <p:nvGrpSpPr>
        <p:cNvPr id="1" name="Shape 76"/>
        <p:cNvGrpSpPr/>
        <p:nvPr/>
      </p:nvGrpSpPr>
      <p:grpSpPr>
        <a:xfrm>
          <a:off x="0" y="0"/>
          <a:ext cx="0" cy="0"/>
          <a:chOff x="0" y="0"/>
          <a:chExt cx="0" cy="0"/>
        </a:xfrm>
      </p:grpSpPr>
      <p:sp>
        <p:nvSpPr>
          <p:cNvPr id="77" name="Google Shape;77;p6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63"/>
          <p:cNvSpPr txBox="1">
            <a:spLocks noGrp="1"/>
          </p:cNvSpPr>
          <p:nvPr>
            <p:ph type="sldNum" idx="12"/>
          </p:nvPr>
        </p:nvSpPr>
        <p:spPr>
          <a:xfrm>
            <a:off x="11411338" y="6364290"/>
            <a:ext cx="612711"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de-DE"/>
              <a:t>‹Nr.›</a:t>
            </a:fld>
            <a:endParaRPr/>
          </a:p>
        </p:txBody>
      </p:sp>
      <p:sp>
        <p:nvSpPr>
          <p:cNvPr id="79" name="Google Shape;79;p63"/>
          <p:cNvSpPr txBox="1">
            <a:spLocks noGrp="1"/>
          </p:cNvSpPr>
          <p:nvPr>
            <p:ph type="ftr" idx="11"/>
          </p:nvPr>
        </p:nvSpPr>
        <p:spPr>
          <a:xfrm>
            <a:off x="8210939" y="6366493"/>
            <a:ext cx="2844282"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63"/>
          <p:cNvSpPr txBox="1">
            <a:spLocks noGrp="1"/>
          </p:cNvSpPr>
          <p:nvPr>
            <p:ph type="dt" idx="10"/>
          </p:nvPr>
        </p:nvSpPr>
        <p:spPr>
          <a:xfrm>
            <a:off x="5279573" y="6364290"/>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81" name="Google Shape;81;p63"/>
          <p:cNvCxnSpPr/>
          <p:nvPr/>
        </p:nvCxnSpPr>
        <p:spPr>
          <a:xfrm>
            <a:off x="11243387" y="6364290"/>
            <a:ext cx="0" cy="365125"/>
          </a:xfrm>
          <a:prstGeom prst="straightConnector1">
            <a:avLst/>
          </a:prstGeom>
          <a:noFill/>
          <a:ln w="9525" cap="flat" cmpd="sng">
            <a:solidFill>
              <a:schemeClr val="lt1"/>
            </a:solidFill>
            <a:prstDash val="solid"/>
            <a:miter lim="800000"/>
            <a:headEnd type="none" w="sm" len="sm"/>
            <a:tailEnd type="none" w="sm" len="sm"/>
          </a:ln>
        </p:spPr>
      </p:cxnSp>
      <p:cxnSp>
        <p:nvCxnSpPr>
          <p:cNvPr id="82" name="Google Shape;82;p63"/>
          <p:cNvCxnSpPr/>
          <p:nvPr/>
        </p:nvCxnSpPr>
        <p:spPr>
          <a:xfrm>
            <a:off x="8090420" y="6354147"/>
            <a:ext cx="0" cy="365125"/>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Leer" type="blank">
  <p:cSld name="BLANK">
    <p:spTree>
      <p:nvGrpSpPr>
        <p:cNvPr id="1" name="Shape 83"/>
        <p:cNvGrpSpPr/>
        <p:nvPr/>
      </p:nvGrpSpPr>
      <p:grpSpPr>
        <a:xfrm>
          <a:off x="0" y="0"/>
          <a:ext cx="0" cy="0"/>
          <a:chOff x="0" y="0"/>
          <a:chExt cx="0" cy="0"/>
        </a:xfrm>
      </p:grpSpPr>
      <p:sp>
        <p:nvSpPr>
          <p:cNvPr id="84" name="Google Shape;84;p64"/>
          <p:cNvSpPr txBox="1">
            <a:spLocks noGrp="1"/>
          </p:cNvSpPr>
          <p:nvPr>
            <p:ph type="sldNum" idx="12"/>
          </p:nvPr>
        </p:nvSpPr>
        <p:spPr>
          <a:xfrm>
            <a:off x="11411338" y="6364290"/>
            <a:ext cx="612711"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de-DE"/>
              <a:t>‹Nr.›</a:t>
            </a:fld>
            <a:endParaRPr/>
          </a:p>
        </p:txBody>
      </p:sp>
      <p:sp>
        <p:nvSpPr>
          <p:cNvPr id="85" name="Google Shape;85;p64"/>
          <p:cNvSpPr txBox="1">
            <a:spLocks noGrp="1"/>
          </p:cNvSpPr>
          <p:nvPr>
            <p:ph type="ftr" idx="11"/>
          </p:nvPr>
        </p:nvSpPr>
        <p:spPr>
          <a:xfrm>
            <a:off x="8210939" y="6366493"/>
            <a:ext cx="2844282"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64"/>
          <p:cNvSpPr txBox="1">
            <a:spLocks noGrp="1"/>
          </p:cNvSpPr>
          <p:nvPr>
            <p:ph type="dt" idx="10"/>
          </p:nvPr>
        </p:nvSpPr>
        <p:spPr>
          <a:xfrm>
            <a:off x="5279573" y="6364290"/>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87" name="Google Shape;87;p64"/>
          <p:cNvCxnSpPr/>
          <p:nvPr/>
        </p:nvCxnSpPr>
        <p:spPr>
          <a:xfrm>
            <a:off x="11243387" y="6364290"/>
            <a:ext cx="0" cy="365125"/>
          </a:xfrm>
          <a:prstGeom prst="straightConnector1">
            <a:avLst/>
          </a:prstGeom>
          <a:noFill/>
          <a:ln w="9525" cap="flat" cmpd="sng">
            <a:solidFill>
              <a:schemeClr val="lt1"/>
            </a:solidFill>
            <a:prstDash val="solid"/>
            <a:miter lim="800000"/>
            <a:headEnd type="none" w="sm" len="sm"/>
            <a:tailEnd type="none" w="sm" len="sm"/>
          </a:ln>
        </p:spPr>
      </p:cxnSp>
      <p:cxnSp>
        <p:nvCxnSpPr>
          <p:cNvPr id="88" name="Google Shape;88;p64"/>
          <p:cNvCxnSpPr/>
          <p:nvPr/>
        </p:nvCxnSpPr>
        <p:spPr>
          <a:xfrm>
            <a:off x="8090420" y="6354147"/>
            <a:ext cx="0" cy="365125"/>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Inhalt mit Überschrift" type="objTx">
  <p:cSld name="OBJECT_WITH_CAPTION_TEXT">
    <p:spTree>
      <p:nvGrpSpPr>
        <p:cNvPr id="1" name="Shape 89"/>
        <p:cNvGrpSpPr/>
        <p:nvPr/>
      </p:nvGrpSpPr>
      <p:grpSpPr>
        <a:xfrm>
          <a:off x="0" y="0"/>
          <a:ext cx="0" cy="0"/>
          <a:chOff x="0" y="0"/>
          <a:chExt cx="0" cy="0"/>
        </a:xfrm>
      </p:grpSpPr>
      <p:sp>
        <p:nvSpPr>
          <p:cNvPr id="90" name="Google Shape;90;p6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6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FF0000"/>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92" name="Google Shape;92;p6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FF0000"/>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3" name="Google Shape;93;p65"/>
          <p:cNvSpPr txBox="1">
            <a:spLocks noGrp="1"/>
          </p:cNvSpPr>
          <p:nvPr>
            <p:ph type="sldNum" idx="12"/>
          </p:nvPr>
        </p:nvSpPr>
        <p:spPr>
          <a:xfrm>
            <a:off x="11411338" y="6364290"/>
            <a:ext cx="612711"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de-DE"/>
              <a:t>‹Nr.›</a:t>
            </a:fld>
            <a:endParaRPr/>
          </a:p>
        </p:txBody>
      </p:sp>
      <p:sp>
        <p:nvSpPr>
          <p:cNvPr id="94" name="Google Shape;94;p65"/>
          <p:cNvSpPr txBox="1">
            <a:spLocks noGrp="1"/>
          </p:cNvSpPr>
          <p:nvPr>
            <p:ph type="ftr" idx="11"/>
          </p:nvPr>
        </p:nvSpPr>
        <p:spPr>
          <a:xfrm>
            <a:off x="8210939" y="6366493"/>
            <a:ext cx="2844282"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65"/>
          <p:cNvSpPr txBox="1">
            <a:spLocks noGrp="1"/>
          </p:cNvSpPr>
          <p:nvPr>
            <p:ph type="dt" idx="10"/>
          </p:nvPr>
        </p:nvSpPr>
        <p:spPr>
          <a:xfrm>
            <a:off x="5279573" y="6364290"/>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96" name="Google Shape;96;p65"/>
          <p:cNvCxnSpPr/>
          <p:nvPr/>
        </p:nvCxnSpPr>
        <p:spPr>
          <a:xfrm>
            <a:off x="11243387" y="6364290"/>
            <a:ext cx="0" cy="365125"/>
          </a:xfrm>
          <a:prstGeom prst="straightConnector1">
            <a:avLst/>
          </a:prstGeom>
          <a:noFill/>
          <a:ln w="9525" cap="flat" cmpd="sng">
            <a:solidFill>
              <a:schemeClr val="lt1"/>
            </a:solidFill>
            <a:prstDash val="solid"/>
            <a:miter lim="800000"/>
            <a:headEnd type="none" w="sm" len="sm"/>
            <a:tailEnd type="none" w="sm" len="sm"/>
          </a:ln>
        </p:spPr>
      </p:cxnSp>
      <p:cxnSp>
        <p:nvCxnSpPr>
          <p:cNvPr id="97" name="Google Shape;97;p65"/>
          <p:cNvCxnSpPr/>
          <p:nvPr/>
        </p:nvCxnSpPr>
        <p:spPr>
          <a:xfrm>
            <a:off x="8090420" y="6354147"/>
            <a:ext cx="0" cy="365125"/>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ld mit Überschrift" type="picTx">
  <p:cSld name="PICTURE_WITH_CAPTION_TEXT">
    <p:spTree>
      <p:nvGrpSpPr>
        <p:cNvPr id="1" name="Shape 98"/>
        <p:cNvGrpSpPr/>
        <p:nvPr/>
      </p:nvGrpSpPr>
      <p:grpSpPr>
        <a:xfrm>
          <a:off x="0" y="0"/>
          <a:ext cx="0" cy="0"/>
          <a:chOff x="0" y="0"/>
          <a:chExt cx="0" cy="0"/>
        </a:xfrm>
      </p:grpSpPr>
      <p:sp>
        <p:nvSpPr>
          <p:cNvPr id="99" name="Google Shape;99;p6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p66"/>
          <p:cNvSpPr>
            <a:spLocks noGrp="1"/>
          </p:cNvSpPr>
          <p:nvPr>
            <p:ph type="pic" idx="2"/>
          </p:nvPr>
        </p:nvSpPr>
        <p:spPr>
          <a:xfrm>
            <a:off x="5183188" y="987425"/>
            <a:ext cx="6172200" cy="4873625"/>
          </a:xfrm>
          <a:prstGeom prst="rect">
            <a:avLst/>
          </a:prstGeom>
          <a:noFill/>
          <a:ln>
            <a:noFill/>
          </a:ln>
        </p:spPr>
      </p:sp>
      <p:sp>
        <p:nvSpPr>
          <p:cNvPr id="101" name="Google Shape;101;p6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FF0000"/>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02" name="Google Shape;102;p66"/>
          <p:cNvSpPr txBox="1">
            <a:spLocks noGrp="1"/>
          </p:cNvSpPr>
          <p:nvPr>
            <p:ph type="sldNum" idx="12"/>
          </p:nvPr>
        </p:nvSpPr>
        <p:spPr>
          <a:xfrm>
            <a:off x="11411338" y="6364290"/>
            <a:ext cx="612711"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de-DE"/>
              <a:t>‹Nr.›</a:t>
            </a:fld>
            <a:endParaRPr/>
          </a:p>
        </p:txBody>
      </p:sp>
      <p:sp>
        <p:nvSpPr>
          <p:cNvPr id="103" name="Google Shape;103;p66"/>
          <p:cNvSpPr txBox="1">
            <a:spLocks noGrp="1"/>
          </p:cNvSpPr>
          <p:nvPr>
            <p:ph type="ftr" idx="11"/>
          </p:nvPr>
        </p:nvSpPr>
        <p:spPr>
          <a:xfrm>
            <a:off x="8210939" y="6366493"/>
            <a:ext cx="2844282"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66"/>
          <p:cNvSpPr txBox="1">
            <a:spLocks noGrp="1"/>
          </p:cNvSpPr>
          <p:nvPr>
            <p:ph type="dt" idx="10"/>
          </p:nvPr>
        </p:nvSpPr>
        <p:spPr>
          <a:xfrm>
            <a:off x="5279573" y="6364290"/>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05" name="Google Shape;105;p66"/>
          <p:cNvCxnSpPr/>
          <p:nvPr/>
        </p:nvCxnSpPr>
        <p:spPr>
          <a:xfrm>
            <a:off x="11243387" y="6364290"/>
            <a:ext cx="0" cy="365125"/>
          </a:xfrm>
          <a:prstGeom prst="straightConnector1">
            <a:avLst/>
          </a:prstGeom>
          <a:noFill/>
          <a:ln w="9525" cap="flat" cmpd="sng">
            <a:solidFill>
              <a:schemeClr val="lt1"/>
            </a:solidFill>
            <a:prstDash val="solid"/>
            <a:miter lim="800000"/>
            <a:headEnd type="none" w="sm" len="sm"/>
            <a:tailEnd type="none" w="sm" len="sm"/>
          </a:ln>
        </p:spPr>
      </p:cxnSp>
      <p:cxnSp>
        <p:nvCxnSpPr>
          <p:cNvPr id="106" name="Google Shape;106;p66"/>
          <p:cNvCxnSpPr/>
          <p:nvPr/>
        </p:nvCxnSpPr>
        <p:spPr>
          <a:xfrm>
            <a:off x="8090420" y="6354147"/>
            <a:ext cx="0" cy="365125"/>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Layout Zwischentitel">
  <p:cSld name="Layout Zwischentitel">
    <p:spTree>
      <p:nvGrpSpPr>
        <p:cNvPr id="1" name="Shape 13"/>
        <p:cNvGrpSpPr/>
        <p:nvPr/>
      </p:nvGrpSpPr>
      <p:grpSpPr>
        <a:xfrm>
          <a:off x="0" y="0"/>
          <a:ext cx="0" cy="0"/>
          <a:chOff x="0" y="0"/>
          <a:chExt cx="0" cy="0"/>
        </a:xfrm>
      </p:grpSpPr>
      <p:pic>
        <p:nvPicPr>
          <p:cNvPr id="14" name="Google Shape;14;p58"/>
          <p:cNvPicPr preferRelativeResize="0"/>
          <p:nvPr/>
        </p:nvPicPr>
        <p:blipFill rotWithShape="1">
          <a:blip r:embed="rId2">
            <a:alphaModFix/>
          </a:blip>
          <a:srcRect/>
          <a:stretch/>
        </p:blipFill>
        <p:spPr>
          <a:xfrm>
            <a:off x="0" y="-1"/>
            <a:ext cx="12192000" cy="7434145"/>
          </a:xfrm>
          <a:prstGeom prst="rect">
            <a:avLst/>
          </a:prstGeom>
          <a:noFill/>
          <a:ln>
            <a:noFill/>
          </a:ln>
        </p:spPr>
      </p:pic>
      <p:pic>
        <p:nvPicPr>
          <p:cNvPr id="15" name="Google Shape;15;p58"/>
          <p:cNvPicPr preferRelativeResize="0"/>
          <p:nvPr/>
        </p:nvPicPr>
        <p:blipFill rotWithShape="1">
          <a:blip r:embed="rId3">
            <a:alphaModFix/>
          </a:blip>
          <a:srcRect/>
          <a:stretch/>
        </p:blipFill>
        <p:spPr>
          <a:xfrm rot="-5400000">
            <a:off x="10611141" y="210778"/>
            <a:ext cx="1332918" cy="1334530"/>
          </a:xfrm>
          <a:prstGeom prst="rect">
            <a:avLst/>
          </a:prstGeom>
          <a:noFill/>
          <a:ln>
            <a:noFill/>
          </a:ln>
        </p:spPr>
      </p:pic>
      <p:sp>
        <p:nvSpPr>
          <p:cNvPr id="16" name="Google Shape;16;p58"/>
          <p:cNvSpPr/>
          <p:nvPr/>
        </p:nvSpPr>
        <p:spPr>
          <a:xfrm>
            <a:off x="0" y="2993948"/>
            <a:ext cx="12192000" cy="144624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letze Seite">
  <p:cSld name="letze Seite">
    <p:spTree>
      <p:nvGrpSpPr>
        <p:cNvPr id="1" name="Shape 17"/>
        <p:cNvGrpSpPr/>
        <p:nvPr/>
      </p:nvGrpSpPr>
      <p:grpSpPr>
        <a:xfrm>
          <a:off x="0" y="0"/>
          <a:ext cx="0" cy="0"/>
          <a:chOff x="0" y="0"/>
          <a:chExt cx="0" cy="0"/>
        </a:xfrm>
      </p:grpSpPr>
      <p:sp>
        <p:nvSpPr>
          <p:cNvPr id="18" name="Google Shape;18;p59"/>
          <p:cNvSpPr txBox="1"/>
          <p:nvPr/>
        </p:nvSpPr>
        <p:spPr>
          <a:xfrm>
            <a:off x="980303" y="2799267"/>
            <a:ext cx="10190205" cy="175432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de-DE" sz="5400" b="1" i="0" u="none" strike="noStrike" cap="none">
                <a:solidFill>
                  <a:schemeClr val="lt1"/>
                </a:solidFill>
                <a:latin typeface="Calibri"/>
                <a:ea typeface="Calibri"/>
                <a:cs typeface="Calibri"/>
                <a:sym typeface="Calibri"/>
              </a:rPr>
              <a:t>VIELEN DANK FÜR EURE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5400"/>
              <a:buFont typeface="Arial"/>
              <a:buNone/>
            </a:pPr>
            <a:r>
              <a:rPr lang="de-DE" sz="5400" b="1" i="0" u="none" strike="noStrike" cap="none">
                <a:solidFill>
                  <a:schemeClr val="lt1"/>
                </a:solidFill>
                <a:latin typeface="Calibri"/>
                <a:ea typeface="Calibri"/>
                <a:cs typeface="Calibri"/>
                <a:sym typeface="Calibri"/>
              </a:rPr>
              <a:t>AUFMERKSAMKEIT!</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elfolie" type="title">
  <p:cSld name="TITLE">
    <p:spTree>
      <p:nvGrpSpPr>
        <p:cNvPr id="1" name="Shape 27"/>
        <p:cNvGrpSpPr/>
        <p:nvPr/>
      </p:nvGrpSpPr>
      <p:grpSpPr>
        <a:xfrm>
          <a:off x="0" y="0"/>
          <a:ext cx="0" cy="0"/>
          <a:chOff x="0" y="0"/>
          <a:chExt cx="0" cy="0"/>
        </a:xfrm>
      </p:grpSpPr>
      <p:sp>
        <p:nvSpPr>
          <p:cNvPr id="28" name="Google Shape;28;p55"/>
          <p:cNvSpPr txBox="1">
            <a:spLocks noGrp="1"/>
          </p:cNvSpPr>
          <p:nvPr>
            <p:ph type="ctrTitle"/>
          </p:nvPr>
        </p:nvSpPr>
        <p:spPr>
          <a:xfrm>
            <a:off x="581609" y="1122363"/>
            <a:ext cx="9144000" cy="2387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55"/>
          <p:cNvSpPr txBox="1">
            <a:spLocks noGrp="1"/>
          </p:cNvSpPr>
          <p:nvPr>
            <p:ph type="subTitle" idx="1"/>
          </p:nvPr>
        </p:nvSpPr>
        <p:spPr>
          <a:xfrm>
            <a:off x="581609" y="3630030"/>
            <a:ext cx="9144000" cy="1655762"/>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rgbClr val="FF0000"/>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0" name="Google Shape;30;p55"/>
          <p:cNvSpPr txBox="1">
            <a:spLocks noGrp="1"/>
          </p:cNvSpPr>
          <p:nvPr>
            <p:ph type="sldNum" idx="12"/>
          </p:nvPr>
        </p:nvSpPr>
        <p:spPr>
          <a:xfrm>
            <a:off x="11411338" y="6364290"/>
            <a:ext cx="612711"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de-DE"/>
              <a:t>‹Nr.›</a:t>
            </a:fld>
            <a:endParaRPr/>
          </a:p>
        </p:txBody>
      </p:sp>
      <p:sp>
        <p:nvSpPr>
          <p:cNvPr id="31" name="Google Shape;31;p55"/>
          <p:cNvSpPr txBox="1">
            <a:spLocks noGrp="1"/>
          </p:cNvSpPr>
          <p:nvPr>
            <p:ph type="ftr" idx="11"/>
          </p:nvPr>
        </p:nvSpPr>
        <p:spPr>
          <a:xfrm>
            <a:off x="8210939" y="6366493"/>
            <a:ext cx="2844282"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55"/>
          <p:cNvSpPr txBox="1">
            <a:spLocks noGrp="1"/>
          </p:cNvSpPr>
          <p:nvPr>
            <p:ph type="dt" idx="10"/>
          </p:nvPr>
        </p:nvSpPr>
        <p:spPr>
          <a:xfrm>
            <a:off x="5279573" y="6364290"/>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33" name="Google Shape;33;p55"/>
          <p:cNvCxnSpPr/>
          <p:nvPr/>
        </p:nvCxnSpPr>
        <p:spPr>
          <a:xfrm>
            <a:off x="11243387" y="6364290"/>
            <a:ext cx="0" cy="365125"/>
          </a:xfrm>
          <a:prstGeom prst="straightConnector1">
            <a:avLst/>
          </a:prstGeom>
          <a:noFill/>
          <a:ln w="9525" cap="flat" cmpd="sng">
            <a:solidFill>
              <a:schemeClr val="lt1"/>
            </a:solidFill>
            <a:prstDash val="solid"/>
            <a:miter lim="800000"/>
            <a:headEnd type="none" w="sm" len="sm"/>
            <a:tailEnd type="none" w="sm" len="sm"/>
          </a:ln>
        </p:spPr>
      </p:cxnSp>
      <p:cxnSp>
        <p:nvCxnSpPr>
          <p:cNvPr id="34" name="Google Shape;34;p55"/>
          <p:cNvCxnSpPr/>
          <p:nvPr/>
        </p:nvCxnSpPr>
        <p:spPr>
          <a:xfrm>
            <a:off x="8090420" y="6354147"/>
            <a:ext cx="0" cy="365125"/>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Layout Zwischentitel">
  <p:cSld name="Layout Zwischentitel">
    <p:spTree>
      <p:nvGrpSpPr>
        <p:cNvPr id="1" name="Shape 35"/>
        <p:cNvGrpSpPr/>
        <p:nvPr/>
      </p:nvGrpSpPr>
      <p:grpSpPr>
        <a:xfrm>
          <a:off x="0" y="0"/>
          <a:ext cx="0" cy="0"/>
          <a:chOff x="0" y="0"/>
          <a:chExt cx="0" cy="0"/>
        </a:xfrm>
      </p:grpSpPr>
      <p:pic>
        <p:nvPicPr>
          <p:cNvPr id="36" name="Google Shape;36;p56"/>
          <p:cNvPicPr preferRelativeResize="0"/>
          <p:nvPr/>
        </p:nvPicPr>
        <p:blipFill rotWithShape="1">
          <a:blip r:embed="rId2">
            <a:alphaModFix/>
          </a:blip>
          <a:srcRect/>
          <a:stretch/>
        </p:blipFill>
        <p:spPr>
          <a:xfrm>
            <a:off x="0" y="-1"/>
            <a:ext cx="12192000" cy="7434145"/>
          </a:xfrm>
          <a:prstGeom prst="rect">
            <a:avLst/>
          </a:prstGeom>
          <a:noFill/>
          <a:ln>
            <a:noFill/>
          </a:ln>
        </p:spPr>
      </p:pic>
      <p:pic>
        <p:nvPicPr>
          <p:cNvPr id="37" name="Google Shape;37;p56"/>
          <p:cNvPicPr preferRelativeResize="0"/>
          <p:nvPr/>
        </p:nvPicPr>
        <p:blipFill rotWithShape="1">
          <a:blip r:embed="rId3">
            <a:alphaModFix/>
          </a:blip>
          <a:srcRect/>
          <a:stretch/>
        </p:blipFill>
        <p:spPr>
          <a:xfrm rot="-5400000">
            <a:off x="10611141" y="210778"/>
            <a:ext cx="1332918" cy="1334530"/>
          </a:xfrm>
          <a:prstGeom prst="rect">
            <a:avLst/>
          </a:prstGeom>
          <a:noFill/>
          <a:ln>
            <a:noFill/>
          </a:ln>
        </p:spPr>
      </p:pic>
      <p:sp>
        <p:nvSpPr>
          <p:cNvPr id="38" name="Google Shape;38;p56"/>
          <p:cNvSpPr/>
          <p:nvPr/>
        </p:nvSpPr>
        <p:spPr>
          <a:xfrm>
            <a:off x="0" y="2993948"/>
            <a:ext cx="12192000" cy="144624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el und Inhalt" type="obj">
  <p:cSld name="OBJECT">
    <p:spTree>
      <p:nvGrpSpPr>
        <p:cNvPr id="1" name="Shape 39"/>
        <p:cNvGrpSpPr/>
        <p:nvPr/>
      </p:nvGrpSpPr>
      <p:grpSpPr>
        <a:xfrm>
          <a:off x="0" y="0"/>
          <a:ext cx="0" cy="0"/>
          <a:chOff x="0" y="0"/>
          <a:chExt cx="0" cy="0"/>
        </a:xfrm>
      </p:grpSpPr>
      <p:sp>
        <p:nvSpPr>
          <p:cNvPr id="40" name="Google Shape;40;p5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5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FF0000"/>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57"/>
          <p:cNvSpPr txBox="1">
            <a:spLocks noGrp="1"/>
          </p:cNvSpPr>
          <p:nvPr>
            <p:ph type="sldNum" idx="12"/>
          </p:nvPr>
        </p:nvSpPr>
        <p:spPr>
          <a:xfrm>
            <a:off x="11411338" y="6364290"/>
            <a:ext cx="612711"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de-DE"/>
              <a:t>‹Nr.›</a:t>
            </a:fld>
            <a:endParaRPr/>
          </a:p>
        </p:txBody>
      </p:sp>
      <p:sp>
        <p:nvSpPr>
          <p:cNvPr id="43" name="Google Shape;43;p57"/>
          <p:cNvSpPr txBox="1">
            <a:spLocks noGrp="1"/>
          </p:cNvSpPr>
          <p:nvPr>
            <p:ph type="ftr" idx="11"/>
          </p:nvPr>
        </p:nvSpPr>
        <p:spPr>
          <a:xfrm>
            <a:off x="8210939" y="6366493"/>
            <a:ext cx="2844282"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57"/>
          <p:cNvSpPr txBox="1">
            <a:spLocks noGrp="1"/>
          </p:cNvSpPr>
          <p:nvPr>
            <p:ph type="dt" idx="10"/>
          </p:nvPr>
        </p:nvSpPr>
        <p:spPr>
          <a:xfrm>
            <a:off x="5279573" y="6364290"/>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45" name="Google Shape;45;p57"/>
          <p:cNvCxnSpPr/>
          <p:nvPr/>
        </p:nvCxnSpPr>
        <p:spPr>
          <a:xfrm>
            <a:off x="11243387" y="6364290"/>
            <a:ext cx="0" cy="365125"/>
          </a:xfrm>
          <a:prstGeom prst="straightConnector1">
            <a:avLst/>
          </a:prstGeom>
          <a:noFill/>
          <a:ln w="9525" cap="flat" cmpd="sng">
            <a:solidFill>
              <a:schemeClr val="lt1"/>
            </a:solidFill>
            <a:prstDash val="solid"/>
            <a:miter lim="800000"/>
            <a:headEnd type="none" w="sm" len="sm"/>
            <a:tailEnd type="none" w="sm" len="sm"/>
          </a:ln>
        </p:spPr>
      </p:cxnSp>
      <p:cxnSp>
        <p:nvCxnSpPr>
          <p:cNvPr id="46" name="Google Shape;46;p57"/>
          <p:cNvCxnSpPr/>
          <p:nvPr/>
        </p:nvCxnSpPr>
        <p:spPr>
          <a:xfrm>
            <a:off x="8090420" y="6354147"/>
            <a:ext cx="0" cy="365125"/>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Abschnitts-&#10;überschrift" type="secHead">
  <p:cSld name="SECTION_HEADER">
    <p:spTree>
      <p:nvGrpSpPr>
        <p:cNvPr id="1" name="Shape 47"/>
        <p:cNvGrpSpPr/>
        <p:nvPr/>
      </p:nvGrpSpPr>
      <p:grpSpPr>
        <a:xfrm>
          <a:off x="0" y="0"/>
          <a:ext cx="0" cy="0"/>
          <a:chOff x="0" y="0"/>
          <a:chExt cx="0" cy="0"/>
        </a:xfrm>
      </p:grpSpPr>
      <p:sp>
        <p:nvSpPr>
          <p:cNvPr id="48" name="Google Shape;48;p60"/>
          <p:cNvSpPr txBox="1">
            <a:spLocks noGrp="1"/>
          </p:cNvSpPr>
          <p:nvPr>
            <p:ph type="title"/>
          </p:nvPr>
        </p:nvSpPr>
        <p:spPr>
          <a:xfrm>
            <a:off x="799322" y="51542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60"/>
          <p:cNvSpPr txBox="1">
            <a:spLocks noGrp="1"/>
          </p:cNvSpPr>
          <p:nvPr>
            <p:ph type="body" idx="1"/>
          </p:nvPr>
        </p:nvSpPr>
        <p:spPr>
          <a:xfrm>
            <a:off x="799322" y="3368157"/>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0" name="Google Shape;50;p60"/>
          <p:cNvSpPr txBox="1"/>
          <p:nvPr/>
        </p:nvSpPr>
        <p:spPr>
          <a:xfrm>
            <a:off x="5279573" y="636429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r>
              <a:rPr lang="de-DE" sz="1200" b="0" i="0" u="none" strike="noStrike" cap="none">
                <a:solidFill>
                  <a:schemeClr val="lt1"/>
                </a:solidFill>
                <a:latin typeface="Calibri"/>
                <a:ea typeface="Calibri"/>
                <a:cs typeface="Calibri"/>
                <a:sym typeface="Calibri"/>
              </a:rPr>
              <a:t>21.02.2022</a:t>
            </a:r>
            <a:endParaRPr sz="1200" b="0" i="0" u="none" strike="noStrike" cap="none">
              <a:solidFill>
                <a:schemeClr val="lt1"/>
              </a:solidFill>
              <a:latin typeface="Calibri"/>
              <a:ea typeface="Calibri"/>
              <a:cs typeface="Calibri"/>
              <a:sym typeface="Calibri"/>
            </a:endParaRPr>
          </a:p>
        </p:txBody>
      </p:sp>
      <p:sp>
        <p:nvSpPr>
          <p:cNvPr id="51" name="Google Shape;51;p60"/>
          <p:cNvSpPr txBox="1">
            <a:spLocks noGrp="1"/>
          </p:cNvSpPr>
          <p:nvPr>
            <p:ph type="sldNum" idx="12"/>
          </p:nvPr>
        </p:nvSpPr>
        <p:spPr>
          <a:xfrm>
            <a:off x="11411338" y="6364290"/>
            <a:ext cx="612711"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de-DE"/>
              <a:t>‹Nr.›</a:t>
            </a:fld>
            <a:endParaRPr/>
          </a:p>
        </p:txBody>
      </p:sp>
      <p:sp>
        <p:nvSpPr>
          <p:cNvPr id="52" name="Google Shape;52;p60"/>
          <p:cNvSpPr txBox="1"/>
          <p:nvPr/>
        </p:nvSpPr>
        <p:spPr>
          <a:xfrm>
            <a:off x="5279573" y="636429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r>
              <a:rPr lang="de-DE" sz="1200" b="0" i="0" u="none" strike="noStrike" cap="none">
                <a:solidFill>
                  <a:schemeClr val="lt1"/>
                </a:solidFill>
                <a:latin typeface="Calibri"/>
                <a:ea typeface="Calibri"/>
                <a:cs typeface="Calibri"/>
                <a:sym typeface="Calibri"/>
              </a:rPr>
              <a:t>21.02.2022</a:t>
            </a:r>
            <a:endParaRPr sz="1200" b="0" i="0" u="none" strike="noStrike" cap="none">
              <a:solidFill>
                <a:schemeClr val="lt1"/>
              </a:solidFill>
              <a:latin typeface="Calibri"/>
              <a:ea typeface="Calibri"/>
              <a:cs typeface="Calibri"/>
              <a:sym typeface="Calibri"/>
            </a:endParaRPr>
          </a:p>
        </p:txBody>
      </p:sp>
      <p:cxnSp>
        <p:nvCxnSpPr>
          <p:cNvPr id="53" name="Google Shape;53;p60"/>
          <p:cNvCxnSpPr/>
          <p:nvPr/>
        </p:nvCxnSpPr>
        <p:spPr>
          <a:xfrm>
            <a:off x="11243387" y="6364290"/>
            <a:ext cx="0" cy="365125"/>
          </a:xfrm>
          <a:prstGeom prst="straightConnector1">
            <a:avLst/>
          </a:prstGeom>
          <a:noFill/>
          <a:ln w="9525" cap="flat" cmpd="sng">
            <a:solidFill>
              <a:schemeClr val="lt1"/>
            </a:solidFill>
            <a:prstDash val="solid"/>
            <a:miter lim="800000"/>
            <a:headEnd type="none" w="sm" len="sm"/>
            <a:tailEnd type="none" w="sm" len="sm"/>
          </a:ln>
        </p:spPr>
      </p:cxnSp>
      <p:cxnSp>
        <p:nvCxnSpPr>
          <p:cNvPr id="54" name="Google Shape;54;p60"/>
          <p:cNvCxnSpPr/>
          <p:nvPr/>
        </p:nvCxnSpPr>
        <p:spPr>
          <a:xfrm>
            <a:off x="8090420" y="6354147"/>
            <a:ext cx="0" cy="365125"/>
          </a:xfrm>
          <a:prstGeom prst="straightConnector1">
            <a:avLst/>
          </a:prstGeom>
          <a:noFill/>
          <a:ln w="9525" cap="flat" cmpd="sng">
            <a:solidFill>
              <a:schemeClr val="lt1"/>
            </a:solidFill>
            <a:prstDash val="solid"/>
            <a:miter lim="800000"/>
            <a:headEnd type="none" w="sm" len="sm"/>
            <a:tailEnd type="none" w="sm" len="sm"/>
          </a:ln>
        </p:spPr>
      </p:cxnSp>
      <p:sp>
        <p:nvSpPr>
          <p:cNvPr id="55" name="Google Shape;55;p60"/>
          <p:cNvSpPr txBox="1">
            <a:spLocks noGrp="1"/>
          </p:cNvSpPr>
          <p:nvPr>
            <p:ph type="ftr" idx="11"/>
          </p:nvPr>
        </p:nvSpPr>
        <p:spPr>
          <a:xfrm>
            <a:off x="8210939" y="6366493"/>
            <a:ext cx="2844282"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Zwei Inhalte" type="twoObj">
  <p:cSld name="TWO_OBJECTS">
    <p:spTree>
      <p:nvGrpSpPr>
        <p:cNvPr id="1" name="Shape 56"/>
        <p:cNvGrpSpPr/>
        <p:nvPr/>
      </p:nvGrpSpPr>
      <p:grpSpPr>
        <a:xfrm>
          <a:off x="0" y="0"/>
          <a:ext cx="0" cy="0"/>
          <a:chOff x="0" y="0"/>
          <a:chExt cx="0" cy="0"/>
        </a:xfrm>
      </p:grpSpPr>
      <p:sp>
        <p:nvSpPr>
          <p:cNvPr id="57" name="Google Shape;57;p6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6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FF0000"/>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6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FF0000"/>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61"/>
          <p:cNvSpPr txBox="1">
            <a:spLocks noGrp="1"/>
          </p:cNvSpPr>
          <p:nvPr>
            <p:ph type="sldNum" idx="12"/>
          </p:nvPr>
        </p:nvSpPr>
        <p:spPr>
          <a:xfrm>
            <a:off x="11411338" y="6364290"/>
            <a:ext cx="612711"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de-DE"/>
              <a:t>‹Nr.›</a:t>
            </a:fld>
            <a:endParaRPr/>
          </a:p>
        </p:txBody>
      </p:sp>
      <p:sp>
        <p:nvSpPr>
          <p:cNvPr id="61" name="Google Shape;61;p61"/>
          <p:cNvSpPr txBox="1">
            <a:spLocks noGrp="1"/>
          </p:cNvSpPr>
          <p:nvPr>
            <p:ph type="ftr" idx="11"/>
          </p:nvPr>
        </p:nvSpPr>
        <p:spPr>
          <a:xfrm>
            <a:off x="8210939" y="6366493"/>
            <a:ext cx="2844282"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61"/>
          <p:cNvSpPr txBox="1">
            <a:spLocks noGrp="1"/>
          </p:cNvSpPr>
          <p:nvPr>
            <p:ph type="dt" idx="10"/>
          </p:nvPr>
        </p:nvSpPr>
        <p:spPr>
          <a:xfrm>
            <a:off x="5279573" y="6364290"/>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63" name="Google Shape;63;p61"/>
          <p:cNvCxnSpPr/>
          <p:nvPr/>
        </p:nvCxnSpPr>
        <p:spPr>
          <a:xfrm>
            <a:off x="11243387" y="6364290"/>
            <a:ext cx="0" cy="365125"/>
          </a:xfrm>
          <a:prstGeom prst="straightConnector1">
            <a:avLst/>
          </a:prstGeom>
          <a:noFill/>
          <a:ln w="9525" cap="flat" cmpd="sng">
            <a:solidFill>
              <a:schemeClr val="lt1"/>
            </a:solidFill>
            <a:prstDash val="solid"/>
            <a:miter lim="800000"/>
            <a:headEnd type="none" w="sm" len="sm"/>
            <a:tailEnd type="none" w="sm" len="sm"/>
          </a:ln>
        </p:spPr>
      </p:cxnSp>
      <p:cxnSp>
        <p:nvCxnSpPr>
          <p:cNvPr id="64" name="Google Shape;64;p61"/>
          <p:cNvCxnSpPr/>
          <p:nvPr/>
        </p:nvCxnSpPr>
        <p:spPr>
          <a:xfrm>
            <a:off x="8090420" y="6354147"/>
            <a:ext cx="0" cy="365125"/>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Vergleich" type="twoTxTwoObj">
  <p:cSld name="TWO_OBJECTS_WITH_TEXT">
    <p:spTree>
      <p:nvGrpSpPr>
        <p:cNvPr id="1" name="Shape 65"/>
        <p:cNvGrpSpPr/>
        <p:nvPr/>
      </p:nvGrpSpPr>
      <p:grpSpPr>
        <a:xfrm>
          <a:off x="0" y="0"/>
          <a:ext cx="0" cy="0"/>
          <a:chOff x="0" y="0"/>
          <a:chExt cx="0" cy="0"/>
        </a:xfrm>
      </p:grpSpPr>
      <p:sp>
        <p:nvSpPr>
          <p:cNvPr id="66" name="Google Shape;66;p6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6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solidFill>
                  <a:schemeClr val="dk1"/>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8" name="Google Shape;68;p6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FF0000"/>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6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solidFill>
                  <a:schemeClr val="dk1"/>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0" name="Google Shape;70;p6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FF0000"/>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62"/>
          <p:cNvSpPr txBox="1">
            <a:spLocks noGrp="1"/>
          </p:cNvSpPr>
          <p:nvPr>
            <p:ph type="sldNum" idx="12"/>
          </p:nvPr>
        </p:nvSpPr>
        <p:spPr>
          <a:xfrm>
            <a:off x="11411338" y="6364290"/>
            <a:ext cx="612711"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de-DE"/>
              <a:t>‹Nr.›</a:t>
            </a:fld>
            <a:endParaRPr/>
          </a:p>
        </p:txBody>
      </p:sp>
      <p:sp>
        <p:nvSpPr>
          <p:cNvPr id="72" name="Google Shape;72;p62"/>
          <p:cNvSpPr txBox="1">
            <a:spLocks noGrp="1"/>
          </p:cNvSpPr>
          <p:nvPr>
            <p:ph type="ftr" idx="11"/>
          </p:nvPr>
        </p:nvSpPr>
        <p:spPr>
          <a:xfrm>
            <a:off x="8210939" y="6366493"/>
            <a:ext cx="2844282"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62"/>
          <p:cNvSpPr txBox="1">
            <a:spLocks noGrp="1"/>
          </p:cNvSpPr>
          <p:nvPr>
            <p:ph type="dt" idx="10"/>
          </p:nvPr>
        </p:nvSpPr>
        <p:spPr>
          <a:xfrm>
            <a:off x="5279573" y="6364290"/>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74" name="Google Shape;74;p62"/>
          <p:cNvCxnSpPr/>
          <p:nvPr/>
        </p:nvCxnSpPr>
        <p:spPr>
          <a:xfrm>
            <a:off x="11243387" y="6364290"/>
            <a:ext cx="0" cy="365125"/>
          </a:xfrm>
          <a:prstGeom prst="straightConnector1">
            <a:avLst/>
          </a:prstGeom>
          <a:noFill/>
          <a:ln w="9525" cap="flat" cmpd="sng">
            <a:solidFill>
              <a:schemeClr val="lt1"/>
            </a:solidFill>
            <a:prstDash val="solid"/>
            <a:miter lim="800000"/>
            <a:headEnd type="none" w="sm" len="sm"/>
            <a:tailEnd type="none" w="sm" len="sm"/>
          </a:ln>
        </p:spPr>
      </p:cxnSp>
      <p:cxnSp>
        <p:nvCxnSpPr>
          <p:cNvPr id="75" name="Google Shape;75;p62"/>
          <p:cNvCxnSpPr/>
          <p:nvPr/>
        </p:nvCxnSpPr>
        <p:spPr>
          <a:xfrm>
            <a:off x="8090420" y="6354147"/>
            <a:ext cx="0" cy="365125"/>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image" Target="../media/image2.png"/><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image" Target="../media/image4.png"/><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theme" Target="../theme/theme2.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52"/>
          <p:cNvPicPr preferRelativeResize="0"/>
          <p:nvPr/>
        </p:nvPicPr>
        <p:blipFill rotWithShape="1">
          <a:blip r:embed="rId5">
            <a:alphaModFix/>
          </a:blip>
          <a:srcRect/>
          <a:stretch/>
        </p:blipFill>
        <p:spPr>
          <a:xfrm>
            <a:off x="0" y="-1"/>
            <a:ext cx="12192000" cy="7434145"/>
          </a:xfrm>
          <a:prstGeom prst="rect">
            <a:avLst/>
          </a:prstGeom>
          <a:noFill/>
          <a:ln>
            <a:noFill/>
          </a:ln>
        </p:spPr>
      </p:pic>
      <p:pic>
        <p:nvPicPr>
          <p:cNvPr id="11" name="Google Shape;11;p52"/>
          <p:cNvPicPr preferRelativeResize="0"/>
          <p:nvPr/>
        </p:nvPicPr>
        <p:blipFill rotWithShape="1">
          <a:blip r:embed="rId6">
            <a:alphaModFix/>
          </a:blip>
          <a:srcRect/>
          <a:stretch/>
        </p:blipFill>
        <p:spPr>
          <a:xfrm rot="-5400000">
            <a:off x="10611141" y="210778"/>
            <a:ext cx="1332918" cy="133453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
        <p:cNvGrpSpPr/>
        <p:nvPr/>
      </p:nvGrpSpPr>
      <p:grpSpPr>
        <a:xfrm>
          <a:off x="0" y="0"/>
          <a:ext cx="0" cy="0"/>
          <a:chOff x="0" y="0"/>
          <a:chExt cx="0" cy="0"/>
        </a:xfrm>
      </p:grpSpPr>
      <p:sp>
        <p:nvSpPr>
          <p:cNvPr id="20" name="Google Shape;20;p5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1" name="Google Shape;21;p5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FF0000"/>
              </a:buClr>
              <a:buSzPts val="2800"/>
              <a:buFont typeface="Noto Sans Symbols"/>
              <a:buChar char="▪"/>
              <a:defRPr sz="2800" b="1" i="0" u="none" strike="noStrike" cap="none">
                <a:solidFill>
                  <a:srgbClr val="FF0000"/>
                </a:solidFill>
                <a:latin typeface="Calibri"/>
                <a:ea typeface="Calibri"/>
                <a:cs typeface="Calibri"/>
                <a:sym typeface="Calibri"/>
              </a:defRPr>
            </a:lvl1pPr>
            <a:lvl2pPr marL="914400" marR="0" lvl="1" indent="-406400" algn="l" rtl="0">
              <a:lnSpc>
                <a:spcPct val="90000"/>
              </a:lnSpc>
              <a:spcBef>
                <a:spcPts val="500"/>
              </a:spcBef>
              <a:spcAft>
                <a:spcPts val="0"/>
              </a:spcAft>
              <a:buClr>
                <a:schemeClr val="dk1"/>
              </a:buClr>
              <a:buSzPts val="2800"/>
              <a:buFont typeface="Noto Sans Symbols"/>
              <a:buChar char="▪"/>
              <a:defRPr sz="2800" b="1"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Noto Sans Symbols"/>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Noto Sans Symbols"/>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Noto Sans Symbols"/>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 name="Google Shape;22;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3" name="Google Shape;23;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4" name="Google Shape;24;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de-DE"/>
              <a:t>‹Nr.›</a:t>
            </a:fld>
            <a:endParaRPr/>
          </a:p>
        </p:txBody>
      </p:sp>
      <p:pic>
        <p:nvPicPr>
          <p:cNvPr id="25" name="Google Shape;25;p54"/>
          <p:cNvPicPr preferRelativeResize="0"/>
          <p:nvPr/>
        </p:nvPicPr>
        <p:blipFill rotWithShape="1">
          <a:blip r:embed="rId12">
            <a:alphaModFix/>
          </a:blip>
          <a:srcRect/>
          <a:stretch/>
        </p:blipFill>
        <p:spPr>
          <a:xfrm>
            <a:off x="0" y="4534678"/>
            <a:ext cx="12192000" cy="2323322"/>
          </a:xfrm>
          <a:prstGeom prst="rect">
            <a:avLst/>
          </a:prstGeom>
          <a:noFill/>
          <a:ln>
            <a:noFill/>
          </a:ln>
        </p:spPr>
      </p:pic>
      <p:pic>
        <p:nvPicPr>
          <p:cNvPr id="26" name="Google Shape;26;p54"/>
          <p:cNvPicPr preferRelativeResize="0"/>
          <p:nvPr/>
        </p:nvPicPr>
        <p:blipFill rotWithShape="1">
          <a:blip r:embed="rId13">
            <a:alphaModFix/>
          </a:blip>
          <a:srcRect/>
          <a:stretch/>
        </p:blipFill>
        <p:spPr>
          <a:xfrm rot="-5400000">
            <a:off x="10611141" y="210778"/>
            <a:ext cx="1332918" cy="133453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hyperlink" Target="http://www.scdjk.de/" TargetMode="External"/><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6.xml"/><Relationship Id="rId1" Type="http://schemas.openxmlformats.org/officeDocument/2006/relationships/video" Target="https://www.youtube.com/embed/ZNW0y33QEIk?feature=oembed"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3.xml"/><Relationship Id="rId1" Type="http://schemas.openxmlformats.org/officeDocument/2006/relationships/slideLayout" Target="../slideLayouts/slideLayout6.xml"/><Relationship Id="rId4" Type="http://schemas.openxmlformats.org/officeDocument/2006/relationships/image" Target="../media/image17.jpg"/></Relationships>
</file>

<file path=ppt/slides/_rels/slide5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eg"/><Relationship Id="rId1" Type="http://schemas.openxmlformats.org/officeDocument/2006/relationships/slideLayout" Target="../slideLayouts/slideLayout6.xml"/><Relationship Id="rId5" Type="http://schemas.openxmlformats.org/officeDocument/2006/relationships/image" Target="../media/image21.JPG"/><Relationship Id="rId4" Type="http://schemas.openxmlformats.org/officeDocument/2006/relationships/image" Target="../media/image20.JPG"/></Relationships>
</file>

<file path=ppt/slides/_rels/slide5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6.xml"/><Relationship Id="rId5" Type="http://schemas.openxmlformats.org/officeDocument/2006/relationships/image" Target="../media/image25.jpg"/><Relationship Id="rId4" Type="http://schemas.openxmlformats.org/officeDocument/2006/relationships/image" Target="../media/image24.JPG"/></Relationships>
</file>

<file path=ppt/slides/_rels/slide5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54.xml"/><Relationship Id="rId1" Type="http://schemas.openxmlformats.org/officeDocument/2006/relationships/slideLayout" Target="../slideLayouts/slideLayout6.xml"/><Relationship Id="rId4" Type="http://schemas.openxmlformats.org/officeDocument/2006/relationships/image" Target="../media/image27.jpeg"/></Relationships>
</file>

<file path=ppt/slides/_rels/slide6.xml.rels><?xml version="1.0" encoding="UTF-8" standalone="yes"?>
<Relationships xmlns="http://schemas.openxmlformats.org/package/2006/relationships"><Relationship Id="rId3" Type="http://schemas.openxmlformats.org/officeDocument/2006/relationships/hyperlink" Target="http://www.scdjk.de/" TargetMode="External"/><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55.xml"/><Relationship Id="rId1" Type="http://schemas.openxmlformats.org/officeDocument/2006/relationships/slideLayout" Target="../slideLayouts/slideLayout6.xml"/><Relationship Id="rId4" Type="http://schemas.openxmlformats.org/officeDocument/2006/relationships/image" Target="../media/image28.jpg"/></Relationships>
</file>

<file path=ppt/slides/_rels/slide6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
          <p:cNvSpPr txBox="1"/>
          <p:nvPr/>
        </p:nvSpPr>
        <p:spPr>
          <a:xfrm>
            <a:off x="590550" y="2332737"/>
            <a:ext cx="10589289" cy="304694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7200"/>
              <a:buFont typeface="Arial"/>
              <a:buNone/>
            </a:pPr>
            <a:r>
              <a:rPr lang="de-DE" sz="7200" b="0" i="0" u="none" strike="noStrike" cap="none" dirty="0">
                <a:solidFill>
                  <a:schemeClr val="lt1"/>
                </a:solidFill>
                <a:latin typeface="+mn-lt"/>
                <a:ea typeface="Calibri"/>
                <a:cs typeface="Calibri"/>
                <a:sym typeface="Calibri"/>
              </a:rPr>
              <a:t>Mitgliederversammlung </a:t>
            </a:r>
            <a:endParaRPr sz="1400" b="0" i="0" u="none" strike="noStrike" cap="none" dirty="0">
              <a:solidFill>
                <a:srgbClr val="000000"/>
              </a:solidFill>
              <a:latin typeface="+mn-lt"/>
              <a:sym typeface="Arial"/>
            </a:endParaRPr>
          </a:p>
          <a:p>
            <a:pPr marL="0" marR="0" lvl="0" indent="0" algn="ctr" rtl="0">
              <a:lnSpc>
                <a:spcPct val="100000"/>
              </a:lnSpc>
              <a:spcBef>
                <a:spcPts val="0"/>
              </a:spcBef>
              <a:spcAft>
                <a:spcPts val="0"/>
              </a:spcAft>
              <a:buClr>
                <a:srgbClr val="000000"/>
              </a:buClr>
              <a:buSzPts val="7200"/>
              <a:buFont typeface="Arial"/>
              <a:buNone/>
            </a:pPr>
            <a:r>
              <a:rPr lang="de-DE" sz="7200" b="0" i="0" u="none" strike="noStrike" cap="none" dirty="0">
                <a:solidFill>
                  <a:schemeClr val="lt1"/>
                </a:solidFill>
                <a:latin typeface="+mn-lt"/>
                <a:ea typeface="Calibri"/>
                <a:cs typeface="Calibri"/>
                <a:sym typeface="Calibri"/>
              </a:rPr>
              <a:t>SC DJK Everswinkel e.V.</a:t>
            </a:r>
            <a:endParaRPr sz="1400" b="0" i="0" u="none" strike="noStrike" cap="none" dirty="0">
              <a:solidFill>
                <a:srgbClr val="000000"/>
              </a:solidFill>
              <a:latin typeface="+mn-lt"/>
              <a:sym typeface="Arial"/>
            </a:endParaRPr>
          </a:p>
          <a:p>
            <a:pPr marL="0" marR="0" lvl="0" indent="0" algn="r" rtl="0">
              <a:lnSpc>
                <a:spcPct val="100000"/>
              </a:lnSpc>
              <a:spcBef>
                <a:spcPts val="0"/>
              </a:spcBef>
              <a:spcAft>
                <a:spcPts val="0"/>
              </a:spcAft>
              <a:buClr>
                <a:srgbClr val="000000"/>
              </a:buClr>
              <a:buSzPts val="2400"/>
              <a:buFont typeface="Arial"/>
              <a:buNone/>
            </a:pPr>
            <a:r>
              <a:rPr lang="de-DE" sz="2400" b="0" i="0" u="none" strike="noStrike" cap="none" dirty="0">
                <a:solidFill>
                  <a:schemeClr val="lt1"/>
                </a:solidFill>
                <a:latin typeface="+mn-lt"/>
                <a:ea typeface="Calibri"/>
                <a:cs typeface="Calibri"/>
                <a:sym typeface="Calibri"/>
              </a:rPr>
              <a:t>15. März 2024 19.30 Uhr</a:t>
            </a:r>
            <a:endParaRPr sz="1400" b="0" i="0" u="none" strike="noStrike" cap="none" dirty="0">
              <a:solidFill>
                <a:srgbClr val="000000"/>
              </a:solidFill>
              <a:latin typeface="+mn-lt"/>
              <a:sym typeface="Arial"/>
            </a:endParaRPr>
          </a:p>
          <a:p>
            <a:pPr marL="0" marR="0" lvl="0" indent="0" algn="r" rtl="0">
              <a:lnSpc>
                <a:spcPct val="100000"/>
              </a:lnSpc>
              <a:spcBef>
                <a:spcPts val="0"/>
              </a:spcBef>
              <a:spcAft>
                <a:spcPts val="0"/>
              </a:spcAft>
              <a:buClr>
                <a:srgbClr val="000000"/>
              </a:buClr>
              <a:buSzPts val="2400"/>
              <a:buFont typeface="Arial"/>
              <a:buNone/>
            </a:pPr>
            <a:r>
              <a:rPr lang="de-DE" sz="2400" b="0" i="0" u="none" strike="noStrike" cap="none" dirty="0">
                <a:solidFill>
                  <a:schemeClr val="lt1"/>
                </a:solidFill>
                <a:latin typeface="+mn-lt"/>
                <a:ea typeface="Calibri"/>
                <a:cs typeface="Calibri"/>
                <a:sym typeface="Calibri"/>
              </a:rPr>
              <a:t>Gasthof </a:t>
            </a:r>
            <a:r>
              <a:rPr lang="de-DE" sz="2400" b="0" i="0" u="none" strike="noStrike" cap="none" dirty="0" err="1">
                <a:solidFill>
                  <a:schemeClr val="lt1"/>
                </a:solidFill>
                <a:latin typeface="+mn-lt"/>
                <a:ea typeface="Calibri"/>
                <a:cs typeface="Calibri"/>
                <a:sym typeface="Calibri"/>
              </a:rPr>
              <a:t>Strietholt</a:t>
            </a:r>
            <a:endParaRPr sz="2400" b="0" i="0" u="none" strike="noStrike" cap="none" dirty="0">
              <a:solidFill>
                <a:schemeClr val="lt1"/>
              </a:solidFill>
              <a:latin typeface="+mn-lt"/>
              <a:ea typeface="Calibri"/>
              <a:cs typeface="Calibri"/>
              <a:sym typeface="Calibri"/>
            </a:endParaRPr>
          </a:p>
        </p:txBody>
      </p:sp>
    </p:spTree>
    <p:extLst>
      <p:ext uri="{BB962C8B-B14F-4D97-AF65-F5344CB8AC3E}">
        <p14:creationId xmlns:p14="http://schemas.microsoft.com/office/powerpoint/2010/main" val="6918643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g114a37eaeab_0_0"/>
          <p:cNvSpPr txBox="1">
            <a:spLocks noGrp="1"/>
          </p:cNvSpPr>
          <p:nvPr>
            <p:ph type="title"/>
          </p:nvPr>
        </p:nvSpPr>
        <p:spPr>
          <a:xfrm>
            <a:off x="838200" y="-166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e-DE" sz="3600" dirty="0">
                <a:latin typeface="Arial" panose="020B0604020202020204" pitchFamily="34" charset="0"/>
                <a:cs typeface="Arial" panose="020B0604020202020204" pitchFamily="34" charset="0"/>
              </a:rPr>
              <a:t>SC DJK Everswinkel Handballabteilung</a:t>
            </a:r>
            <a:endParaRPr dirty="0">
              <a:latin typeface="Arial" panose="020B0604020202020204" pitchFamily="34" charset="0"/>
              <a:cs typeface="Arial" panose="020B0604020202020204" pitchFamily="34" charset="0"/>
            </a:endParaRPr>
          </a:p>
        </p:txBody>
      </p:sp>
      <p:sp>
        <p:nvSpPr>
          <p:cNvPr id="2" name="Textfeld 1"/>
          <p:cNvSpPr txBox="1"/>
          <p:nvPr/>
        </p:nvSpPr>
        <p:spPr>
          <a:xfrm>
            <a:off x="838200" y="1676400"/>
            <a:ext cx="8343900" cy="2062103"/>
          </a:xfrm>
          <a:prstGeom prst="rect">
            <a:avLst/>
          </a:prstGeom>
          <a:noFill/>
        </p:spPr>
        <p:txBody>
          <a:bodyPr wrap="square" rtlCol="0">
            <a:spAutoFit/>
          </a:bodyPr>
          <a:lstStyle/>
          <a:p>
            <a:pPr>
              <a:lnSpc>
                <a:spcPct val="200000"/>
              </a:lnSpc>
            </a:pPr>
            <a:r>
              <a:rPr lang="de-DE" sz="2000" dirty="0"/>
              <a:t>Die Handballabteilung hat sich auf Ihrer</a:t>
            </a:r>
          </a:p>
          <a:p>
            <a:pPr>
              <a:lnSpc>
                <a:spcPct val="200000"/>
              </a:lnSpc>
            </a:pPr>
            <a:r>
              <a:rPr lang="de-DE" sz="2000" dirty="0"/>
              <a:t>Abteilungsversammlung auf eine </a:t>
            </a:r>
          </a:p>
          <a:p>
            <a:pPr>
              <a:lnSpc>
                <a:spcPct val="200000"/>
              </a:lnSpc>
            </a:pPr>
            <a:r>
              <a:rPr lang="de-DE" sz="2000" dirty="0"/>
              <a:t>gemeinsame Selbstverpflichtung geeinigt!</a:t>
            </a:r>
            <a:r>
              <a:rPr lang="de-DE" sz="2400" b="1" dirty="0">
                <a:solidFill>
                  <a:srgbClr val="FF0000"/>
                </a:solidFill>
              </a:rPr>
              <a:t>      </a:t>
            </a:r>
          </a:p>
        </p:txBody>
      </p:sp>
      <p:pic>
        <p:nvPicPr>
          <p:cNvPr id="3" name="Grafik 2"/>
          <p:cNvPicPr>
            <a:picLocks noChangeAspect="1"/>
          </p:cNvPicPr>
          <p:nvPr/>
        </p:nvPicPr>
        <p:blipFill rotWithShape="1">
          <a:blip r:embed="rId3">
            <a:extLst>
              <a:ext uri="{28A0092B-C50C-407E-A947-70E740481C1C}">
                <a14:useLocalDpi xmlns:a14="http://schemas.microsoft.com/office/drawing/2010/main" val="0"/>
              </a:ext>
            </a:extLst>
          </a:blip>
          <a:srcRect t="4907" r="7184"/>
          <a:stretch/>
        </p:blipFill>
        <p:spPr>
          <a:xfrm rot="5400000">
            <a:off x="5511800" y="1616075"/>
            <a:ext cx="5045075" cy="3876675"/>
          </a:xfrm>
          <a:prstGeom prst="rect">
            <a:avLst/>
          </a:prstGeom>
        </p:spPr>
      </p:pic>
      <p:sp>
        <p:nvSpPr>
          <p:cNvPr id="4" name="Textfeld 3"/>
          <p:cNvSpPr txBox="1"/>
          <p:nvPr/>
        </p:nvSpPr>
        <p:spPr>
          <a:xfrm>
            <a:off x="1121229" y="4212771"/>
            <a:ext cx="4572000" cy="677108"/>
          </a:xfrm>
          <a:prstGeom prst="rect">
            <a:avLst/>
          </a:prstGeom>
          <a:noFill/>
        </p:spPr>
        <p:txBody>
          <a:bodyPr wrap="square" rtlCol="0">
            <a:spAutoFit/>
          </a:bodyPr>
          <a:lstStyle/>
          <a:p>
            <a:r>
              <a:rPr lang="de-DE" sz="2400" b="1" dirty="0">
                <a:solidFill>
                  <a:srgbClr val="FF0000"/>
                </a:solidFill>
              </a:rPr>
              <a:t>=&gt; Rote Karte gegen Rechts</a:t>
            </a:r>
          </a:p>
          <a:p>
            <a:endParaRPr lang="de-DE" dirty="0"/>
          </a:p>
        </p:txBody>
      </p:sp>
    </p:spTree>
    <p:extLst>
      <p:ext uri="{BB962C8B-B14F-4D97-AF65-F5344CB8AC3E}">
        <p14:creationId xmlns:p14="http://schemas.microsoft.com/office/powerpoint/2010/main" val="4229211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7"/>
          <p:cNvSpPr txBox="1"/>
          <p:nvPr/>
        </p:nvSpPr>
        <p:spPr>
          <a:xfrm>
            <a:off x="940836" y="3098994"/>
            <a:ext cx="10515600" cy="1325563"/>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4400"/>
              <a:buFont typeface="Calibri"/>
              <a:buNone/>
            </a:pPr>
            <a:r>
              <a:rPr lang="de-DE" sz="4400" b="1" i="0" u="none" strike="noStrike" cap="none" dirty="0">
                <a:solidFill>
                  <a:schemeClr val="dk1"/>
                </a:solidFill>
                <a:latin typeface="+mn-lt"/>
                <a:ea typeface="Calibri"/>
                <a:cs typeface="Calibri"/>
                <a:sym typeface="Calibri"/>
              </a:rPr>
              <a:t>Geschäftsbericht</a:t>
            </a:r>
            <a:endParaRPr sz="1400" b="0" i="0" u="none" strike="noStrike" cap="none" dirty="0">
              <a:solidFill>
                <a:srgbClr val="000000"/>
              </a:solidFill>
              <a:latin typeface="+mn-lt"/>
              <a:sym typeface="Arial"/>
            </a:endParaRPr>
          </a:p>
        </p:txBody>
      </p:sp>
    </p:spTree>
    <p:extLst>
      <p:ext uri="{BB962C8B-B14F-4D97-AF65-F5344CB8AC3E}">
        <p14:creationId xmlns:p14="http://schemas.microsoft.com/office/powerpoint/2010/main" val="30918301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Shape 150"/>
        <p:cNvGrpSpPr/>
        <p:nvPr/>
      </p:nvGrpSpPr>
      <p:grpSpPr>
        <a:xfrm>
          <a:off x="0" y="0"/>
          <a:ext cx="0" cy="0"/>
          <a:chOff x="0" y="0"/>
          <a:chExt cx="0" cy="0"/>
        </a:xfrm>
      </p:grpSpPr>
      <p:sp>
        <p:nvSpPr>
          <p:cNvPr id="151" name="Google Shape;151;g114a37eaeab_0_0"/>
          <p:cNvSpPr txBox="1">
            <a:spLocks noGrp="1"/>
          </p:cNvSpPr>
          <p:nvPr>
            <p:ph type="title"/>
          </p:nvPr>
        </p:nvSpPr>
        <p:spPr>
          <a:xfrm>
            <a:off x="838200" y="309248"/>
            <a:ext cx="10515600" cy="66652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e-DE" sz="3600" dirty="0">
                <a:latin typeface="+mn-lt"/>
              </a:rPr>
              <a:t>Geschäftsbericht zum Jahr 2023</a:t>
            </a:r>
            <a:endParaRPr dirty="0">
              <a:latin typeface="+mn-lt"/>
            </a:endParaRPr>
          </a:p>
        </p:txBody>
      </p:sp>
      <p:sp>
        <p:nvSpPr>
          <p:cNvPr id="152" name="Google Shape;152;g114a37eaeab_0_0"/>
          <p:cNvSpPr txBox="1">
            <a:spLocks noGrp="1"/>
          </p:cNvSpPr>
          <p:nvPr>
            <p:ph type="body" idx="1"/>
          </p:nvPr>
        </p:nvSpPr>
        <p:spPr>
          <a:xfrm>
            <a:off x="838200" y="1690688"/>
            <a:ext cx="79530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FF0000"/>
              </a:buClr>
              <a:buSzPts val="2800"/>
              <a:buNone/>
            </a:pPr>
            <a:endParaRPr b="0"/>
          </a:p>
          <a:p>
            <a:pPr marL="0" lvl="0" indent="0" algn="l" rtl="0">
              <a:lnSpc>
                <a:spcPct val="90000"/>
              </a:lnSpc>
              <a:spcBef>
                <a:spcPts val="1000"/>
              </a:spcBef>
              <a:spcAft>
                <a:spcPts val="0"/>
              </a:spcAft>
              <a:buClr>
                <a:srgbClr val="FF0000"/>
              </a:buClr>
              <a:buSzPts val="2800"/>
              <a:buNone/>
            </a:pPr>
            <a:endParaRPr/>
          </a:p>
        </p:txBody>
      </p:sp>
      <p:graphicFrame>
        <p:nvGraphicFramePr>
          <p:cNvPr id="2" name="Tabelle 1">
            <a:extLst>
              <a:ext uri="{FF2B5EF4-FFF2-40B4-BE49-F238E27FC236}">
                <a16:creationId xmlns:a16="http://schemas.microsoft.com/office/drawing/2014/main" id="{D594C77B-7593-7D11-4D0A-4CA534FE7A4F}"/>
              </a:ext>
            </a:extLst>
          </p:cNvPr>
          <p:cNvGraphicFramePr>
            <a:graphicFrameLocks noGrp="1"/>
          </p:cNvGraphicFramePr>
          <p:nvPr>
            <p:extLst>
              <p:ext uri="{D42A27DB-BD31-4B8C-83A1-F6EECF244321}">
                <p14:modId xmlns:p14="http://schemas.microsoft.com/office/powerpoint/2010/main" val="128628054"/>
              </p:ext>
            </p:extLst>
          </p:nvPr>
        </p:nvGraphicFramePr>
        <p:xfrm>
          <a:off x="433201" y="4703901"/>
          <a:ext cx="4381500" cy="1714500"/>
        </p:xfrm>
        <a:graphic>
          <a:graphicData uri="http://schemas.openxmlformats.org/drawingml/2006/table">
            <a:tbl>
              <a:tblPr/>
              <a:tblGrid>
                <a:gridCol w="1333500">
                  <a:extLst>
                    <a:ext uri="{9D8B030D-6E8A-4147-A177-3AD203B41FA5}">
                      <a16:colId xmlns:a16="http://schemas.microsoft.com/office/drawing/2014/main" val="4284659636"/>
                    </a:ext>
                  </a:extLst>
                </a:gridCol>
                <a:gridCol w="762000">
                  <a:extLst>
                    <a:ext uri="{9D8B030D-6E8A-4147-A177-3AD203B41FA5}">
                      <a16:colId xmlns:a16="http://schemas.microsoft.com/office/drawing/2014/main" val="988792981"/>
                    </a:ext>
                  </a:extLst>
                </a:gridCol>
                <a:gridCol w="762000">
                  <a:extLst>
                    <a:ext uri="{9D8B030D-6E8A-4147-A177-3AD203B41FA5}">
                      <a16:colId xmlns:a16="http://schemas.microsoft.com/office/drawing/2014/main" val="3191037176"/>
                    </a:ext>
                  </a:extLst>
                </a:gridCol>
                <a:gridCol w="762000">
                  <a:extLst>
                    <a:ext uri="{9D8B030D-6E8A-4147-A177-3AD203B41FA5}">
                      <a16:colId xmlns:a16="http://schemas.microsoft.com/office/drawing/2014/main" val="3681757655"/>
                    </a:ext>
                  </a:extLst>
                </a:gridCol>
                <a:gridCol w="762000">
                  <a:extLst>
                    <a:ext uri="{9D8B030D-6E8A-4147-A177-3AD203B41FA5}">
                      <a16:colId xmlns:a16="http://schemas.microsoft.com/office/drawing/2014/main" val="744173943"/>
                    </a:ext>
                  </a:extLst>
                </a:gridCol>
              </a:tblGrid>
              <a:tr h="190500">
                <a:tc>
                  <a:txBody>
                    <a:bodyPr/>
                    <a:lstStyle/>
                    <a:p>
                      <a:pPr algn="l" fontAlgn="b"/>
                      <a:r>
                        <a:rPr lang="de-DE" sz="1100" b="0" i="0" u="none" strike="noStrike">
                          <a:solidFill>
                            <a:srgbClr val="000000"/>
                          </a:solidFill>
                          <a:effectLst/>
                          <a:latin typeface="Aptos Narrow" panose="020B0004020202020204" pitchFamily="34" charset="0"/>
                        </a:rPr>
                        <a:t>Alter</a:t>
                      </a:r>
                    </a:p>
                  </a:txBody>
                  <a:tcPr marL="9525" marR="9525" marT="9525" marB="0" anchor="b">
                    <a:lnL>
                      <a:noFill/>
                    </a:lnL>
                    <a:lnR>
                      <a:noFill/>
                    </a:lnR>
                    <a:lnT>
                      <a:noFill/>
                    </a:lnT>
                    <a:lnB>
                      <a:noFill/>
                    </a:lnB>
                  </a:tcPr>
                </a:tc>
                <a:tc>
                  <a:txBody>
                    <a:bodyPr/>
                    <a:lstStyle/>
                    <a:p>
                      <a:pPr algn="r" fontAlgn="b"/>
                      <a:r>
                        <a:rPr lang="de-DE" sz="1100" b="0" i="0" u="none" strike="noStrike">
                          <a:solidFill>
                            <a:srgbClr val="000000"/>
                          </a:solidFill>
                          <a:effectLst/>
                          <a:latin typeface="Aptos Narrow" panose="020B0004020202020204" pitchFamily="34" charset="0"/>
                        </a:rPr>
                        <a:t>Jan 21</a:t>
                      </a:r>
                    </a:p>
                  </a:txBody>
                  <a:tcPr marL="9525" marR="9525" marT="9525" marB="0" anchor="b">
                    <a:lnL>
                      <a:noFill/>
                    </a:lnL>
                    <a:lnR>
                      <a:noFill/>
                    </a:lnR>
                    <a:lnT>
                      <a:noFill/>
                    </a:lnT>
                    <a:lnB>
                      <a:noFill/>
                    </a:lnB>
                  </a:tcPr>
                </a:tc>
                <a:tc>
                  <a:txBody>
                    <a:bodyPr/>
                    <a:lstStyle/>
                    <a:p>
                      <a:pPr algn="r" fontAlgn="b"/>
                      <a:r>
                        <a:rPr lang="de-DE" sz="1100" b="0" i="0" u="none" strike="noStrike">
                          <a:solidFill>
                            <a:srgbClr val="000000"/>
                          </a:solidFill>
                          <a:effectLst/>
                          <a:latin typeface="Aptos Narrow" panose="020B0004020202020204" pitchFamily="34" charset="0"/>
                        </a:rPr>
                        <a:t>Jan 22</a:t>
                      </a:r>
                    </a:p>
                  </a:txBody>
                  <a:tcPr marL="9525" marR="9525" marT="9525" marB="0" anchor="b">
                    <a:lnL>
                      <a:noFill/>
                    </a:lnL>
                    <a:lnR>
                      <a:noFill/>
                    </a:lnR>
                    <a:lnT>
                      <a:noFill/>
                    </a:lnT>
                    <a:lnB>
                      <a:noFill/>
                    </a:lnB>
                  </a:tcPr>
                </a:tc>
                <a:tc>
                  <a:txBody>
                    <a:bodyPr/>
                    <a:lstStyle/>
                    <a:p>
                      <a:pPr algn="r" fontAlgn="b"/>
                      <a:r>
                        <a:rPr lang="de-DE" sz="1100" b="0" i="0" u="none" strike="noStrike">
                          <a:solidFill>
                            <a:srgbClr val="000000"/>
                          </a:solidFill>
                          <a:effectLst/>
                          <a:latin typeface="Aptos Narrow" panose="020B0004020202020204" pitchFamily="34" charset="0"/>
                        </a:rPr>
                        <a:t>Jan 23</a:t>
                      </a:r>
                    </a:p>
                  </a:txBody>
                  <a:tcPr marL="9525" marR="9525" marT="9525" marB="0" anchor="b">
                    <a:lnL>
                      <a:noFill/>
                    </a:lnL>
                    <a:lnR>
                      <a:noFill/>
                    </a:lnR>
                    <a:lnT>
                      <a:noFill/>
                    </a:lnT>
                    <a:lnB>
                      <a:noFill/>
                    </a:lnB>
                  </a:tcPr>
                </a:tc>
                <a:tc>
                  <a:txBody>
                    <a:bodyPr/>
                    <a:lstStyle/>
                    <a:p>
                      <a:pPr algn="r" fontAlgn="b"/>
                      <a:r>
                        <a:rPr lang="de-DE" sz="1100" b="0" i="0" u="none" strike="noStrike">
                          <a:solidFill>
                            <a:srgbClr val="000000"/>
                          </a:solidFill>
                          <a:effectLst/>
                          <a:latin typeface="Aptos Narrow" panose="020B0004020202020204" pitchFamily="34" charset="0"/>
                        </a:rPr>
                        <a:t>Jan 24</a:t>
                      </a:r>
                    </a:p>
                  </a:txBody>
                  <a:tcPr marL="9525" marR="9525" marT="9525" marB="0" anchor="b">
                    <a:lnL>
                      <a:noFill/>
                    </a:lnL>
                    <a:lnR>
                      <a:noFill/>
                    </a:lnR>
                    <a:lnT>
                      <a:noFill/>
                    </a:lnT>
                    <a:lnB>
                      <a:noFill/>
                    </a:lnB>
                  </a:tcPr>
                </a:tc>
                <a:extLst>
                  <a:ext uri="{0D108BD9-81ED-4DB2-BD59-A6C34878D82A}">
                    <a16:rowId xmlns:a16="http://schemas.microsoft.com/office/drawing/2014/main" val="4229419842"/>
                  </a:ext>
                </a:extLst>
              </a:tr>
              <a:tr h="190500">
                <a:tc>
                  <a:txBody>
                    <a:bodyPr/>
                    <a:lstStyle/>
                    <a:p>
                      <a:pPr algn="l" fontAlgn="b"/>
                      <a:r>
                        <a:rPr lang="de-DE" sz="1100" b="0" i="0" u="none" strike="noStrike">
                          <a:solidFill>
                            <a:srgbClr val="000000"/>
                          </a:solidFill>
                          <a:effectLst/>
                          <a:latin typeface="Aptos Narrow" panose="020B0004020202020204" pitchFamily="34" charset="0"/>
                        </a:rPr>
                        <a:t>0-6 Jahre</a:t>
                      </a:r>
                    </a:p>
                  </a:txBody>
                  <a:tcPr marL="9525" marR="9525" marT="9525" marB="0" anchor="b">
                    <a:lnL>
                      <a:noFill/>
                    </a:lnL>
                    <a:lnR>
                      <a:noFill/>
                    </a:lnR>
                    <a:lnT>
                      <a:noFill/>
                    </a:lnT>
                    <a:lnB>
                      <a:noFill/>
                    </a:lnB>
                  </a:tcPr>
                </a:tc>
                <a:tc>
                  <a:txBody>
                    <a:bodyPr/>
                    <a:lstStyle/>
                    <a:p>
                      <a:pPr algn="r" fontAlgn="b"/>
                      <a:r>
                        <a:rPr lang="de-DE" sz="1100" b="0" i="0" u="none" strike="noStrike">
                          <a:solidFill>
                            <a:srgbClr val="000000"/>
                          </a:solidFill>
                          <a:effectLst/>
                          <a:latin typeface="Aptos Narrow" panose="020B0004020202020204" pitchFamily="34" charset="0"/>
                        </a:rPr>
                        <a:t>133</a:t>
                      </a:r>
                    </a:p>
                  </a:txBody>
                  <a:tcPr marL="9525" marR="9525" marT="9525" marB="0" anchor="b">
                    <a:lnL>
                      <a:noFill/>
                    </a:lnL>
                    <a:lnR>
                      <a:noFill/>
                    </a:lnR>
                    <a:lnT>
                      <a:noFill/>
                    </a:lnT>
                    <a:lnB>
                      <a:noFill/>
                    </a:lnB>
                  </a:tcPr>
                </a:tc>
                <a:tc>
                  <a:txBody>
                    <a:bodyPr/>
                    <a:lstStyle/>
                    <a:p>
                      <a:pPr algn="r" fontAlgn="b"/>
                      <a:r>
                        <a:rPr lang="de-DE" sz="1100" b="0" i="0" u="none" strike="noStrike">
                          <a:solidFill>
                            <a:srgbClr val="000000"/>
                          </a:solidFill>
                          <a:effectLst/>
                          <a:latin typeface="Aptos Narrow" panose="020B0004020202020204" pitchFamily="34" charset="0"/>
                        </a:rPr>
                        <a:t>158</a:t>
                      </a:r>
                    </a:p>
                  </a:txBody>
                  <a:tcPr marL="9525" marR="9525" marT="9525" marB="0" anchor="b">
                    <a:lnL>
                      <a:noFill/>
                    </a:lnL>
                    <a:lnR>
                      <a:noFill/>
                    </a:lnR>
                    <a:lnT>
                      <a:noFill/>
                    </a:lnT>
                    <a:lnB>
                      <a:noFill/>
                    </a:lnB>
                  </a:tcPr>
                </a:tc>
                <a:tc>
                  <a:txBody>
                    <a:bodyPr/>
                    <a:lstStyle/>
                    <a:p>
                      <a:pPr algn="r" fontAlgn="b"/>
                      <a:r>
                        <a:rPr lang="de-DE" sz="1100" b="0" i="0" u="none" strike="noStrike">
                          <a:solidFill>
                            <a:srgbClr val="000000"/>
                          </a:solidFill>
                          <a:effectLst/>
                          <a:latin typeface="Aptos Narrow" panose="020B0004020202020204" pitchFamily="34" charset="0"/>
                        </a:rPr>
                        <a:t>192</a:t>
                      </a:r>
                    </a:p>
                  </a:txBody>
                  <a:tcPr marL="9525" marR="9525" marT="9525" marB="0" anchor="b">
                    <a:lnL>
                      <a:noFill/>
                    </a:lnL>
                    <a:lnR>
                      <a:noFill/>
                    </a:lnR>
                    <a:lnT>
                      <a:noFill/>
                    </a:lnT>
                    <a:lnB>
                      <a:noFill/>
                    </a:lnB>
                  </a:tcPr>
                </a:tc>
                <a:tc>
                  <a:txBody>
                    <a:bodyPr/>
                    <a:lstStyle/>
                    <a:p>
                      <a:pPr algn="r" fontAlgn="b"/>
                      <a:r>
                        <a:rPr lang="de-DE" sz="1100" b="0" i="0" u="none" strike="noStrike">
                          <a:solidFill>
                            <a:srgbClr val="000000"/>
                          </a:solidFill>
                          <a:effectLst/>
                          <a:latin typeface="Aptos Narrow" panose="020B0004020202020204" pitchFamily="34" charset="0"/>
                        </a:rPr>
                        <a:t>219</a:t>
                      </a:r>
                    </a:p>
                  </a:txBody>
                  <a:tcPr marL="9525" marR="9525" marT="9525" marB="0" anchor="b">
                    <a:lnL>
                      <a:noFill/>
                    </a:lnL>
                    <a:lnR>
                      <a:noFill/>
                    </a:lnR>
                    <a:lnT>
                      <a:noFill/>
                    </a:lnT>
                    <a:lnB>
                      <a:noFill/>
                    </a:lnB>
                  </a:tcPr>
                </a:tc>
                <a:extLst>
                  <a:ext uri="{0D108BD9-81ED-4DB2-BD59-A6C34878D82A}">
                    <a16:rowId xmlns:a16="http://schemas.microsoft.com/office/drawing/2014/main" val="3270837301"/>
                  </a:ext>
                </a:extLst>
              </a:tr>
              <a:tr h="190500">
                <a:tc>
                  <a:txBody>
                    <a:bodyPr/>
                    <a:lstStyle/>
                    <a:p>
                      <a:pPr algn="l" fontAlgn="b"/>
                      <a:r>
                        <a:rPr lang="de-DE" sz="1100" b="0" i="0" u="none" strike="noStrike">
                          <a:solidFill>
                            <a:srgbClr val="000000"/>
                          </a:solidFill>
                          <a:effectLst/>
                          <a:latin typeface="Aptos Narrow" panose="020B0004020202020204" pitchFamily="34" charset="0"/>
                        </a:rPr>
                        <a:t>7-14 Jahre</a:t>
                      </a:r>
                    </a:p>
                  </a:txBody>
                  <a:tcPr marL="9525" marR="9525" marT="9525" marB="0" anchor="b">
                    <a:lnL>
                      <a:noFill/>
                    </a:lnL>
                    <a:lnR>
                      <a:noFill/>
                    </a:lnR>
                    <a:lnT>
                      <a:noFill/>
                    </a:lnT>
                    <a:lnB>
                      <a:noFill/>
                    </a:lnB>
                  </a:tcPr>
                </a:tc>
                <a:tc>
                  <a:txBody>
                    <a:bodyPr/>
                    <a:lstStyle/>
                    <a:p>
                      <a:pPr algn="r" fontAlgn="b"/>
                      <a:r>
                        <a:rPr lang="de-DE" sz="1100" b="0" i="0" u="none" strike="noStrike">
                          <a:solidFill>
                            <a:srgbClr val="000000"/>
                          </a:solidFill>
                          <a:effectLst/>
                          <a:latin typeface="Aptos Narrow" panose="020B0004020202020204" pitchFamily="34" charset="0"/>
                        </a:rPr>
                        <a:t>379</a:t>
                      </a:r>
                    </a:p>
                  </a:txBody>
                  <a:tcPr marL="9525" marR="9525" marT="9525" marB="0" anchor="b">
                    <a:lnL>
                      <a:noFill/>
                    </a:lnL>
                    <a:lnR>
                      <a:noFill/>
                    </a:lnR>
                    <a:lnT>
                      <a:noFill/>
                    </a:lnT>
                    <a:lnB>
                      <a:noFill/>
                    </a:lnB>
                  </a:tcPr>
                </a:tc>
                <a:tc>
                  <a:txBody>
                    <a:bodyPr/>
                    <a:lstStyle/>
                    <a:p>
                      <a:pPr algn="r" fontAlgn="b"/>
                      <a:r>
                        <a:rPr lang="de-DE" sz="1100" b="0" i="0" u="none" strike="noStrike" dirty="0">
                          <a:solidFill>
                            <a:srgbClr val="000000"/>
                          </a:solidFill>
                          <a:effectLst/>
                          <a:latin typeface="Aptos Narrow" panose="020B0004020202020204" pitchFamily="34" charset="0"/>
                        </a:rPr>
                        <a:t>386</a:t>
                      </a:r>
                    </a:p>
                  </a:txBody>
                  <a:tcPr marL="9525" marR="9525" marT="9525" marB="0" anchor="b">
                    <a:lnL>
                      <a:noFill/>
                    </a:lnL>
                    <a:lnR>
                      <a:noFill/>
                    </a:lnR>
                    <a:lnT>
                      <a:noFill/>
                    </a:lnT>
                    <a:lnB>
                      <a:noFill/>
                    </a:lnB>
                  </a:tcPr>
                </a:tc>
                <a:tc>
                  <a:txBody>
                    <a:bodyPr/>
                    <a:lstStyle/>
                    <a:p>
                      <a:pPr algn="r" fontAlgn="b"/>
                      <a:r>
                        <a:rPr lang="de-DE" sz="1100" b="0" i="0" u="none" strike="noStrike">
                          <a:solidFill>
                            <a:srgbClr val="000000"/>
                          </a:solidFill>
                          <a:effectLst/>
                          <a:latin typeface="Aptos Narrow" panose="020B0004020202020204" pitchFamily="34" charset="0"/>
                        </a:rPr>
                        <a:t>386</a:t>
                      </a:r>
                    </a:p>
                  </a:txBody>
                  <a:tcPr marL="9525" marR="9525" marT="9525" marB="0" anchor="b">
                    <a:lnL>
                      <a:noFill/>
                    </a:lnL>
                    <a:lnR>
                      <a:noFill/>
                    </a:lnR>
                    <a:lnT>
                      <a:noFill/>
                    </a:lnT>
                    <a:lnB>
                      <a:noFill/>
                    </a:lnB>
                  </a:tcPr>
                </a:tc>
                <a:tc>
                  <a:txBody>
                    <a:bodyPr/>
                    <a:lstStyle/>
                    <a:p>
                      <a:pPr algn="r" fontAlgn="b"/>
                      <a:r>
                        <a:rPr lang="de-DE" sz="1100" b="0" i="0" u="none" strike="noStrike">
                          <a:solidFill>
                            <a:srgbClr val="000000"/>
                          </a:solidFill>
                          <a:effectLst/>
                          <a:latin typeface="Aptos Narrow" panose="020B0004020202020204" pitchFamily="34" charset="0"/>
                        </a:rPr>
                        <a:t>416</a:t>
                      </a:r>
                    </a:p>
                  </a:txBody>
                  <a:tcPr marL="9525" marR="9525" marT="9525" marB="0" anchor="b">
                    <a:lnL>
                      <a:noFill/>
                    </a:lnL>
                    <a:lnR>
                      <a:noFill/>
                    </a:lnR>
                    <a:lnT>
                      <a:noFill/>
                    </a:lnT>
                    <a:lnB>
                      <a:noFill/>
                    </a:lnB>
                  </a:tcPr>
                </a:tc>
                <a:extLst>
                  <a:ext uri="{0D108BD9-81ED-4DB2-BD59-A6C34878D82A}">
                    <a16:rowId xmlns:a16="http://schemas.microsoft.com/office/drawing/2014/main" val="2746719922"/>
                  </a:ext>
                </a:extLst>
              </a:tr>
              <a:tr h="190500">
                <a:tc>
                  <a:txBody>
                    <a:bodyPr/>
                    <a:lstStyle/>
                    <a:p>
                      <a:pPr algn="l" fontAlgn="b"/>
                      <a:r>
                        <a:rPr lang="de-DE" sz="1100" b="0" i="0" u="none" strike="noStrike">
                          <a:solidFill>
                            <a:srgbClr val="000000"/>
                          </a:solidFill>
                          <a:effectLst/>
                          <a:latin typeface="Aptos Narrow" panose="020B0004020202020204" pitchFamily="34" charset="0"/>
                        </a:rPr>
                        <a:t>15-18 Jahre</a:t>
                      </a:r>
                    </a:p>
                  </a:txBody>
                  <a:tcPr marL="9525" marR="9525" marT="9525" marB="0" anchor="b">
                    <a:lnL>
                      <a:noFill/>
                    </a:lnL>
                    <a:lnR>
                      <a:noFill/>
                    </a:lnR>
                    <a:lnT>
                      <a:noFill/>
                    </a:lnT>
                    <a:lnB>
                      <a:noFill/>
                    </a:lnB>
                  </a:tcPr>
                </a:tc>
                <a:tc>
                  <a:txBody>
                    <a:bodyPr/>
                    <a:lstStyle/>
                    <a:p>
                      <a:pPr algn="r" fontAlgn="b"/>
                      <a:r>
                        <a:rPr lang="de-DE" sz="1100" b="0" i="0" u="none" strike="noStrike">
                          <a:solidFill>
                            <a:srgbClr val="000000"/>
                          </a:solidFill>
                          <a:effectLst/>
                          <a:latin typeface="Aptos Narrow" panose="020B0004020202020204" pitchFamily="34" charset="0"/>
                        </a:rPr>
                        <a:t>159</a:t>
                      </a:r>
                    </a:p>
                  </a:txBody>
                  <a:tcPr marL="9525" marR="9525" marT="9525" marB="0" anchor="b">
                    <a:lnL>
                      <a:noFill/>
                    </a:lnL>
                    <a:lnR>
                      <a:noFill/>
                    </a:lnR>
                    <a:lnT>
                      <a:noFill/>
                    </a:lnT>
                    <a:lnB>
                      <a:noFill/>
                    </a:lnB>
                  </a:tcPr>
                </a:tc>
                <a:tc>
                  <a:txBody>
                    <a:bodyPr/>
                    <a:lstStyle/>
                    <a:p>
                      <a:pPr algn="r" fontAlgn="b"/>
                      <a:r>
                        <a:rPr lang="de-DE" sz="1100" b="0" i="0" u="none" strike="noStrike">
                          <a:solidFill>
                            <a:srgbClr val="000000"/>
                          </a:solidFill>
                          <a:effectLst/>
                          <a:latin typeface="Aptos Narrow" panose="020B0004020202020204" pitchFamily="34" charset="0"/>
                        </a:rPr>
                        <a:t>144</a:t>
                      </a:r>
                    </a:p>
                  </a:txBody>
                  <a:tcPr marL="9525" marR="9525" marT="9525" marB="0" anchor="b">
                    <a:lnL>
                      <a:noFill/>
                    </a:lnL>
                    <a:lnR>
                      <a:noFill/>
                    </a:lnR>
                    <a:lnT>
                      <a:noFill/>
                    </a:lnT>
                    <a:lnB>
                      <a:noFill/>
                    </a:lnB>
                  </a:tcPr>
                </a:tc>
                <a:tc>
                  <a:txBody>
                    <a:bodyPr/>
                    <a:lstStyle/>
                    <a:p>
                      <a:pPr algn="r" fontAlgn="b"/>
                      <a:r>
                        <a:rPr lang="de-DE" sz="1100" b="0" i="0" u="none" strike="noStrike">
                          <a:solidFill>
                            <a:srgbClr val="000000"/>
                          </a:solidFill>
                          <a:effectLst/>
                          <a:latin typeface="Aptos Narrow" panose="020B0004020202020204" pitchFamily="34" charset="0"/>
                        </a:rPr>
                        <a:t>137</a:t>
                      </a:r>
                    </a:p>
                  </a:txBody>
                  <a:tcPr marL="9525" marR="9525" marT="9525" marB="0" anchor="b">
                    <a:lnL>
                      <a:noFill/>
                    </a:lnL>
                    <a:lnR>
                      <a:noFill/>
                    </a:lnR>
                    <a:lnT>
                      <a:noFill/>
                    </a:lnT>
                    <a:lnB>
                      <a:noFill/>
                    </a:lnB>
                  </a:tcPr>
                </a:tc>
                <a:tc>
                  <a:txBody>
                    <a:bodyPr/>
                    <a:lstStyle/>
                    <a:p>
                      <a:pPr algn="r" fontAlgn="b"/>
                      <a:r>
                        <a:rPr lang="de-DE" sz="1100" b="0" i="0" u="none" strike="noStrike">
                          <a:solidFill>
                            <a:srgbClr val="000000"/>
                          </a:solidFill>
                          <a:effectLst/>
                          <a:latin typeface="Aptos Narrow" panose="020B0004020202020204" pitchFamily="34" charset="0"/>
                        </a:rPr>
                        <a:t>134</a:t>
                      </a:r>
                    </a:p>
                  </a:txBody>
                  <a:tcPr marL="9525" marR="9525" marT="9525" marB="0" anchor="b">
                    <a:lnL>
                      <a:noFill/>
                    </a:lnL>
                    <a:lnR>
                      <a:noFill/>
                    </a:lnR>
                    <a:lnT>
                      <a:noFill/>
                    </a:lnT>
                    <a:lnB>
                      <a:noFill/>
                    </a:lnB>
                  </a:tcPr>
                </a:tc>
                <a:extLst>
                  <a:ext uri="{0D108BD9-81ED-4DB2-BD59-A6C34878D82A}">
                    <a16:rowId xmlns:a16="http://schemas.microsoft.com/office/drawing/2014/main" val="1563065758"/>
                  </a:ext>
                </a:extLst>
              </a:tr>
              <a:tr h="190500">
                <a:tc>
                  <a:txBody>
                    <a:bodyPr/>
                    <a:lstStyle/>
                    <a:p>
                      <a:pPr algn="l" fontAlgn="b"/>
                      <a:r>
                        <a:rPr lang="de-DE" sz="1100" b="0" i="0" u="none" strike="noStrike">
                          <a:solidFill>
                            <a:srgbClr val="000000"/>
                          </a:solidFill>
                          <a:effectLst/>
                          <a:latin typeface="Aptos Narrow" panose="020B0004020202020204" pitchFamily="34" charset="0"/>
                        </a:rPr>
                        <a:t>19-26 Jahre</a:t>
                      </a:r>
                    </a:p>
                  </a:txBody>
                  <a:tcPr marL="9525" marR="9525" marT="9525" marB="0" anchor="b">
                    <a:lnL>
                      <a:noFill/>
                    </a:lnL>
                    <a:lnR>
                      <a:noFill/>
                    </a:lnR>
                    <a:lnT>
                      <a:noFill/>
                    </a:lnT>
                    <a:lnB>
                      <a:noFill/>
                    </a:lnB>
                  </a:tcPr>
                </a:tc>
                <a:tc>
                  <a:txBody>
                    <a:bodyPr/>
                    <a:lstStyle/>
                    <a:p>
                      <a:pPr algn="r" fontAlgn="b"/>
                      <a:r>
                        <a:rPr lang="de-DE" sz="1100" b="0" i="0" u="none" strike="noStrike">
                          <a:solidFill>
                            <a:srgbClr val="000000"/>
                          </a:solidFill>
                          <a:effectLst/>
                          <a:latin typeface="Aptos Narrow" panose="020B0004020202020204" pitchFamily="34" charset="0"/>
                        </a:rPr>
                        <a:t>190</a:t>
                      </a:r>
                    </a:p>
                  </a:txBody>
                  <a:tcPr marL="9525" marR="9525" marT="9525" marB="0" anchor="b">
                    <a:lnL>
                      <a:noFill/>
                    </a:lnL>
                    <a:lnR>
                      <a:noFill/>
                    </a:lnR>
                    <a:lnT>
                      <a:noFill/>
                    </a:lnT>
                    <a:lnB>
                      <a:noFill/>
                    </a:lnB>
                  </a:tcPr>
                </a:tc>
                <a:tc>
                  <a:txBody>
                    <a:bodyPr/>
                    <a:lstStyle/>
                    <a:p>
                      <a:pPr algn="r" fontAlgn="b"/>
                      <a:r>
                        <a:rPr lang="de-DE" sz="1100" b="0" i="0" u="none" strike="noStrike" dirty="0">
                          <a:solidFill>
                            <a:srgbClr val="000000"/>
                          </a:solidFill>
                          <a:effectLst/>
                          <a:latin typeface="Aptos Narrow" panose="020B0004020202020204" pitchFamily="34" charset="0"/>
                        </a:rPr>
                        <a:t>203</a:t>
                      </a:r>
                    </a:p>
                  </a:txBody>
                  <a:tcPr marL="9525" marR="9525" marT="9525" marB="0" anchor="b">
                    <a:lnL>
                      <a:noFill/>
                    </a:lnL>
                    <a:lnR>
                      <a:noFill/>
                    </a:lnR>
                    <a:lnT>
                      <a:noFill/>
                    </a:lnT>
                    <a:lnB>
                      <a:noFill/>
                    </a:lnB>
                  </a:tcPr>
                </a:tc>
                <a:tc>
                  <a:txBody>
                    <a:bodyPr/>
                    <a:lstStyle/>
                    <a:p>
                      <a:pPr algn="r" fontAlgn="b"/>
                      <a:r>
                        <a:rPr lang="de-DE" sz="1100" b="0" i="0" u="none" strike="noStrike">
                          <a:solidFill>
                            <a:srgbClr val="000000"/>
                          </a:solidFill>
                          <a:effectLst/>
                          <a:latin typeface="Aptos Narrow" panose="020B0004020202020204" pitchFamily="34" charset="0"/>
                        </a:rPr>
                        <a:t>196</a:t>
                      </a:r>
                    </a:p>
                  </a:txBody>
                  <a:tcPr marL="9525" marR="9525" marT="9525" marB="0" anchor="b">
                    <a:lnL>
                      <a:noFill/>
                    </a:lnL>
                    <a:lnR>
                      <a:noFill/>
                    </a:lnR>
                    <a:lnT>
                      <a:noFill/>
                    </a:lnT>
                    <a:lnB>
                      <a:noFill/>
                    </a:lnB>
                  </a:tcPr>
                </a:tc>
                <a:tc>
                  <a:txBody>
                    <a:bodyPr/>
                    <a:lstStyle/>
                    <a:p>
                      <a:pPr algn="r" fontAlgn="b"/>
                      <a:r>
                        <a:rPr lang="de-DE" sz="1100" b="0" i="0" u="none" strike="noStrike">
                          <a:solidFill>
                            <a:srgbClr val="000000"/>
                          </a:solidFill>
                          <a:effectLst/>
                          <a:latin typeface="Aptos Narrow" panose="020B0004020202020204" pitchFamily="34" charset="0"/>
                        </a:rPr>
                        <a:t>167</a:t>
                      </a:r>
                    </a:p>
                  </a:txBody>
                  <a:tcPr marL="9525" marR="9525" marT="9525" marB="0" anchor="b">
                    <a:lnL>
                      <a:noFill/>
                    </a:lnL>
                    <a:lnR>
                      <a:noFill/>
                    </a:lnR>
                    <a:lnT>
                      <a:noFill/>
                    </a:lnT>
                    <a:lnB>
                      <a:noFill/>
                    </a:lnB>
                  </a:tcPr>
                </a:tc>
                <a:extLst>
                  <a:ext uri="{0D108BD9-81ED-4DB2-BD59-A6C34878D82A}">
                    <a16:rowId xmlns:a16="http://schemas.microsoft.com/office/drawing/2014/main" val="1866264265"/>
                  </a:ext>
                </a:extLst>
              </a:tr>
              <a:tr h="190500">
                <a:tc>
                  <a:txBody>
                    <a:bodyPr/>
                    <a:lstStyle/>
                    <a:p>
                      <a:pPr algn="l" fontAlgn="b"/>
                      <a:r>
                        <a:rPr lang="de-DE" sz="1100" b="0" i="0" u="none" strike="noStrike">
                          <a:solidFill>
                            <a:srgbClr val="000000"/>
                          </a:solidFill>
                          <a:effectLst/>
                          <a:latin typeface="Aptos Narrow" panose="020B0004020202020204" pitchFamily="34" charset="0"/>
                        </a:rPr>
                        <a:t>27-40 Jahre</a:t>
                      </a:r>
                    </a:p>
                  </a:txBody>
                  <a:tcPr marL="9525" marR="9525" marT="9525" marB="0" anchor="b">
                    <a:lnL>
                      <a:noFill/>
                    </a:lnL>
                    <a:lnR>
                      <a:noFill/>
                    </a:lnR>
                    <a:lnT>
                      <a:noFill/>
                    </a:lnT>
                    <a:lnB>
                      <a:noFill/>
                    </a:lnB>
                  </a:tcPr>
                </a:tc>
                <a:tc>
                  <a:txBody>
                    <a:bodyPr/>
                    <a:lstStyle/>
                    <a:p>
                      <a:pPr algn="r" fontAlgn="b"/>
                      <a:r>
                        <a:rPr lang="de-DE" sz="1100" b="0" i="0" u="none" strike="noStrike">
                          <a:solidFill>
                            <a:srgbClr val="000000"/>
                          </a:solidFill>
                          <a:effectLst/>
                          <a:latin typeface="Aptos Narrow" panose="020B0004020202020204" pitchFamily="34" charset="0"/>
                        </a:rPr>
                        <a:t>297</a:t>
                      </a:r>
                    </a:p>
                  </a:txBody>
                  <a:tcPr marL="9525" marR="9525" marT="9525" marB="0" anchor="b">
                    <a:lnL>
                      <a:noFill/>
                    </a:lnL>
                    <a:lnR>
                      <a:noFill/>
                    </a:lnR>
                    <a:lnT>
                      <a:noFill/>
                    </a:lnT>
                    <a:lnB>
                      <a:noFill/>
                    </a:lnB>
                  </a:tcPr>
                </a:tc>
                <a:tc>
                  <a:txBody>
                    <a:bodyPr/>
                    <a:lstStyle/>
                    <a:p>
                      <a:pPr algn="r" fontAlgn="b"/>
                      <a:r>
                        <a:rPr lang="de-DE" sz="1100" b="0" i="0" u="none" strike="noStrike">
                          <a:solidFill>
                            <a:srgbClr val="000000"/>
                          </a:solidFill>
                          <a:effectLst/>
                          <a:latin typeface="Aptos Narrow" panose="020B0004020202020204" pitchFamily="34" charset="0"/>
                        </a:rPr>
                        <a:t>284</a:t>
                      </a:r>
                    </a:p>
                  </a:txBody>
                  <a:tcPr marL="9525" marR="9525" marT="9525" marB="0" anchor="b">
                    <a:lnL>
                      <a:noFill/>
                    </a:lnL>
                    <a:lnR>
                      <a:noFill/>
                    </a:lnR>
                    <a:lnT>
                      <a:noFill/>
                    </a:lnT>
                    <a:lnB>
                      <a:noFill/>
                    </a:lnB>
                  </a:tcPr>
                </a:tc>
                <a:tc>
                  <a:txBody>
                    <a:bodyPr/>
                    <a:lstStyle/>
                    <a:p>
                      <a:pPr algn="r" fontAlgn="b"/>
                      <a:r>
                        <a:rPr lang="de-DE" sz="1100" b="0" i="0" u="none" strike="noStrike">
                          <a:solidFill>
                            <a:srgbClr val="000000"/>
                          </a:solidFill>
                          <a:effectLst/>
                          <a:latin typeface="Aptos Narrow" panose="020B0004020202020204" pitchFamily="34" charset="0"/>
                        </a:rPr>
                        <a:t>298</a:t>
                      </a:r>
                    </a:p>
                  </a:txBody>
                  <a:tcPr marL="9525" marR="9525" marT="9525" marB="0" anchor="b">
                    <a:lnL>
                      <a:noFill/>
                    </a:lnL>
                    <a:lnR>
                      <a:noFill/>
                    </a:lnR>
                    <a:lnT>
                      <a:noFill/>
                    </a:lnT>
                    <a:lnB>
                      <a:noFill/>
                    </a:lnB>
                  </a:tcPr>
                </a:tc>
                <a:tc>
                  <a:txBody>
                    <a:bodyPr/>
                    <a:lstStyle/>
                    <a:p>
                      <a:pPr algn="r" fontAlgn="b"/>
                      <a:r>
                        <a:rPr lang="de-DE" sz="1100" b="0" i="0" u="none" strike="noStrike">
                          <a:solidFill>
                            <a:srgbClr val="000000"/>
                          </a:solidFill>
                          <a:effectLst/>
                          <a:latin typeface="Aptos Narrow" panose="020B0004020202020204" pitchFamily="34" charset="0"/>
                        </a:rPr>
                        <a:t>313</a:t>
                      </a:r>
                    </a:p>
                  </a:txBody>
                  <a:tcPr marL="9525" marR="9525" marT="9525" marB="0" anchor="b">
                    <a:lnL>
                      <a:noFill/>
                    </a:lnL>
                    <a:lnR>
                      <a:noFill/>
                    </a:lnR>
                    <a:lnT>
                      <a:noFill/>
                    </a:lnT>
                    <a:lnB>
                      <a:noFill/>
                    </a:lnB>
                  </a:tcPr>
                </a:tc>
                <a:extLst>
                  <a:ext uri="{0D108BD9-81ED-4DB2-BD59-A6C34878D82A}">
                    <a16:rowId xmlns:a16="http://schemas.microsoft.com/office/drawing/2014/main" val="2999395545"/>
                  </a:ext>
                </a:extLst>
              </a:tr>
              <a:tr h="190500">
                <a:tc>
                  <a:txBody>
                    <a:bodyPr/>
                    <a:lstStyle/>
                    <a:p>
                      <a:pPr algn="l" fontAlgn="b"/>
                      <a:r>
                        <a:rPr lang="de-DE" sz="1100" b="0" i="0" u="none" strike="noStrike">
                          <a:solidFill>
                            <a:srgbClr val="000000"/>
                          </a:solidFill>
                          <a:effectLst/>
                          <a:latin typeface="Aptos Narrow" panose="020B0004020202020204" pitchFamily="34" charset="0"/>
                        </a:rPr>
                        <a:t>41-60 Jahre</a:t>
                      </a:r>
                    </a:p>
                  </a:txBody>
                  <a:tcPr marL="9525" marR="9525" marT="9525" marB="0" anchor="b">
                    <a:lnL>
                      <a:noFill/>
                    </a:lnL>
                    <a:lnR>
                      <a:noFill/>
                    </a:lnR>
                    <a:lnT>
                      <a:noFill/>
                    </a:lnT>
                    <a:lnB>
                      <a:noFill/>
                    </a:lnB>
                  </a:tcPr>
                </a:tc>
                <a:tc>
                  <a:txBody>
                    <a:bodyPr/>
                    <a:lstStyle/>
                    <a:p>
                      <a:pPr algn="r" fontAlgn="b"/>
                      <a:r>
                        <a:rPr lang="de-DE" sz="1100" b="0" i="0" u="none" strike="noStrike">
                          <a:solidFill>
                            <a:srgbClr val="000000"/>
                          </a:solidFill>
                          <a:effectLst/>
                          <a:latin typeface="Aptos Narrow" panose="020B0004020202020204" pitchFamily="34" charset="0"/>
                        </a:rPr>
                        <a:t>482</a:t>
                      </a:r>
                    </a:p>
                  </a:txBody>
                  <a:tcPr marL="9525" marR="9525" marT="9525" marB="0" anchor="b">
                    <a:lnL>
                      <a:noFill/>
                    </a:lnL>
                    <a:lnR>
                      <a:noFill/>
                    </a:lnR>
                    <a:lnT>
                      <a:noFill/>
                    </a:lnT>
                    <a:lnB>
                      <a:noFill/>
                    </a:lnB>
                  </a:tcPr>
                </a:tc>
                <a:tc>
                  <a:txBody>
                    <a:bodyPr/>
                    <a:lstStyle/>
                    <a:p>
                      <a:pPr algn="r" fontAlgn="b"/>
                      <a:r>
                        <a:rPr lang="de-DE" sz="1100" b="0" i="0" u="none" strike="noStrike">
                          <a:solidFill>
                            <a:srgbClr val="000000"/>
                          </a:solidFill>
                          <a:effectLst/>
                          <a:latin typeface="Aptos Narrow" panose="020B0004020202020204" pitchFamily="34" charset="0"/>
                        </a:rPr>
                        <a:t>474</a:t>
                      </a:r>
                    </a:p>
                  </a:txBody>
                  <a:tcPr marL="9525" marR="9525" marT="9525" marB="0" anchor="b">
                    <a:lnL>
                      <a:noFill/>
                    </a:lnL>
                    <a:lnR>
                      <a:noFill/>
                    </a:lnR>
                    <a:lnT>
                      <a:noFill/>
                    </a:lnT>
                    <a:lnB>
                      <a:noFill/>
                    </a:lnB>
                  </a:tcPr>
                </a:tc>
                <a:tc>
                  <a:txBody>
                    <a:bodyPr/>
                    <a:lstStyle/>
                    <a:p>
                      <a:pPr algn="r" fontAlgn="b"/>
                      <a:r>
                        <a:rPr lang="de-DE" sz="1100" b="0" i="0" u="none" strike="noStrike">
                          <a:solidFill>
                            <a:srgbClr val="000000"/>
                          </a:solidFill>
                          <a:effectLst/>
                          <a:latin typeface="Aptos Narrow" panose="020B0004020202020204" pitchFamily="34" charset="0"/>
                        </a:rPr>
                        <a:t>462</a:t>
                      </a:r>
                    </a:p>
                  </a:txBody>
                  <a:tcPr marL="9525" marR="9525" marT="9525" marB="0" anchor="b">
                    <a:lnL>
                      <a:noFill/>
                    </a:lnL>
                    <a:lnR>
                      <a:noFill/>
                    </a:lnR>
                    <a:lnT>
                      <a:noFill/>
                    </a:lnT>
                    <a:lnB>
                      <a:noFill/>
                    </a:lnB>
                  </a:tcPr>
                </a:tc>
                <a:tc>
                  <a:txBody>
                    <a:bodyPr/>
                    <a:lstStyle/>
                    <a:p>
                      <a:pPr algn="r" fontAlgn="b"/>
                      <a:r>
                        <a:rPr lang="de-DE" sz="1100" b="0" i="0" u="none" strike="noStrike">
                          <a:solidFill>
                            <a:srgbClr val="000000"/>
                          </a:solidFill>
                          <a:effectLst/>
                          <a:latin typeface="Aptos Narrow" panose="020B0004020202020204" pitchFamily="34" charset="0"/>
                        </a:rPr>
                        <a:t>445</a:t>
                      </a:r>
                    </a:p>
                  </a:txBody>
                  <a:tcPr marL="9525" marR="9525" marT="9525" marB="0" anchor="b">
                    <a:lnL>
                      <a:noFill/>
                    </a:lnL>
                    <a:lnR>
                      <a:noFill/>
                    </a:lnR>
                    <a:lnT>
                      <a:noFill/>
                    </a:lnT>
                    <a:lnB>
                      <a:noFill/>
                    </a:lnB>
                  </a:tcPr>
                </a:tc>
                <a:extLst>
                  <a:ext uri="{0D108BD9-81ED-4DB2-BD59-A6C34878D82A}">
                    <a16:rowId xmlns:a16="http://schemas.microsoft.com/office/drawing/2014/main" val="2350346394"/>
                  </a:ext>
                </a:extLst>
              </a:tr>
              <a:tr h="190500">
                <a:tc>
                  <a:txBody>
                    <a:bodyPr/>
                    <a:lstStyle/>
                    <a:p>
                      <a:pPr algn="l" fontAlgn="b"/>
                      <a:r>
                        <a:rPr lang="de-DE" sz="1100" b="0" i="0" u="none" strike="noStrike">
                          <a:solidFill>
                            <a:srgbClr val="000000"/>
                          </a:solidFill>
                          <a:effectLst/>
                          <a:latin typeface="Aptos Narrow" panose="020B0004020202020204" pitchFamily="34" charset="0"/>
                        </a:rPr>
                        <a:t>61-99 Jahre</a:t>
                      </a:r>
                    </a:p>
                  </a:txBody>
                  <a:tcPr marL="9525" marR="9525" marT="9525" marB="0" anchor="b">
                    <a:lnL>
                      <a:noFill/>
                    </a:lnL>
                    <a:lnR>
                      <a:noFill/>
                    </a:lnR>
                    <a:lnT>
                      <a:noFill/>
                    </a:lnT>
                    <a:lnB>
                      <a:noFill/>
                    </a:lnB>
                  </a:tcPr>
                </a:tc>
                <a:tc>
                  <a:txBody>
                    <a:bodyPr/>
                    <a:lstStyle/>
                    <a:p>
                      <a:pPr algn="r" fontAlgn="b"/>
                      <a:r>
                        <a:rPr lang="de-DE" sz="1100" b="0" i="0" u="none" strike="noStrike">
                          <a:solidFill>
                            <a:srgbClr val="000000"/>
                          </a:solidFill>
                          <a:effectLst/>
                          <a:latin typeface="Aptos Narrow" panose="020B0004020202020204" pitchFamily="34" charset="0"/>
                        </a:rPr>
                        <a:t>444</a:t>
                      </a:r>
                    </a:p>
                  </a:txBody>
                  <a:tcPr marL="9525" marR="9525" marT="9525" marB="0" anchor="b">
                    <a:lnL>
                      <a:noFill/>
                    </a:lnL>
                    <a:lnR>
                      <a:noFill/>
                    </a:lnR>
                    <a:lnT>
                      <a:noFill/>
                    </a:lnT>
                    <a:lnB>
                      <a:noFill/>
                    </a:lnB>
                  </a:tcPr>
                </a:tc>
                <a:tc>
                  <a:txBody>
                    <a:bodyPr/>
                    <a:lstStyle/>
                    <a:p>
                      <a:pPr algn="r" fontAlgn="b"/>
                      <a:r>
                        <a:rPr lang="de-DE" sz="1100" b="0" i="0" u="none" strike="noStrike">
                          <a:solidFill>
                            <a:srgbClr val="000000"/>
                          </a:solidFill>
                          <a:effectLst/>
                          <a:latin typeface="Aptos Narrow" panose="020B0004020202020204" pitchFamily="34" charset="0"/>
                        </a:rPr>
                        <a:t>469</a:t>
                      </a:r>
                    </a:p>
                  </a:txBody>
                  <a:tcPr marL="9525" marR="9525" marT="9525" marB="0" anchor="b">
                    <a:lnL>
                      <a:noFill/>
                    </a:lnL>
                    <a:lnR>
                      <a:noFill/>
                    </a:lnR>
                    <a:lnT>
                      <a:noFill/>
                    </a:lnT>
                    <a:lnB>
                      <a:noFill/>
                    </a:lnB>
                  </a:tcPr>
                </a:tc>
                <a:tc>
                  <a:txBody>
                    <a:bodyPr/>
                    <a:lstStyle/>
                    <a:p>
                      <a:pPr algn="r" fontAlgn="b"/>
                      <a:r>
                        <a:rPr lang="de-DE" sz="1100" b="0" i="0" u="none" strike="noStrike">
                          <a:solidFill>
                            <a:srgbClr val="000000"/>
                          </a:solidFill>
                          <a:effectLst/>
                          <a:latin typeface="Aptos Narrow" panose="020B0004020202020204" pitchFamily="34" charset="0"/>
                        </a:rPr>
                        <a:t>490</a:t>
                      </a:r>
                    </a:p>
                  </a:txBody>
                  <a:tcPr marL="9525" marR="9525" marT="9525" marB="0" anchor="b">
                    <a:lnL>
                      <a:noFill/>
                    </a:lnL>
                    <a:lnR>
                      <a:noFill/>
                    </a:lnR>
                    <a:lnT>
                      <a:noFill/>
                    </a:lnT>
                    <a:lnB>
                      <a:noFill/>
                    </a:lnB>
                  </a:tcPr>
                </a:tc>
                <a:tc>
                  <a:txBody>
                    <a:bodyPr/>
                    <a:lstStyle/>
                    <a:p>
                      <a:pPr algn="r" fontAlgn="b"/>
                      <a:r>
                        <a:rPr lang="de-DE" sz="1100" b="0" i="0" u="none" strike="noStrike">
                          <a:solidFill>
                            <a:srgbClr val="000000"/>
                          </a:solidFill>
                          <a:effectLst/>
                          <a:latin typeface="Aptos Narrow" panose="020B0004020202020204" pitchFamily="34" charset="0"/>
                        </a:rPr>
                        <a:t>508</a:t>
                      </a:r>
                    </a:p>
                  </a:txBody>
                  <a:tcPr marL="9525" marR="9525" marT="9525" marB="0" anchor="b">
                    <a:lnL>
                      <a:noFill/>
                    </a:lnL>
                    <a:lnR>
                      <a:noFill/>
                    </a:lnR>
                    <a:lnT>
                      <a:noFill/>
                    </a:lnT>
                    <a:lnB>
                      <a:noFill/>
                    </a:lnB>
                  </a:tcPr>
                </a:tc>
                <a:extLst>
                  <a:ext uri="{0D108BD9-81ED-4DB2-BD59-A6C34878D82A}">
                    <a16:rowId xmlns:a16="http://schemas.microsoft.com/office/drawing/2014/main" val="2960307201"/>
                  </a:ext>
                </a:extLst>
              </a:tr>
              <a:tr h="190500">
                <a:tc>
                  <a:txBody>
                    <a:bodyPr/>
                    <a:lstStyle/>
                    <a:p>
                      <a:pPr algn="l" fontAlgn="b"/>
                      <a:r>
                        <a:rPr lang="de-DE" sz="1100" b="0" i="0" u="none" strike="noStrike">
                          <a:solidFill>
                            <a:srgbClr val="000000"/>
                          </a:solidFill>
                          <a:effectLst/>
                          <a:latin typeface="Aptos Narrow" panose="020B0004020202020204" pitchFamily="34" charset="0"/>
                        </a:rPr>
                        <a:t>unbekannt</a:t>
                      </a:r>
                    </a:p>
                  </a:txBody>
                  <a:tcPr marL="9525" marR="9525" marT="9525" marB="0" anchor="b">
                    <a:lnL>
                      <a:noFill/>
                    </a:lnL>
                    <a:lnR>
                      <a:noFill/>
                    </a:lnR>
                    <a:lnT>
                      <a:noFill/>
                    </a:lnT>
                    <a:lnB>
                      <a:noFill/>
                    </a:lnB>
                  </a:tcPr>
                </a:tc>
                <a:tc>
                  <a:txBody>
                    <a:bodyPr/>
                    <a:lstStyle/>
                    <a:p>
                      <a:pPr algn="r" fontAlgn="b"/>
                      <a:r>
                        <a:rPr lang="de-DE" sz="1100" b="0" i="0" u="none" strike="noStrike">
                          <a:solidFill>
                            <a:srgbClr val="000000"/>
                          </a:solidFill>
                          <a:effectLst/>
                          <a:latin typeface="Aptos Narrow" panose="020B0004020202020204" pitchFamily="34" charset="0"/>
                        </a:rPr>
                        <a:t>11</a:t>
                      </a:r>
                    </a:p>
                  </a:txBody>
                  <a:tcPr marL="9525" marR="9525" marT="9525" marB="0" anchor="b">
                    <a:lnL>
                      <a:noFill/>
                    </a:lnL>
                    <a:lnR>
                      <a:noFill/>
                    </a:lnR>
                    <a:lnT>
                      <a:noFill/>
                    </a:lnT>
                    <a:lnB>
                      <a:noFill/>
                    </a:lnB>
                  </a:tcPr>
                </a:tc>
                <a:tc>
                  <a:txBody>
                    <a:bodyPr/>
                    <a:lstStyle/>
                    <a:p>
                      <a:pPr algn="r" fontAlgn="b"/>
                      <a:r>
                        <a:rPr lang="de-DE" sz="1100" b="0" i="0" u="none" strike="noStrike">
                          <a:solidFill>
                            <a:srgbClr val="000000"/>
                          </a:solidFill>
                          <a:effectLst/>
                          <a:latin typeface="Aptos Narrow" panose="020B0004020202020204" pitchFamily="34" charset="0"/>
                        </a:rPr>
                        <a:t>11</a:t>
                      </a:r>
                    </a:p>
                  </a:txBody>
                  <a:tcPr marL="9525" marR="9525" marT="9525" marB="0" anchor="b">
                    <a:lnL>
                      <a:noFill/>
                    </a:lnL>
                    <a:lnR>
                      <a:noFill/>
                    </a:lnR>
                    <a:lnT>
                      <a:noFill/>
                    </a:lnT>
                    <a:lnB>
                      <a:noFill/>
                    </a:lnB>
                  </a:tcPr>
                </a:tc>
                <a:tc>
                  <a:txBody>
                    <a:bodyPr/>
                    <a:lstStyle/>
                    <a:p>
                      <a:pPr algn="r" fontAlgn="b"/>
                      <a:r>
                        <a:rPr lang="de-DE" sz="1100" b="0" i="0" u="none" strike="noStrike">
                          <a:solidFill>
                            <a:srgbClr val="000000"/>
                          </a:solidFill>
                          <a:effectLst/>
                          <a:latin typeface="Aptos Narrow" panose="020B0004020202020204" pitchFamily="34" charset="0"/>
                        </a:rPr>
                        <a:t>23</a:t>
                      </a:r>
                    </a:p>
                  </a:txBody>
                  <a:tcPr marL="9525" marR="9525" marT="9525" marB="0" anchor="b">
                    <a:lnL>
                      <a:noFill/>
                    </a:lnL>
                    <a:lnR>
                      <a:noFill/>
                    </a:lnR>
                    <a:lnT>
                      <a:noFill/>
                    </a:lnT>
                    <a:lnB>
                      <a:noFill/>
                    </a:lnB>
                  </a:tcPr>
                </a:tc>
                <a:tc>
                  <a:txBody>
                    <a:bodyPr/>
                    <a:lstStyle/>
                    <a:p>
                      <a:pPr algn="r" fontAlgn="b"/>
                      <a:r>
                        <a:rPr lang="de-DE" sz="1100" b="0" i="0" u="none" strike="noStrike" dirty="0">
                          <a:solidFill>
                            <a:srgbClr val="000000"/>
                          </a:solidFill>
                          <a:effectLst/>
                          <a:latin typeface="Aptos Narrow" panose="020B0004020202020204" pitchFamily="34" charset="0"/>
                        </a:rPr>
                        <a:t>16</a:t>
                      </a:r>
                    </a:p>
                  </a:txBody>
                  <a:tcPr marL="9525" marR="9525" marT="9525" marB="0" anchor="b">
                    <a:lnL>
                      <a:noFill/>
                    </a:lnL>
                    <a:lnR>
                      <a:noFill/>
                    </a:lnR>
                    <a:lnT>
                      <a:noFill/>
                    </a:lnT>
                    <a:lnB>
                      <a:noFill/>
                    </a:lnB>
                  </a:tcPr>
                </a:tc>
                <a:extLst>
                  <a:ext uri="{0D108BD9-81ED-4DB2-BD59-A6C34878D82A}">
                    <a16:rowId xmlns:a16="http://schemas.microsoft.com/office/drawing/2014/main" val="3301996184"/>
                  </a:ext>
                </a:extLst>
              </a:tr>
            </a:tbl>
          </a:graphicData>
        </a:graphic>
      </p:graphicFrame>
      <p:graphicFrame>
        <p:nvGraphicFramePr>
          <p:cNvPr id="3" name="Diagramm 2">
            <a:extLst>
              <a:ext uri="{FF2B5EF4-FFF2-40B4-BE49-F238E27FC236}">
                <a16:creationId xmlns:a16="http://schemas.microsoft.com/office/drawing/2014/main" id="{1BE8B337-A6FC-4690-5749-79BB921709D4}"/>
              </a:ext>
            </a:extLst>
          </p:cNvPr>
          <p:cNvGraphicFramePr>
            <a:graphicFrameLocks/>
          </p:cNvGraphicFramePr>
          <p:nvPr>
            <p:extLst>
              <p:ext uri="{D42A27DB-BD31-4B8C-83A1-F6EECF244321}">
                <p14:modId xmlns:p14="http://schemas.microsoft.com/office/powerpoint/2010/main" val="355575735"/>
              </p:ext>
            </p:extLst>
          </p:nvPr>
        </p:nvGraphicFramePr>
        <p:xfrm>
          <a:off x="372874" y="816112"/>
          <a:ext cx="9444124" cy="3887789"/>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feld 4">
            <a:extLst>
              <a:ext uri="{FF2B5EF4-FFF2-40B4-BE49-F238E27FC236}">
                <a16:creationId xmlns:a16="http://schemas.microsoft.com/office/drawing/2014/main" id="{1DC81CF9-9DDC-BAA3-4843-F590B6339382}"/>
              </a:ext>
            </a:extLst>
          </p:cNvPr>
          <p:cNvSpPr txBox="1"/>
          <p:nvPr/>
        </p:nvSpPr>
        <p:spPr>
          <a:xfrm>
            <a:off x="4981268" y="4726074"/>
            <a:ext cx="6097218" cy="523220"/>
          </a:xfrm>
          <a:prstGeom prst="rect">
            <a:avLst/>
          </a:prstGeom>
          <a:noFill/>
        </p:spPr>
        <p:txBody>
          <a:bodyPr wrap="square">
            <a:spAutoFit/>
          </a:bodyPr>
          <a:lstStyle/>
          <a:p>
            <a:r>
              <a:rPr lang="de-DE" sz="1400" b="0" i="0" u="none" strike="noStrike" dirty="0">
                <a:solidFill>
                  <a:srgbClr val="000000"/>
                </a:solidFill>
                <a:effectLst/>
                <a:latin typeface="Aptos Narrow" panose="020B0004020202020204" pitchFamily="34" charset="0"/>
              </a:rPr>
              <a:t>Der Verein hatte Anfang 2021 eine Mitgliederzahl von 2095. Über 2129</a:t>
            </a:r>
            <a:r>
              <a:rPr lang="de-DE" dirty="0"/>
              <a:t> Mitglieder (2022) und </a:t>
            </a:r>
            <a:r>
              <a:rPr lang="de-DE" sz="1400" b="0" i="0" u="none" strike="noStrike" dirty="0">
                <a:solidFill>
                  <a:srgbClr val="000000"/>
                </a:solidFill>
                <a:effectLst/>
                <a:latin typeface="Aptos Narrow" panose="020B0004020202020204" pitchFamily="34" charset="0"/>
              </a:rPr>
              <a:t>2173</a:t>
            </a:r>
            <a:r>
              <a:rPr lang="de-DE" dirty="0"/>
              <a:t> Mitglieder (2023) kommen wir heute auf </a:t>
            </a:r>
            <a:r>
              <a:rPr lang="de-DE" sz="1400" b="0" i="0" u="none" strike="noStrike" dirty="0">
                <a:solidFill>
                  <a:srgbClr val="000000"/>
                </a:solidFill>
                <a:effectLst/>
                <a:latin typeface="Aptos Narrow" panose="020B0004020202020204" pitchFamily="34" charset="0"/>
              </a:rPr>
              <a:t>2211 Mitglieder.</a:t>
            </a:r>
            <a:r>
              <a:rPr lang="de-DE" dirty="0"/>
              <a:t> </a:t>
            </a:r>
          </a:p>
        </p:txBody>
      </p:sp>
    </p:spTree>
    <p:extLst>
      <p:ext uri="{BB962C8B-B14F-4D97-AF65-F5344CB8AC3E}">
        <p14:creationId xmlns:p14="http://schemas.microsoft.com/office/powerpoint/2010/main" val="25575608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g114a37eaeab_0_0"/>
          <p:cNvSpPr txBox="1">
            <a:spLocks noGrp="1"/>
          </p:cNvSpPr>
          <p:nvPr>
            <p:ph type="title"/>
          </p:nvPr>
        </p:nvSpPr>
        <p:spPr>
          <a:xfrm>
            <a:off x="838200" y="309248"/>
            <a:ext cx="9710057" cy="666521"/>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600"/>
              <a:buFont typeface="Calibri"/>
              <a:buNone/>
            </a:pPr>
            <a:r>
              <a:rPr lang="de-DE" sz="3600" dirty="0">
                <a:latin typeface="+mn-lt"/>
              </a:rPr>
              <a:t>Geschäftsbericht zum Jahr 2023</a:t>
            </a:r>
            <a:endParaRPr dirty="0">
              <a:latin typeface="+mn-lt"/>
            </a:endParaRPr>
          </a:p>
        </p:txBody>
      </p:sp>
      <p:sp>
        <p:nvSpPr>
          <p:cNvPr id="152" name="Google Shape;152;g114a37eaeab_0_0"/>
          <p:cNvSpPr txBox="1">
            <a:spLocks noGrp="1"/>
          </p:cNvSpPr>
          <p:nvPr>
            <p:ph type="body" idx="1"/>
          </p:nvPr>
        </p:nvSpPr>
        <p:spPr>
          <a:xfrm>
            <a:off x="838200" y="1690688"/>
            <a:ext cx="79530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FF0000"/>
              </a:buClr>
              <a:buSzPts val="2800"/>
              <a:buNone/>
            </a:pPr>
            <a:endParaRPr b="0"/>
          </a:p>
          <a:p>
            <a:pPr marL="0" lvl="0" indent="0" algn="l" rtl="0">
              <a:lnSpc>
                <a:spcPct val="90000"/>
              </a:lnSpc>
              <a:spcBef>
                <a:spcPts val="1000"/>
              </a:spcBef>
              <a:spcAft>
                <a:spcPts val="0"/>
              </a:spcAft>
              <a:buClr>
                <a:srgbClr val="FF0000"/>
              </a:buClr>
              <a:buSzPts val="2800"/>
              <a:buNone/>
            </a:pPr>
            <a:endParaRPr/>
          </a:p>
        </p:txBody>
      </p:sp>
      <p:graphicFrame>
        <p:nvGraphicFramePr>
          <p:cNvPr id="6" name="Diagramm 5"/>
          <p:cNvGraphicFramePr>
            <a:graphicFrameLocks/>
          </p:cNvGraphicFramePr>
          <p:nvPr>
            <p:extLst>
              <p:ext uri="{D42A27DB-BD31-4B8C-83A1-F6EECF244321}">
                <p14:modId xmlns:p14="http://schemas.microsoft.com/office/powerpoint/2010/main" val="4110215168"/>
              </p:ext>
            </p:extLst>
          </p:nvPr>
        </p:nvGraphicFramePr>
        <p:xfrm>
          <a:off x="1785769" y="1506072"/>
          <a:ext cx="7723991" cy="4253398"/>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feld 1"/>
          <p:cNvSpPr txBox="1"/>
          <p:nvPr/>
        </p:nvSpPr>
        <p:spPr>
          <a:xfrm>
            <a:off x="4699567" y="3990976"/>
            <a:ext cx="4268153" cy="923330"/>
          </a:xfrm>
          <a:prstGeom prst="rect">
            <a:avLst/>
          </a:prstGeom>
          <a:noFill/>
          <a:ln w="28575">
            <a:solidFill>
              <a:srgbClr val="FF0000"/>
            </a:solidFill>
          </a:ln>
        </p:spPr>
        <p:txBody>
          <a:bodyPr wrap="square" rtlCol="0">
            <a:spAutoFit/>
          </a:bodyPr>
          <a:lstStyle/>
          <a:p>
            <a:r>
              <a:rPr lang="de-DE" sz="1800" dirty="0"/>
              <a:t>Absolute Veränderung 2021 zu 2024</a:t>
            </a:r>
          </a:p>
          <a:p>
            <a:endParaRPr lang="de-DE" sz="1800" dirty="0"/>
          </a:p>
          <a:p>
            <a:r>
              <a:rPr lang="de-DE" sz="1800" dirty="0"/>
              <a:t>Zuwachs 123 Personen</a:t>
            </a:r>
          </a:p>
        </p:txBody>
      </p:sp>
    </p:spTree>
    <p:extLst>
      <p:ext uri="{BB962C8B-B14F-4D97-AF65-F5344CB8AC3E}">
        <p14:creationId xmlns:p14="http://schemas.microsoft.com/office/powerpoint/2010/main" val="3238752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g114a37eaeab_0_0"/>
          <p:cNvSpPr txBox="1">
            <a:spLocks noGrp="1"/>
          </p:cNvSpPr>
          <p:nvPr>
            <p:ph type="title"/>
          </p:nvPr>
        </p:nvSpPr>
        <p:spPr>
          <a:xfrm>
            <a:off x="1709056" y="309248"/>
            <a:ext cx="9644743" cy="66652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e-DE" sz="3600" dirty="0">
                <a:latin typeface="+mn-lt"/>
              </a:rPr>
              <a:t>Geschäftsbericht zum Jahr 2023</a:t>
            </a:r>
            <a:endParaRPr dirty="0">
              <a:latin typeface="+mn-lt"/>
            </a:endParaRPr>
          </a:p>
        </p:txBody>
      </p:sp>
      <p:sp>
        <p:nvSpPr>
          <p:cNvPr id="152" name="Google Shape;152;g114a37eaeab_0_0"/>
          <p:cNvSpPr txBox="1">
            <a:spLocks noGrp="1"/>
          </p:cNvSpPr>
          <p:nvPr>
            <p:ph type="body" idx="1"/>
          </p:nvPr>
        </p:nvSpPr>
        <p:spPr>
          <a:xfrm>
            <a:off x="838200" y="1690688"/>
            <a:ext cx="79530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FF0000"/>
              </a:buClr>
              <a:buSzPts val="2800"/>
              <a:buNone/>
            </a:pPr>
            <a:endParaRPr b="0"/>
          </a:p>
          <a:p>
            <a:pPr marL="0" lvl="0" indent="0" algn="l" rtl="0">
              <a:lnSpc>
                <a:spcPct val="90000"/>
              </a:lnSpc>
              <a:spcBef>
                <a:spcPts val="1000"/>
              </a:spcBef>
              <a:spcAft>
                <a:spcPts val="0"/>
              </a:spcAft>
              <a:buClr>
                <a:srgbClr val="FF0000"/>
              </a:buClr>
              <a:buSzPts val="2800"/>
              <a:buNone/>
            </a:pPr>
            <a:endParaRPr/>
          </a:p>
        </p:txBody>
      </p:sp>
      <p:graphicFrame>
        <p:nvGraphicFramePr>
          <p:cNvPr id="7" name="Diagramm 6"/>
          <p:cNvGraphicFramePr>
            <a:graphicFrameLocks/>
          </p:cNvGraphicFramePr>
          <p:nvPr>
            <p:extLst>
              <p:ext uri="{D42A27DB-BD31-4B8C-83A1-F6EECF244321}">
                <p14:modId xmlns:p14="http://schemas.microsoft.com/office/powerpoint/2010/main" val="175504453"/>
              </p:ext>
            </p:extLst>
          </p:nvPr>
        </p:nvGraphicFramePr>
        <p:xfrm>
          <a:off x="1209675" y="1371600"/>
          <a:ext cx="8820150" cy="4191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76667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4879" y="2605631"/>
            <a:ext cx="4200683" cy="2228987"/>
          </a:xfrm>
          <a:prstGeom prst="rect">
            <a:avLst/>
          </a:prstGeom>
        </p:spPr>
      </p:pic>
      <p:sp>
        <p:nvSpPr>
          <p:cNvPr id="151" name="Google Shape;151;g114a37eaeab_0_0"/>
          <p:cNvSpPr txBox="1">
            <a:spLocks noGrp="1"/>
          </p:cNvSpPr>
          <p:nvPr>
            <p:ph type="title"/>
          </p:nvPr>
        </p:nvSpPr>
        <p:spPr>
          <a:xfrm>
            <a:off x="838200" y="309248"/>
            <a:ext cx="10515600" cy="66652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e-DE" sz="3600" dirty="0">
                <a:latin typeface="+mn-lt"/>
              </a:rPr>
              <a:t>Geschäftsbericht zum Jahr 2023</a:t>
            </a:r>
            <a:endParaRPr dirty="0">
              <a:latin typeface="+mn-lt"/>
            </a:endParaRPr>
          </a:p>
        </p:txBody>
      </p:sp>
      <p:sp>
        <p:nvSpPr>
          <p:cNvPr id="152" name="Google Shape;152;g114a37eaeab_0_0"/>
          <p:cNvSpPr txBox="1">
            <a:spLocks noGrp="1"/>
          </p:cNvSpPr>
          <p:nvPr>
            <p:ph type="body" idx="1"/>
          </p:nvPr>
        </p:nvSpPr>
        <p:spPr>
          <a:xfrm>
            <a:off x="838200" y="1690688"/>
            <a:ext cx="7953000" cy="68103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FF0000"/>
              </a:buClr>
              <a:buSzPts val="2800"/>
              <a:buNone/>
            </a:pPr>
            <a:endParaRPr b="0" dirty="0"/>
          </a:p>
          <a:p>
            <a:pPr marL="0" lvl="0" indent="0" algn="l" rtl="0">
              <a:lnSpc>
                <a:spcPct val="90000"/>
              </a:lnSpc>
              <a:spcBef>
                <a:spcPts val="1000"/>
              </a:spcBef>
              <a:spcAft>
                <a:spcPts val="0"/>
              </a:spcAft>
              <a:buClr>
                <a:srgbClr val="FF0000"/>
              </a:buClr>
              <a:buSzPts val="2800"/>
              <a:buNone/>
            </a:pPr>
            <a:endParaRPr dirty="0"/>
          </a:p>
        </p:txBody>
      </p:sp>
      <p:sp>
        <p:nvSpPr>
          <p:cNvPr id="2" name="Textfeld 1"/>
          <p:cNvSpPr txBox="1"/>
          <p:nvPr/>
        </p:nvSpPr>
        <p:spPr>
          <a:xfrm>
            <a:off x="990600" y="1209675"/>
            <a:ext cx="7747000" cy="4647426"/>
          </a:xfrm>
          <a:prstGeom prst="rect">
            <a:avLst/>
          </a:prstGeom>
          <a:noFill/>
        </p:spPr>
        <p:txBody>
          <a:bodyPr wrap="square" rtlCol="0">
            <a:spAutoFit/>
          </a:bodyPr>
          <a:lstStyle/>
          <a:p>
            <a:pPr algn="ctr">
              <a:lnSpc>
                <a:spcPct val="200000"/>
              </a:lnSpc>
            </a:pPr>
            <a:r>
              <a:rPr lang="de-DE" sz="2800" b="1" dirty="0"/>
              <a:t>Neue Abteilung Schach</a:t>
            </a:r>
          </a:p>
          <a:p>
            <a:pPr>
              <a:lnSpc>
                <a:spcPct val="200000"/>
              </a:lnSpc>
            </a:pPr>
            <a:endParaRPr lang="de-DE" sz="2000" dirty="0"/>
          </a:p>
          <a:p>
            <a:pPr marL="285750" indent="-285750">
              <a:lnSpc>
                <a:spcPct val="200000"/>
              </a:lnSpc>
              <a:buFont typeface="Symbol" panose="05050102010706020507" pitchFamily="18" charset="2"/>
              <a:buChar char="-"/>
            </a:pPr>
            <a:r>
              <a:rPr lang="de-DE" sz="2000" dirty="0"/>
              <a:t>Seit Ende 2023 ist der Schachclub „Zug um Zug“                     Teil des SC DJK</a:t>
            </a:r>
          </a:p>
          <a:p>
            <a:pPr marL="285750" indent="-285750">
              <a:lnSpc>
                <a:spcPct val="200000"/>
              </a:lnSpc>
              <a:buFont typeface="Symbol" panose="05050102010706020507" pitchFamily="18" charset="2"/>
              <a:buChar char="-"/>
            </a:pPr>
            <a:r>
              <a:rPr lang="de-DE" sz="2000" dirty="0"/>
              <a:t>15 Mitglieder treffen sich montags um 19 Uhr im </a:t>
            </a:r>
          </a:p>
          <a:p>
            <a:pPr>
              <a:lnSpc>
                <a:spcPct val="200000"/>
              </a:lnSpc>
            </a:pPr>
            <a:r>
              <a:rPr lang="de-DE" sz="2000" dirty="0"/>
              <a:t>    Clubraum des Vitus Sportcenter</a:t>
            </a:r>
          </a:p>
          <a:p>
            <a:pPr marL="285750" indent="-285750">
              <a:lnSpc>
                <a:spcPct val="200000"/>
              </a:lnSpc>
              <a:buFont typeface="Symbol" panose="05050102010706020507" pitchFamily="18" charset="2"/>
              <a:buChar char="-"/>
            </a:pPr>
            <a:r>
              <a:rPr lang="de-DE" sz="2000" dirty="0"/>
              <a:t>Neue Mitglieder jeden Alters herzlich willkommen </a:t>
            </a:r>
          </a:p>
        </p:txBody>
      </p:sp>
    </p:spTree>
    <p:extLst>
      <p:ext uri="{BB962C8B-B14F-4D97-AF65-F5344CB8AC3E}">
        <p14:creationId xmlns:p14="http://schemas.microsoft.com/office/powerpoint/2010/main" val="36085661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g114a37eaeab_0_0"/>
          <p:cNvSpPr txBox="1">
            <a:spLocks noGrp="1"/>
          </p:cNvSpPr>
          <p:nvPr>
            <p:ph type="title"/>
          </p:nvPr>
        </p:nvSpPr>
        <p:spPr>
          <a:xfrm>
            <a:off x="838200" y="309248"/>
            <a:ext cx="10515600" cy="66652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e-DE" sz="3600" dirty="0">
                <a:latin typeface="+mn-lt"/>
              </a:rPr>
              <a:t>Geschäftsbericht zum Jahr 2023</a:t>
            </a:r>
            <a:endParaRPr dirty="0">
              <a:latin typeface="+mn-lt"/>
            </a:endParaRPr>
          </a:p>
        </p:txBody>
      </p:sp>
      <p:sp>
        <p:nvSpPr>
          <p:cNvPr id="152" name="Google Shape;152;g114a37eaeab_0_0"/>
          <p:cNvSpPr txBox="1">
            <a:spLocks noGrp="1"/>
          </p:cNvSpPr>
          <p:nvPr>
            <p:ph type="body" idx="1"/>
          </p:nvPr>
        </p:nvSpPr>
        <p:spPr>
          <a:xfrm>
            <a:off x="838200" y="1690688"/>
            <a:ext cx="7953000" cy="68103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FF0000"/>
              </a:buClr>
              <a:buSzPts val="2800"/>
              <a:buNone/>
            </a:pPr>
            <a:endParaRPr b="0" dirty="0"/>
          </a:p>
          <a:p>
            <a:pPr marL="0" lvl="0" indent="0" algn="l" rtl="0">
              <a:lnSpc>
                <a:spcPct val="90000"/>
              </a:lnSpc>
              <a:spcBef>
                <a:spcPts val="1000"/>
              </a:spcBef>
              <a:spcAft>
                <a:spcPts val="0"/>
              </a:spcAft>
              <a:buClr>
                <a:srgbClr val="FF0000"/>
              </a:buClr>
              <a:buSzPts val="2800"/>
              <a:buNone/>
            </a:pPr>
            <a:endParaRPr dirty="0"/>
          </a:p>
        </p:txBody>
      </p:sp>
      <p:sp>
        <p:nvSpPr>
          <p:cNvPr id="3" name="Textfeld 2"/>
          <p:cNvSpPr txBox="1"/>
          <p:nvPr/>
        </p:nvSpPr>
        <p:spPr>
          <a:xfrm>
            <a:off x="838200" y="1186785"/>
            <a:ext cx="6315075" cy="4770537"/>
          </a:xfrm>
          <a:prstGeom prst="rect">
            <a:avLst/>
          </a:prstGeom>
          <a:noFill/>
        </p:spPr>
        <p:txBody>
          <a:bodyPr wrap="square" rtlCol="0">
            <a:spAutoFit/>
          </a:bodyPr>
          <a:lstStyle/>
          <a:p>
            <a:endParaRPr lang="de-DE" dirty="0"/>
          </a:p>
          <a:p>
            <a:pPr algn="ctr">
              <a:lnSpc>
                <a:spcPct val="150000"/>
              </a:lnSpc>
            </a:pPr>
            <a:r>
              <a:rPr lang="de-DE" sz="2400" b="1" dirty="0"/>
              <a:t>Neue Sportart </a:t>
            </a:r>
            <a:r>
              <a:rPr lang="de-DE" sz="2400" b="1" dirty="0" err="1"/>
              <a:t>Pickleball</a:t>
            </a:r>
            <a:endParaRPr lang="de-DE" sz="2400" b="1" dirty="0"/>
          </a:p>
          <a:p>
            <a:pPr>
              <a:lnSpc>
                <a:spcPct val="150000"/>
              </a:lnSpc>
            </a:pPr>
            <a:endParaRPr lang="de-DE" sz="2000" dirty="0"/>
          </a:p>
          <a:p>
            <a:pPr marL="285750" indent="-285750">
              <a:lnSpc>
                <a:spcPct val="150000"/>
              </a:lnSpc>
              <a:buFontTx/>
              <a:buChar char="-"/>
            </a:pPr>
            <a:r>
              <a:rPr lang="de-DE" sz="2000" dirty="0"/>
              <a:t>Trainingszeit Donnerstag 19:30 Verbundschulhalle</a:t>
            </a:r>
          </a:p>
          <a:p>
            <a:pPr marL="285750" indent="-285750">
              <a:lnSpc>
                <a:spcPct val="150000"/>
              </a:lnSpc>
              <a:buFontTx/>
              <a:buChar char="-"/>
            </a:pPr>
            <a:r>
              <a:rPr lang="de-DE" sz="2000" dirty="0"/>
              <a:t>22 Aktive Sportler </a:t>
            </a:r>
          </a:p>
          <a:p>
            <a:pPr marL="285750" indent="-285750">
              <a:lnSpc>
                <a:spcPct val="150000"/>
              </a:lnSpc>
              <a:buFontTx/>
              <a:buChar char="-"/>
            </a:pPr>
            <a:r>
              <a:rPr lang="de-DE" sz="2000" dirty="0"/>
              <a:t>Mischung aus Tennis, Tischtennis und Badminton</a:t>
            </a:r>
          </a:p>
          <a:p>
            <a:pPr marL="285750" indent="-285750">
              <a:lnSpc>
                <a:spcPct val="150000"/>
              </a:lnSpc>
              <a:buFontTx/>
              <a:buChar char="-"/>
            </a:pPr>
            <a:r>
              <a:rPr lang="de-DE" sz="2000" dirty="0"/>
              <a:t>Gespielt wird auf einem Badmintonfeld bei einer </a:t>
            </a:r>
            <a:r>
              <a:rPr lang="de-DE" sz="2000" dirty="0" err="1"/>
              <a:t>Netzhöhe</a:t>
            </a:r>
            <a:r>
              <a:rPr lang="de-DE" sz="2000" dirty="0"/>
              <a:t> von 91 cm</a:t>
            </a:r>
          </a:p>
          <a:p>
            <a:pPr marL="285750" indent="-285750">
              <a:lnSpc>
                <a:spcPct val="150000"/>
              </a:lnSpc>
              <a:buFontTx/>
              <a:buChar char="-"/>
            </a:pPr>
            <a:r>
              <a:rPr lang="de-DE" sz="2000" dirty="0"/>
              <a:t>Für alle Altersklassen geeignet</a:t>
            </a:r>
          </a:p>
          <a:p>
            <a:pPr marL="285750" indent="-285750">
              <a:lnSpc>
                <a:spcPct val="150000"/>
              </a:lnSpc>
              <a:buFontTx/>
              <a:buChar char="-"/>
            </a:pPr>
            <a:endParaRPr lang="de-DE" sz="2000" dirty="0"/>
          </a:p>
          <a:p>
            <a:endParaRPr lang="de-DE" dirty="0"/>
          </a:p>
        </p:txBody>
      </p:sp>
      <p:pic>
        <p:nvPicPr>
          <p:cNvPr id="4" name="Grafik 3"/>
          <p:cNvPicPr>
            <a:picLocks noChangeAspect="1"/>
          </p:cNvPicPr>
          <p:nvPr/>
        </p:nvPicPr>
        <p:blipFill rotWithShape="1">
          <a:blip r:embed="rId3">
            <a:extLst>
              <a:ext uri="{28A0092B-C50C-407E-A947-70E740481C1C}">
                <a14:useLocalDpi xmlns:a14="http://schemas.microsoft.com/office/drawing/2010/main" val="0"/>
              </a:ext>
            </a:extLst>
          </a:blip>
          <a:srcRect l="17772" t="3077" r="17599" b="7675"/>
          <a:stretch/>
        </p:blipFill>
        <p:spPr>
          <a:xfrm rot="5400000">
            <a:off x="7678791" y="1981940"/>
            <a:ext cx="2758967" cy="2857500"/>
          </a:xfrm>
          <a:prstGeom prst="rect">
            <a:avLst/>
          </a:prstGeom>
        </p:spPr>
      </p:pic>
    </p:spTree>
    <p:extLst>
      <p:ext uri="{BB962C8B-B14F-4D97-AF65-F5344CB8AC3E}">
        <p14:creationId xmlns:p14="http://schemas.microsoft.com/office/powerpoint/2010/main" val="11873262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g114a37eaeab_0_0"/>
          <p:cNvSpPr txBox="1">
            <a:spLocks noGrp="1"/>
          </p:cNvSpPr>
          <p:nvPr>
            <p:ph type="title"/>
          </p:nvPr>
        </p:nvSpPr>
        <p:spPr>
          <a:xfrm>
            <a:off x="838200" y="309248"/>
            <a:ext cx="10515600" cy="66652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e-DE" sz="3600" dirty="0">
                <a:latin typeface="+mn-lt"/>
              </a:rPr>
              <a:t>Geschäftsbericht zum Jahr 2023</a:t>
            </a:r>
            <a:endParaRPr dirty="0">
              <a:latin typeface="+mn-lt"/>
            </a:endParaRPr>
          </a:p>
        </p:txBody>
      </p:sp>
      <p:sp>
        <p:nvSpPr>
          <p:cNvPr id="152" name="Google Shape;152;g114a37eaeab_0_0"/>
          <p:cNvSpPr txBox="1">
            <a:spLocks noGrp="1"/>
          </p:cNvSpPr>
          <p:nvPr>
            <p:ph type="body" idx="1"/>
          </p:nvPr>
        </p:nvSpPr>
        <p:spPr>
          <a:xfrm>
            <a:off x="838200" y="1690688"/>
            <a:ext cx="7953000" cy="68103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FF0000"/>
              </a:buClr>
              <a:buSzPts val="2800"/>
              <a:buNone/>
            </a:pPr>
            <a:endParaRPr b="0" dirty="0"/>
          </a:p>
          <a:p>
            <a:pPr marL="0" lvl="0" indent="0" algn="l" rtl="0">
              <a:lnSpc>
                <a:spcPct val="90000"/>
              </a:lnSpc>
              <a:spcBef>
                <a:spcPts val="1000"/>
              </a:spcBef>
              <a:spcAft>
                <a:spcPts val="0"/>
              </a:spcAft>
              <a:buClr>
                <a:srgbClr val="FF0000"/>
              </a:buClr>
              <a:buSzPts val="2800"/>
              <a:buNone/>
            </a:pPr>
            <a:endParaRPr dirty="0"/>
          </a:p>
        </p:txBody>
      </p:sp>
      <p:sp>
        <p:nvSpPr>
          <p:cNvPr id="6" name="Textfeld 5"/>
          <p:cNvSpPr txBox="1"/>
          <p:nvPr/>
        </p:nvSpPr>
        <p:spPr>
          <a:xfrm>
            <a:off x="838200" y="1617173"/>
            <a:ext cx="7557347" cy="2616101"/>
          </a:xfrm>
          <a:prstGeom prst="rect">
            <a:avLst/>
          </a:prstGeom>
          <a:noFill/>
        </p:spPr>
        <p:txBody>
          <a:bodyPr wrap="square" rtlCol="0">
            <a:spAutoFit/>
          </a:bodyPr>
          <a:lstStyle/>
          <a:p>
            <a:pPr algn="ctr"/>
            <a:r>
              <a:rPr lang="de-DE" sz="2400" b="1" dirty="0"/>
              <a:t>Abteilung Judo wurde wiederbelebt</a:t>
            </a:r>
          </a:p>
          <a:p>
            <a:endParaRPr lang="de-DE" sz="2000" dirty="0"/>
          </a:p>
          <a:p>
            <a:pPr marL="285750" indent="-285750">
              <a:lnSpc>
                <a:spcPct val="150000"/>
              </a:lnSpc>
              <a:buFont typeface="Symbol" panose="05050102010706020507" pitchFamily="18" charset="2"/>
              <a:buChar char="-"/>
            </a:pPr>
            <a:r>
              <a:rPr lang="de-DE" sz="2000" dirty="0"/>
              <a:t>Seit August neues Trainerteam um Uli Eikelmann (Ostbevern) </a:t>
            </a:r>
          </a:p>
          <a:p>
            <a:pPr marL="285750" indent="-285750">
              <a:lnSpc>
                <a:spcPct val="150000"/>
              </a:lnSpc>
              <a:buFont typeface="Symbol" panose="05050102010706020507" pitchFamily="18" charset="2"/>
              <a:buChar char="-"/>
            </a:pPr>
            <a:r>
              <a:rPr lang="de-DE" sz="2000" dirty="0"/>
              <a:t>jeden Sonntag morgen um 10 Uhr im Vitus Sportcenter 20-30 Kinder und Jugendliche</a:t>
            </a:r>
          </a:p>
          <a:p>
            <a:pPr marL="285750" indent="-285750">
              <a:lnSpc>
                <a:spcPct val="150000"/>
              </a:lnSpc>
              <a:buFont typeface="Symbol" panose="05050102010706020507" pitchFamily="18" charset="2"/>
              <a:buChar char="-"/>
            </a:pPr>
            <a:r>
              <a:rPr lang="de-DE" sz="2000" dirty="0"/>
              <a:t>Inzwischen auch ein Angebot für Erwachsene im Anschluss</a:t>
            </a:r>
            <a:endParaRPr lang="de-DE" dirty="0"/>
          </a:p>
        </p:txBody>
      </p:sp>
      <p:pic>
        <p:nvPicPr>
          <p:cNvPr id="1026" name="Picture 2" descr="Die Gürtelprüfung wurde am Wochenende abgenommen.">
            <a:extLst>
              <a:ext uri="{FF2B5EF4-FFF2-40B4-BE49-F238E27FC236}">
                <a16:creationId xmlns:a16="http://schemas.microsoft.com/office/drawing/2014/main" id="{A6A72AC4-249A-2D3A-2FB7-AA81E9C5D78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6" t="21480" r="4198" b="15464"/>
          <a:stretch/>
        </p:blipFill>
        <p:spPr bwMode="auto">
          <a:xfrm>
            <a:off x="2609100" y="4388131"/>
            <a:ext cx="4716000" cy="19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36128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67"/>
          <p:cNvSpPr txBox="1">
            <a:spLocks noGrp="1"/>
          </p:cNvSpPr>
          <p:nvPr>
            <p:ph type="title"/>
          </p:nvPr>
        </p:nvSpPr>
        <p:spPr>
          <a:xfrm>
            <a:off x="838200" y="0"/>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e-DE" sz="3600" dirty="0">
                <a:latin typeface="+mn-lt"/>
              </a:rPr>
              <a:t>Geschäftsbericht zum Jahr 2023</a:t>
            </a:r>
            <a:endParaRPr dirty="0">
              <a:latin typeface="+mn-lt"/>
            </a:endParaRPr>
          </a:p>
        </p:txBody>
      </p:sp>
      <p:sp>
        <p:nvSpPr>
          <p:cNvPr id="161" name="Google Shape;161;p67"/>
          <p:cNvSpPr txBox="1"/>
          <p:nvPr/>
        </p:nvSpPr>
        <p:spPr>
          <a:xfrm>
            <a:off x="323850" y="1207724"/>
            <a:ext cx="6248400" cy="3633272"/>
          </a:xfrm>
          <a:prstGeom prst="rect">
            <a:avLst/>
          </a:prstGeom>
          <a:noFill/>
          <a:ln w="28575">
            <a:solidFill>
              <a:schemeClr val="tx1"/>
            </a:solidFill>
          </a:ln>
        </p:spPr>
        <p:txBody>
          <a:bodyPr spcFirstLastPara="1" wrap="square" lIns="91425" tIns="91425" rIns="91425" bIns="91425" anchor="t" anchorCtr="0">
            <a:spAutoFit/>
          </a:bodyPr>
          <a:lstStyle/>
          <a:p>
            <a:pPr marL="685800" marR="0" lvl="0" indent="0" algn="l" rtl="0">
              <a:lnSpc>
                <a:spcPct val="115000"/>
              </a:lnSpc>
              <a:spcBef>
                <a:spcPts val="1200"/>
              </a:spcBef>
              <a:spcAft>
                <a:spcPts val="0"/>
              </a:spcAft>
              <a:buClr>
                <a:schemeClr val="dk1"/>
              </a:buClr>
              <a:buSzPts val="1100"/>
              <a:buFont typeface="Arial"/>
              <a:buNone/>
            </a:pPr>
            <a:r>
              <a:rPr lang="de-DE" sz="2000" b="1" dirty="0">
                <a:solidFill>
                  <a:schemeClr val="dk1"/>
                </a:solidFill>
              </a:rPr>
              <a:t>Herz- und Rehasport</a:t>
            </a:r>
          </a:p>
          <a:p>
            <a:pPr marL="685800" marR="0" lvl="0" indent="0" algn="l" rtl="0">
              <a:lnSpc>
                <a:spcPct val="115000"/>
              </a:lnSpc>
              <a:spcBef>
                <a:spcPts val="1200"/>
              </a:spcBef>
              <a:spcAft>
                <a:spcPts val="0"/>
              </a:spcAft>
              <a:buClr>
                <a:schemeClr val="dk1"/>
              </a:buClr>
              <a:buSzPts val="1100"/>
              <a:buFont typeface="Arial"/>
              <a:buNone/>
            </a:pPr>
            <a:endParaRPr lang="de-DE" dirty="0">
              <a:solidFill>
                <a:schemeClr val="dk1"/>
              </a:solidFill>
            </a:endParaRPr>
          </a:p>
          <a:p>
            <a:pPr marL="685800" marR="0" lvl="0" indent="0" algn="l" rtl="0">
              <a:lnSpc>
                <a:spcPct val="115000"/>
              </a:lnSpc>
              <a:spcBef>
                <a:spcPts val="1200"/>
              </a:spcBef>
              <a:spcAft>
                <a:spcPts val="0"/>
              </a:spcAft>
              <a:buClr>
                <a:schemeClr val="dk1"/>
              </a:buClr>
              <a:buSzPts val="1100"/>
              <a:buFont typeface="Arial"/>
              <a:buNone/>
              <a:tabLst>
                <a:tab pos="2597150" algn="l"/>
              </a:tabLst>
            </a:pPr>
            <a:r>
              <a:rPr lang="de-DE" sz="2000" dirty="0">
                <a:solidFill>
                  <a:schemeClr val="dk1"/>
                </a:solidFill>
              </a:rPr>
              <a:t>Herzsport: 	</a:t>
            </a:r>
          </a:p>
          <a:p>
            <a:pPr marL="685800" marR="0" lvl="0" indent="0" algn="l" rtl="0">
              <a:lnSpc>
                <a:spcPct val="115000"/>
              </a:lnSpc>
              <a:spcBef>
                <a:spcPts val="1200"/>
              </a:spcBef>
              <a:spcAft>
                <a:spcPts val="0"/>
              </a:spcAft>
              <a:buClr>
                <a:schemeClr val="dk1"/>
              </a:buClr>
              <a:buSzPts val="1100"/>
              <a:buFont typeface="Arial"/>
              <a:buNone/>
              <a:tabLst>
                <a:tab pos="2597150" algn="l"/>
              </a:tabLst>
            </a:pPr>
            <a:r>
              <a:rPr lang="de-DE" sz="2000" dirty="0">
                <a:solidFill>
                  <a:schemeClr val="dk1"/>
                </a:solidFill>
              </a:rPr>
              <a:t>Drei Kurse in der Turnhalle </a:t>
            </a:r>
          </a:p>
          <a:p>
            <a:pPr marL="685800" marR="0" lvl="0" indent="0" algn="l" rtl="0">
              <a:lnSpc>
                <a:spcPct val="115000"/>
              </a:lnSpc>
              <a:spcBef>
                <a:spcPts val="1200"/>
              </a:spcBef>
              <a:spcAft>
                <a:spcPts val="0"/>
              </a:spcAft>
              <a:buClr>
                <a:schemeClr val="dk1"/>
              </a:buClr>
              <a:buSzPts val="1100"/>
              <a:buFont typeface="Arial"/>
              <a:buNone/>
              <a:tabLst>
                <a:tab pos="2597150" algn="l"/>
              </a:tabLst>
            </a:pPr>
            <a:r>
              <a:rPr lang="de-DE" sz="2000" dirty="0">
                <a:solidFill>
                  <a:schemeClr val="dk1"/>
                </a:solidFill>
              </a:rPr>
              <a:t>der Verbundschule</a:t>
            </a:r>
          </a:p>
          <a:p>
            <a:pPr marL="685800" marR="0" lvl="0" algn="l" rtl="0">
              <a:lnSpc>
                <a:spcPct val="115000"/>
              </a:lnSpc>
              <a:spcBef>
                <a:spcPts val="1200"/>
              </a:spcBef>
              <a:spcAft>
                <a:spcPts val="0"/>
              </a:spcAft>
              <a:buClr>
                <a:schemeClr val="dk1"/>
              </a:buClr>
              <a:buSzPts val="1100"/>
              <a:tabLst>
                <a:tab pos="3771900" algn="r"/>
              </a:tabLst>
            </a:pPr>
            <a:endParaRPr lang="de-DE" sz="2000" dirty="0">
              <a:solidFill>
                <a:schemeClr val="dk1"/>
              </a:solidFill>
            </a:endParaRPr>
          </a:p>
          <a:p>
            <a:pPr marL="685800" marR="0" lvl="0" algn="l" rtl="0">
              <a:lnSpc>
                <a:spcPct val="115000"/>
              </a:lnSpc>
              <a:spcBef>
                <a:spcPts val="1200"/>
              </a:spcBef>
              <a:spcAft>
                <a:spcPts val="0"/>
              </a:spcAft>
              <a:buClr>
                <a:schemeClr val="dk1"/>
              </a:buClr>
              <a:buSzPts val="1100"/>
              <a:tabLst>
                <a:tab pos="3771900" algn="r"/>
              </a:tabLst>
            </a:pPr>
            <a:r>
              <a:rPr lang="de-DE" sz="2000" dirty="0">
                <a:solidFill>
                  <a:schemeClr val="dk1"/>
                </a:solidFill>
              </a:rPr>
              <a:t>mittwochs        	17:00 bis 20:00 Uhr</a:t>
            </a:r>
          </a:p>
        </p:txBody>
      </p:sp>
      <p:sp>
        <p:nvSpPr>
          <p:cNvPr id="2" name="Textfeld 1"/>
          <p:cNvSpPr txBox="1"/>
          <p:nvPr/>
        </p:nvSpPr>
        <p:spPr>
          <a:xfrm>
            <a:off x="6096000" y="1676653"/>
            <a:ext cx="5429250" cy="2879250"/>
          </a:xfrm>
          <a:prstGeom prst="rect">
            <a:avLst/>
          </a:prstGeom>
          <a:noFill/>
          <a:ln w="28575">
            <a:solidFill>
              <a:schemeClr val="tx1"/>
            </a:solidFill>
          </a:ln>
        </p:spPr>
        <p:txBody>
          <a:bodyPr wrap="square" rtlCol="0">
            <a:spAutoFit/>
          </a:bodyPr>
          <a:lstStyle/>
          <a:p>
            <a:pPr marL="685800" lvl="0">
              <a:lnSpc>
                <a:spcPct val="115000"/>
              </a:lnSpc>
              <a:spcBef>
                <a:spcPts val="1200"/>
              </a:spcBef>
              <a:buClr>
                <a:schemeClr val="dk1"/>
              </a:buClr>
              <a:buSzPts val="1100"/>
            </a:pPr>
            <a:r>
              <a:rPr lang="de-DE" sz="2000" b="1" dirty="0">
                <a:solidFill>
                  <a:schemeClr val="dk1"/>
                </a:solidFill>
              </a:rPr>
              <a:t>Allgemeiner </a:t>
            </a:r>
            <a:r>
              <a:rPr lang="de-DE" sz="2000" b="1" dirty="0" err="1">
                <a:solidFill>
                  <a:schemeClr val="dk1"/>
                </a:solidFill>
              </a:rPr>
              <a:t>Rehasport</a:t>
            </a:r>
            <a:r>
              <a:rPr lang="de-DE" sz="2000" b="1" dirty="0">
                <a:solidFill>
                  <a:schemeClr val="dk1"/>
                </a:solidFill>
              </a:rPr>
              <a:t>: </a:t>
            </a:r>
          </a:p>
          <a:p>
            <a:pPr marL="685800" lvl="0">
              <a:lnSpc>
                <a:spcPct val="115000"/>
              </a:lnSpc>
              <a:spcBef>
                <a:spcPts val="1200"/>
              </a:spcBef>
              <a:buClr>
                <a:schemeClr val="dk1"/>
              </a:buClr>
              <a:buSzPts val="1100"/>
            </a:pPr>
            <a:r>
              <a:rPr lang="de-DE" sz="2000" dirty="0">
                <a:solidFill>
                  <a:schemeClr val="dk1"/>
                </a:solidFill>
              </a:rPr>
              <a:t>Fünf Kurse im Vitus-Sportcenter</a:t>
            </a:r>
          </a:p>
          <a:p>
            <a:pPr marL="971550" lvl="0" indent="-285750">
              <a:lnSpc>
                <a:spcPct val="115000"/>
              </a:lnSpc>
              <a:spcBef>
                <a:spcPts val="1200"/>
              </a:spcBef>
              <a:buClr>
                <a:schemeClr val="dk1"/>
              </a:buClr>
              <a:buSzPts val="1100"/>
              <a:buFontTx/>
              <a:buChar char="-"/>
              <a:tabLst>
                <a:tab pos="3771900" algn="r"/>
              </a:tabLst>
            </a:pPr>
            <a:r>
              <a:rPr lang="de-DE" sz="2000" dirty="0">
                <a:solidFill>
                  <a:schemeClr val="dk1"/>
                </a:solidFill>
              </a:rPr>
              <a:t>dienstags       	17:45 bis 20:00 Uhr</a:t>
            </a:r>
          </a:p>
          <a:p>
            <a:pPr marL="971550" lvl="0" indent="-285750">
              <a:lnSpc>
                <a:spcPct val="115000"/>
              </a:lnSpc>
              <a:spcBef>
                <a:spcPts val="1200"/>
              </a:spcBef>
              <a:buClr>
                <a:schemeClr val="dk1"/>
              </a:buClr>
              <a:buSzPts val="1100"/>
              <a:buFontTx/>
              <a:buChar char="-"/>
              <a:tabLst>
                <a:tab pos="3771900" algn="r"/>
              </a:tabLst>
            </a:pPr>
            <a:r>
              <a:rPr lang="de-DE" sz="2000" dirty="0">
                <a:solidFill>
                  <a:schemeClr val="dk1"/>
                </a:solidFill>
              </a:rPr>
              <a:t>mittwochs       	9:15 bis 10:15 Uhr</a:t>
            </a:r>
          </a:p>
          <a:p>
            <a:pPr marL="971550" lvl="0" indent="-285750">
              <a:lnSpc>
                <a:spcPct val="115000"/>
              </a:lnSpc>
              <a:spcBef>
                <a:spcPts val="1200"/>
              </a:spcBef>
              <a:buClr>
                <a:schemeClr val="dk1"/>
              </a:buClr>
              <a:buSzPts val="1100"/>
              <a:buFontTx/>
              <a:buChar char="-"/>
              <a:tabLst>
                <a:tab pos="3771900" algn="r"/>
              </a:tabLst>
            </a:pPr>
            <a:r>
              <a:rPr lang="de-DE" sz="2000" dirty="0">
                <a:solidFill>
                  <a:schemeClr val="dk1"/>
                </a:solidFill>
              </a:rPr>
              <a:t>donnerstags  	16:00 bis 18:15 Uhr</a:t>
            </a:r>
          </a:p>
          <a:p>
            <a:pPr marL="971550" lvl="0" indent="-285750">
              <a:lnSpc>
                <a:spcPct val="115000"/>
              </a:lnSpc>
              <a:spcBef>
                <a:spcPts val="1200"/>
              </a:spcBef>
              <a:buClr>
                <a:schemeClr val="dk1"/>
              </a:buClr>
              <a:buSzPts val="1100"/>
              <a:buFontTx/>
              <a:buChar char="-"/>
              <a:tabLst>
                <a:tab pos="3771900" algn="r"/>
              </a:tabLst>
            </a:pPr>
            <a:endParaRPr lang="de-DE" dirty="0">
              <a:solidFill>
                <a:schemeClr val="dk1"/>
              </a:solidFill>
            </a:endParaRPr>
          </a:p>
        </p:txBody>
      </p:sp>
      <p:sp>
        <p:nvSpPr>
          <p:cNvPr id="3" name="Textfeld 2"/>
          <p:cNvSpPr txBox="1"/>
          <p:nvPr/>
        </p:nvSpPr>
        <p:spPr>
          <a:xfrm>
            <a:off x="1390649" y="5191949"/>
            <a:ext cx="7134225" cy="416204"/>
          </a:xfrm>
          <a:prstGeom prst="rect">
            <a:avLst/>
          </a:prstGeom>
          <a:noFill/>
          <a:ln w="28575">
            <a:solidFill>
              <a:srgbClr val="FF0000"/>
            </a:solidFill>
          </a:ln>
        </p:spPr>
        <p:txBody>
          <a:bodyPr wrap="square" rtlCol="0">
            <a:spAutoFit/>
          </a:bodyPr>
          <a:lstStyle/>
          <a:p>
            <a:pPr marL="685800" lvl="0">
              <a:lnSpc>
                <a:spcPct val="115000"/>
              </a:lnSpc>
              <a:spcBef>
                <a:spcPts val="1200"/>
              </a:spcBef>
              <a:buClr>
                <a:schemeClr val="dk1"/>
              </a:buClr>
              <a:buSzPts val="1100"/>
              <a:tabLst>
                <a:tab pos="3771900" algn="r"/>
              </a:tabLst>
            </a:pPr>
            <a:r>
              <a:rPr lang="de-DE" sz="2000" dirty="0">
                <a:solidFill>
                  <a:schemeClr val="dk1"/>
                </a:solidFill>
              </a:rPr>
              <a:t>Derzeit gibt es in allen 8 Kursen eine Warteliste.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 grpId="0"/>
      <p:bldP spid="161" grpId="0" animBg="1"/>
      <p:bldP spid="2" grpId="0" animBg="1"/>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67"/>
          <p:cNvSpPr txBox="1">
            <a:spLocks noGrp="1"/>
          </p:cNvSpPr>
          <p:nvPr>
            <p:ph type="title"/>
          </p:nvPr>
        </p:nvSpPr>
        <p:spPr>
          <a:xfrm>
            <a:off x="838200" y="0"/>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e-DE" sz="3600" dirty="0">
                <a:latin typeface="+mn-lt"/>
              </a:rPr>
              <a:t>Geschäftsbericht zum Jahr 2023</a:t>
            </a:r>
            <a:endParaRPr dirty="0">
              <a:latin typeface="+mn-lt"/>
            </a:endParaRPr>
          </a:p>
        </p:txBody>
      </p:sp>
      <p:sp>
        <p:nvSpPr>
          <p:cNvPr id="160" name="Google Shape;160;p67"/>
          <p:cNvSpPr txBox="1">
            <a:spLocks noGrp="1"/>
          </p:cNvSpPr>
          <p:nvPr>
            <p:ph type="body" idx="1"/>
          </p:nvPr>
        </p:nvSpPr>
        <p:spPr>
          <a:xfrm>
            <a:off x="838200" y="1690688"/>
            <a:ext cx="79530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FF0000"/>
              </a:buClr>
              <a:buSzPts val="2800"/>
              <a:buNone/>
            </a:pPr>
            <a:endParaRPr b="0" dirty="0"/>
          </a:p>
          <a:p>
            <a:pPr marL="0" lvl="0" indent="0" algn="l" rtl="0">
              <a:lnSpc>
                <a:spcPct val="90000"/>
              </a:lnSpc>
              <a:spcBef>
                <a:spcPts val="1000"/>
              </a:spcBef>
              <a:spcAft>
                <a:spcPts val="0"/>
              </a:spcAft>
              <a:buClr>
                <a:srgbClr val="FF0000"/>
              </a:buClr>
              <a:buSzPts val="2800"/>
              <a:buNone/>
            </a:pPr>
            <a:endParaRPr dirty="0"/>
          </a:p>
        </p:txBody>
      </p:sp>
      <p:graphicFrame>
        <p:nvGraphicFramePr>
          <p:cNvPr id="2" name="Tabelle 1">
            <a:extLst>
              <a:ext uri="{FF2B5EF4-FFF2-40B4-BE49-F238E27FC236}">
                <a16:creationId xmlns:a16="http://schemas.microsoft.com/office/drawing/2014/main" id="{35323071-7F07-F502-01A1-8FCEAFFFC841}"/>
              </a:ext>
            </a:extLst>
          </p:cNvPr>
          <p:cNvGraphicFramePr>
            <a:graphicFrameLocks noGrp="1"/>
          </p:cNvGraphicFramePr>
          <p:nvPr>
            <p:extLst>
              <p:ext uri="{D42A27DB-BD31-4B8C-83A1-F6EECF244321}">
                <p14:modId xmlns:p14="http://schemas.microsoft.com/office/powerpoint/2010/main" val="4070684088"/>
              </p:ext>
            </p:extLst>
          </p:nvPr>
        </p:nvGraphicFramePr>
        <p:xfrm>
          <a:off x="850389" y="1049991"/>
          <a:ext cx="9084185" cy="5295278"/>
        </p:xfrm>
        <a:graphic>
          <a:graphicData uri="http://schemas.openxmlformats.org/drawingml/2006/table">
            <a:tbl>
              <a:tblPr>
                <a:tableStyleId>{69C7853C-536D-4A76-A0AE-DD22124D55A5}</a:tableStyleId>
              </a:tblPr>
              <a:tblGrid>
                <a:gridCol w="1850502">
                  <a:extLst>
                    <a:ext uri="{9D8B030D-6E8A-4147-A177-3AD203B41FA5}">
                      <a16:colId xmlns:a16="http://schemas.microsoft.com/office/drawing/2014/main" val="2040733536"/>
                    </a:ext>
                  </a:extLst>
                </a:gridCol>
                <a:gridCol w="3813031">
                  <a:extLst>
                    <a:ext uri="{9D8B030D-6E8A-4147-A177-3AD203B41FA5}">
                      <a16:colId xmlns:a16="http://schemas.microsoft.com/office/drawing/2014/main" val="2321082886"/>
                    </a:ext>
                  </a:extLst>
                </a:gridCol>
                <a:gridCol w="1187777">
                  <a:extLst>
                    <a:ext uri="{9D8B030D-6E8A-4147-A177-3AD203B41FA5}">
                      <a16:colId xmlns:a16="http://schemas.microsoft.com/office/drawing/2014/main" val="146820028"/>
                    </a:ext>
                  </a:extLst>
                </a:gridCol>
                <a:gridCol w="1121790">
                  <a:extLst>
                    <a:ext uri="{9D8B030D-6E8A-4147-A177-3AD203B41FA5}">
                      <a16:colId xmlns:a16="http://schemas.microsoft.com/office/drawing/2014/main" val="2447582136"/>
                    </a:ext>
                  </a:extLst>
                </a:gridCol>
                <a:gridCol w="1111085">
                  <a:extLst>
                    <a:ext uri="{9D8B030D-6E8A-4147-A177-3AD203B41FA5}">
                      <a16:colId xmlns:a16="http://schemas.microsoft.com/office/drawing/2014/main" val="2954415549"/>
                    </a:ext>
                  </a:extLst>
                </a:gridCol>
              </a:tblGrid>
              <a:tr h="538883">
                <a:tc gridSpan="4">
                  <a:txBody>
                    <a:bodyPr/>
                    <a:lstStyle/>
                    <a:p>
                      <a:pPr algn="ctr" fontAlgn="b"/>
                      <a:r>
                        <a:rPr lang="de-DE" sz="2800" u="none" strike="noStrike" dirty="0">
                          <a:effectLst/>
                        </a:rPr>
                        <a:t>Unser  Kursprogramm</a:t>
                      </a:r>
                    </a:p>
                    <a:p>
                      <a:pPr algn="l" fontAlgn="b"/>
                      <a:endParaRPr lang="de-DE" sz="1800" b="1" i="0" u="none" strike="noStrike" dirty="0">
                        <a:solidFill>
                          <a:srgbClr val="000000"/>
                        </a:solidFill>
                        <a:effectLst/>
                        <a:latin typeface="Calibri" panose="020F0502020204030204" pitchFamily="34" charset="0"/>
                      </a:endParaRPr>
                    </a:p>
                  </a:txBody>
                  <a:tcPr marL="6688" marR="6688" marT="6688" marB="0" anchor="ctr"/>
                </a:tc>
                <a:tc hMerge="1">
                  <a:txBody>
                    <a:bodyPr/>
                    <a:lstStyle/>
                    <a:p>
                      <a:endParaRPr lang="de-DE"/>
                    </a:p>
                  </a:txBody>
                  <a:tcPr/>
                </a:tc>
                <a:tc hMerge="1">
                  <a:txBody>
                    <a:bodyPr/>
                    <a:lstStyle/>
                    <a:p>
                      <a:endParaRPr lang="de-DE"/>
                    </a:p>
                  </a:txBody>
                  <a:tcPr/>
                </a:tc>
                <a:tc hMerge="1">
                  <a:txBody>
                    <a:bodyPr/>
                    <a:lstStyle/>
                    <a:p>
                      <a:endParaRPr lang="de-DE"/>
                    </a:p>
                  </a:txBody>
                  <a:tcPr/>
                </a:tc>
                <a:tc>
                  <a:txBody>
                    <a:bodyPr/>
                    <a:lstStyle/>
                    <a:p>
                      <a:pPr algn="l" fontAlgn="b"/>
                      <a:endParaRPr lang="de-DE" sz="800" b="0" i="0" u="none" strike="noStrike" dirty="0">
                        <a:solidFill>
                          <a:srgbClr val="000000"/>
                        </a:solidFill>
                        <a:effectLst/>
                        <a:latin typeface="Calibri" panose="020F0502020204030204" pitchFamily="34" charset="0"/>
                      </a:endParaRPr>
                    </a:p>
                  </a:txBody>
                  <a:tcPr marL="6688" marR="6688" marT="6688" marB="0" anchor="b"/>
                </a:tc>
                <a:extLst>
                  <a:ext uri="{0D108BD9-81ED-4DB2-BD59-A6C34878D82A}">
                    <a16:rowId xmlns:a16="http://schemas.microsoft.com/office/drawing/2014/main" val="1391101636"/>
                  </a:ext>
                </a:extLst>
              </a:tr>
              <a:tr h="243109">
                <a:tc>
                  <a:txBody>
                    <a:bodyPr/>
                    <a:lstStyle/>
                    <a:p>
                      <a:pPr algn="ctr" fontAlgn="ctr"/>
                      <a:r>
                        <a:rPr lang="de-DE" sz="1600" u="none" strike="noStrike" dirty="0">
                          <a:effectLst/>
                        </a:rPr>
                        <a:t>Kurs</a:t>
                      </a:r>
                      <a:endParaRPr lang="de-DE" sz="1600" b="0" i="0" u="none" strike="noStrike" dirty="0">
                        <a:solidFill>
                          <a:srgbClr val="000000"/>
                        </a:solidFill>
                        <a:effectLst/>
                        <a:latin typeface="Arial" panose="020B0604020202020204" pitchFamily="34" charset="0"/>
                      </a:endParaRPr>
                    </a:p>
                  </a:txBody>
                  <a:tcPr marL="6688" marR="6688" marT="6688" marB="0" anchor="ctr"/>
                </a:tc>
                <a:tc>
                  <a:txBody>
                    <a:bodyPr/>
                    <a:lstStyle/>
                    <a:p>
                      <a:pPr algn="l" fontAlgn="ctr"/>
                      <a:r>
                        <a:rPr lang="de-DE" sz="1600" u="none" strike="noStrike" dirty="0">
                          <a:effectLst/>
                        </a:rPr>
                        <a:t>Tag / Zeit / Halle</a:t>
                      </a:r>
                      <a:endParaRPr lang="de-DE" sz="1600" b="0" i="0" u="none" strike="noStrike" dirty="0">
                        <a:solidFill>
                          <a:srgbClr val="000000"/>
                        </a:solidFill>
                        <a:effectLst/>
                        <a:latin typeface="Arial" panose="020B0604020202020204" pitchFamily="34" charset="0"/>
                      </a:endParaRPr>
                    </a:p>
                  </a:txBody>
                  <a:tcPr marL="6688" marR="6688" marT="6688" marB="0" anchor="ctr"/>
                </a:tc>
                <a:tc>
                  <a:txBody>
                    <a:bodyPr/>
                    <a:lstStyle/>
                    <a:p>
                      <a:pPr algn="ctr" fontAlgn="ctr"/>
                      <a:r>
                        <a:rPr lang="de-DE" sz="1600" u="none" strike="noStrike" dirty="0">
                          <a:effectLst/>
                        </a:rPr>
                        <a:t>ÜL</a:t>
                      </a:r>
                      <a:endParaRPr lang="de-DE" sz="1600" b="0" i="0" u="none" strike="noStrike" dirty="0">
                        <a:solidFill>
                          <a:srgbClr val="000000"/>
                        </a:solidFill>
                        <a:effectLst/>
                        <a:latin typeface="Arial" panose="020B0604020202020204" pitchFamily="34" charset="0"/>
                      </a:endParaRPr>
                    </a:p>
                  </a:txBody>
                  <a:tcPr marL="6688" marR="6688" marT="6688" marB="0" anchor="ctr"/>
                </a:tc>
                <a:tc>
                  <a:txBody>
                    <a:bodyPr/>
                    <a:lstStyle/>
                    <a:p>
                      <a:pPr algn="l" fontAlgn="b"/>
                      <a:r>
                        <a:rPr lang="de-DE" sz="1600" u="none" strike="noStrike" dirty="0">
                          <a:effectLst/>
                        </a:rPr>
                        <a:t>Teilnehmer</a:t>
                      </a:r>
                      <a:endParaRPr lang="de-DE" sz="1600" b="0" i="0" u="none" strike="noStrike" dirty="0">
                        <a:solidFill>
                          <a:srgbClr val="000000"/>
                        </a:solidFill>
                        <a:effectLst/>
                        <a:latin typeface="Calibri" panose="020F0502020204030204" pitchFamily="34" charset="0"/>
                      </a:endParaRPr>
                    </a:p>
                  </a:txBody>
                  <a:tcPr marL="6688" marR="6688" marT="6688" marB="0" anchor="b"/>
                </a:tc>
                <a:tc>
                  <a:txBody>
                    <a:bodyPr/>
                    <a:lstStyle/>
                    <a:p>
                      <a:pPr algn="l" fontAlgn="b"/>
                      <a:r>
                        <a:rPr lang="de-DE" sz="1600" u="none" strike="noStrike" dirty="0">
                          <a:effectLst/>
                        </a:rPr>
                        <a:t>freie Plätze</a:t>
                      </a:r>
                      <a:endParaRPr lang="de-DE" sz="1600" b="0" i="0" u="none" strike="noStrike" dirty="0">
                        <a:solidFill>
                          <a:srgbClr val="000000"/>
                        </a:solidFill>
                        <a:effectLst/>
                        <a:latin typeface="Calibri" panose="020F0502020204030204" pitchFamily="34" charset="0"/>
                      </a:endParaRPr>
                    </a:p>
                  </a:txBody>
                  <a:tcPr marL="6688" marR="6688" marT="6688" marB="0" anchor="b"/>
                </a:tc>
                <a:extLst>
                  <a:ext uri="{0D108BD9-81ED-4DB2-BD59-A6C34878D82A}">
                    <a16:rowId xmlns:a16="http://schemas.microsoft.com/office/drawing/2014/main" val="2830316136"/>
                  </a:ext>
                </a:extLst>
              </a:tr>
              <a:tr h="468031">
                <a:tc rowSpan="2">
                  <a:txBody>
                    <a:bodyPr/>
                    <a:lstStyle/>
                    <a:p>
                      <a:pPr algn="ctr" fontAlgn="ctr"/>
                      <a:r>
                        <a:rPr lang="de-DE" sz="1200" u="none" strike="noStrike" dirty="0">
                          <a:effectLst/>
                        </a:rPr>
                        <a:t>Fit 4 Drums            </a:t>
                      </a:r>
                      <a:endParaRPr lang="de-DE" sz="1200" b="0" i="0" u="none" strike="noStrike" dirty="0">
                        <a:solidFill>
                          <a:srgbClr val="000000"/>
                        </a:solidFill>
                        <a:effectLst/>
                        <a:latin typeface="Arial" panose="020B0604020202020204" pitchFamily="34" charset="0"/>
                      </a:endParaRPr>
                    </a:p>
                  </a:txBody>
                  <a:tcPr marL="6688" marR="6688" marT="6688" marB="0" anchor="ctr"/>
                </a:tc>
                <a:tc>
                  <a:txBody>
                    <a:bodyPr/>
                    <a:lstStyle/>
                    <a:p>
                      <a:pPr algn="l" fontAlgn="ctr"/>
                      <a:r>
                        <a:rPr lang="de-DE" sz="1200" u="none" strike="noStrike" dirty="0">
                          <a:effectLst/>
                        </a:rPr>
                        <a:t>MO 18.00-19.00 Uhr 	VSC-Tanzraum</a:t>
                      </a:r>
                      <a:endParaRPr lang="de-DE" sz="1200" b="0" i="0" u="none" strike="noStrike" dirty="0">
                        <a:solidFill>
                          <a:srgbClr val="000000"/>
                        </a:solidFill>
                        <a:effectLst/>
                        <a:latin typeface="Arial" panose="020B0604020202020204" pitchFamily="34" charset="0"/>
                      </a:endParaRPr>
                    </a:p>
                  </a:txBody>
                  <a:tcPr marL="6688" marR="6688" marT="6688" marB="0" anchor="ctr"/>
                </a:tc>
                <a:tc>
                  <a:txBody>
                    <a:bodyPr/>
                    <a:lstStyle/>
                    <a:p>
                      <a:pPr algn="l" fontAlgn="ctr"/>
                      <a:r>
                        <a:rPr lang="de-DE" sz="1200" u="none" strike="noStrike" dirty="0">
                          <a:effectLst/>
                        </a:rPr>
                        <a:t>M. </a:t>
                      </a:r>
                      <a:r>
                        <a:rPr lang="de-DE" sz="1200" u="none" strike="noStrike" dirty="0" err="1">
                          <a:effectLst/>
                        </a:rPr>
                        <a:t>Kemker</a:t>
                      </a:r>
                      <a:endParaRPr lang="de-DE" sz="1200" b="0" i="0" u="none" strike="noStrike" dirty="0">
                        <a:solidFill>
                          <a:srgbClr val="000000"/>
                        </a:solidFill>
                        <a:effectLst/>
                        <a:latin typeface="Arial" panose="020B0604020202020204" pitchFamily="34" charset="0"/>
                      </a:endParaRPr>
                    </a:p>
                  </a:txBody>
                  <a:tcPr marL="6688" marR="6688" marT="6688" marB="0" anchor="ctr"/>
                </a:tc>
                <a:tc>
                  <a:txBody>
                    <a:bodyPr/>
                    <a:lstStyle/>
                    <a:p>
                      <a:pPr algn="ctr" fontAlgn="b"/>
                      <a:r>
                        <a:rPr lang="de-DE" sz="1200" u="none" strike="noStrike" dirty="0">
                          <a:effectLst/>
                        </a:rPr>
                        <a:t>6</a:t>
                      </a:r>
                    </a:p>
                    <a:p>
                      <a:pPr algn="ctr" fontAlgn="b"/>
                      <a:endParaRPr lang="de-DE" sz="900" b="1" i="0" u="none" strike="noStrike" dirty="0">
                        <a:solidFill>
                          <a:srgbClr val="000000"/>
                        </a:solidFill>
                        <a:effectLst/>
                        <a:latin typeface="Calibri" panose="020F0502020204030204" pitchFamily="34" charset="0"/>
                      </a:endParaRPr>
                    </a:p>
                  </a:txBody>
                  <a:tcPr marL="6688" marR="6688" marT="6688" marB="0" anchor="b"/>
                </a:tc>
                <a:tc>
                  <a:txBody>
                    <a:bodyPr/>
                    <a:lstStyle/>
                    <a:p>
                      <a:pPr algn="ctr" fontAlgn="b"/>
                      <a:r>
                        <a:rPr lang="de-DE" sz="1200" u="none" strike="noStrike" dirty="0">
                          <a:effectLst/>
                        </a:rPr>
                        <a:t>9</a:t>
                      </a:r>
                    </a:p>
                    <a:p>
                      <a:pPr algn="ctr" fontAlgn="b"/>
                      <a:endParaRPr lang="de-DE" sz="800" b="1" i="0" u="none" strike="noStrike" dirty="0">
                        <a:solidFill>
                          <a:srgbClr val="000000"/>
                        </a:solidFill>
                        <a:effectLst/>
                        <a:latin typeface="Calibri" panose="020F0502020204030204" pitchFamily="34" charset="0"/>
                      </a:endParaRPr>
                    </a:p>
                  </a:txBody>
                  <a:tcPr marL="6688" marR="6688" marT="6688" marB="0" anchor="b"/>
                </a:tc>
                <a:extLst>
                  <a:ext uri="{0D108BD9-81ED-4DB2-BD59-A6C34878D82A}">
                    <a16:rowId xmlns:a16="http://schemas.microsoft.com/office/drawing/2014/main" val="1099813873"/>
                  </a:ext>
                </a:extLst>
              </a:tr>
              <a:tr h="361419">
                <a:tc vMerge="1">
                  <a:txBody>
                    <a:bodyPr/>
                    <a:lstStyle/>
                    <a:p>
                      <a:endParaRPr lang="de-DE"/>
                    </a:p>
                  </a:txBody>
                  <a:tcPr/>
                </a:tc>
                <a:tc>
                  <a:txBody>
                    <a:bodyPr/>
                    <a:lstStyle/>
                    <a:p>
                      <a:pPr algn="l" fontAlgn="ctr"/>
                      <a:r>
                        <a:rPr lang="de-DE" sz="1200" u="none" strike="noStrike" dirty="0">
                          <a:effectLst/>
                        </a:rPr>
                        <a:t>MI 18.00-19.00 Uhr 	VSC-Tanzraum</a:t>
                      </a:r>
                      <a:endParaRPr lang="de-DE" sz="1200" b="0" i="0" u="none" strike="noStrike" dirty="0">
                        <a:solidFill>
                          <a:srgbClr val="000000"/>
                        </a:solidFill>
                        <a:effectLst/>
                        <a:latin typeface="Arial" panose="020B0604020202020204" pitchFamily="34" charset="0"/>
                      </a:endParaRPr>
                    </a:p>
                  </a:txBody>
                  <a:tcPr marL="6688" marR="6688" marT="6688" marB="0" anchor="ctr"/>
                </a:tc>
                <a:tc>
                  <a:txBody>
                    <a:bodyPr/>
                    <a:lstStyle/>
                    <a:p>
                      <a:pPr algn="l" fontAlgn="ctr"/>
                      <a:r>
                        <a:rPr lang="de-DE" sz="1200" u="none" strike="noStrike" dirty="0">
                          <a:effectLst/>
                        </a:rPr>
                        <a:t>M. </a:t>
                      </a:r>
                      <a:r>
                        <a:rPr lang="de-DE" sz="1200" u="none" strike="noStrike" dirty="0" err="1">
                          <a:effectLst/>
                        </a:rPr>
                        <a:t>Kemker</a:t>
                      </a:r>
                      <a:endParaRPr lang="de-DE" sz="1200" b="0" i="0" u="none" strike="noStrike" dirty="0">
                        <a:solidFill>
                          <a:srgbClr val="000000"/>
                        </a:solidFill>
                        <a:effectLst/>
                        <a:latin typeface="Arial" panose="020B0604020202020204" pitchFamily="34" charset="0"/>
                      </a:endParaRPr>
                    </a:p>
                  </a:txBody>
                  <a:tcPr marL="6688" marR="6688" marT="6688" marB="0" anchor="ctr"/>
                </a:tc>
                <a:tc>
                  <a:txBody>
                    <a:bodyPr/>
                    <a:lstStyle/>
                    <a:p>
                      <a:pPr algn="ctr" fontAlgn="b"/>
                      <a:r>
                        <a:rPr lang="de-DE" sz="1200" u="none" strike="noStrike" dirty="0">
                          <a:effectLst/>
                        </a:rPr>
                        <a:t>8</a:t>
                      </a:r>
                    </a:p>
                    <a:p>
                      <a:pPr algn="ctr" fontAlgn="b"/>
                      <a:endParaRPr lang="de-DE" sz="900" b="1" i="0" u="none" strike="noStrike" dirty="0">
                        <a:solidFill>
                          <a:srgbClr val="000000"/>
                        </a:solidFill>
                        <a:effectLst/>
                        <a:latin typeface="Calibri" panose="020F0502020204030204" pitchFamily="34" charset="0"/>
                      </a:endParaRPr>
                    </a:p>
                  </a:txBody>
                  <a:tcPr marL="6688" marR="6688" marT="6688" marB="0" anchor="b"/>
                </a:tc>
                <a:tc>
                  <a:txBody>
                    <a:bodyPr/>
                    <a:lstStyle/>
                    <a:p>
                      <a:pPr algn="ctr" fontAlgn="b"/>
                      <a:r>
                        <a:rPr lang="de-DE" sz="1200" u="none" strike="noStrike" dirty="0">
                          <a:effectLst/>
                        </a:rPr>
                        <a:t>7</a:t>
                      </a:r>
                    </a:p>
                    <a:p>
                      <a:pPr algn="ctr" fontAlgn="b"/>
                      <a:endParaRPr lang="de-DE" sz="900" b="1" i="0" u="none" strike="noStrike" dirty="0">
                        <a:solidFill>
                          <a:srgbClr val="000000"/>
                        </a:solidFill>
                        <a:effectLst/>
                        <a:latin typeface="Calibri" panose="020F0502020204030204" pitchFamily="34" charset="0"/>
                      </a:endParaRPr>
                    </a:p>
                  </a:txBody>
                  <a:tcPr marL="6688" marR="6688" marT="6688" marB="0" anchor="b"/>
                </a:tc>
                <a:extLst>
                  <a:ext uri="{0D108BD9-81ED-4DB2-BD59-A6C34878D82A}">
                    <a16:rowId xmlns:a16="http://schemas.microsoft.com/office/drawing/2014/main" val="2418321849"/>
                  </a:ext>
                </a:extLst>
              </a:tr>
              <a:tr h="468031">
                <a:tc rowSpan="2">
                  <a:txBody>
                    <a:bodyPr/>
                    <a:lstStyle/>
                    <a:p>
                      <a:pPr algn="ctr" fontAlgn="ctr"/>
                      <a:r>
                        <a:rPr lang="de-DE" sz="1200" u="none" strike="noStrike" dirty="0">
                          <a:effectLst/>
                        </a:rPr>
                        <a:t>Yoga</a:t>
                      </a:r>
                      <a:endParaRPr lang="de-DE" sz="1200" b="0" i="0" u="none" strike="noStrike" dirty="0">
                        <a:solidFill>
                          <a:srgbClr val="000000"/>
                        </a:solidFill>
                        <a:effectLst/>
                        <a:latin typeface="Arial" panose="020B0604020202020204" pitchFamily="34" charset="0"/>
                      </a:endParaRPr>
                    </a:p>
                  </a:txBody>
                  <a:tcPr marL="6688" marR="6688" marT="6688" marB="0" anchor="ctr">
                    <a:solidFill>
                      <a:srgbClr val="FFFF00"/>
                    </a:solidFill>
                  </a:tcPr>
                </a:tc>
                <a:tc>
                  <a:txBody>
                    <a:bodyPr/>
                    <a:lstStyle/>
                    <a:p>
                      <a:pPr algn="l" fontAlgn="ctr"/>
                      <a:r>
                        <a:rPr lang="de-DE" sz="1200" u="none" strike="noStrike" dirty="0">
                          <a:effectLst/>
                        </a:rPr>
                        <a:t>MO 16.15-17.45 Uhr	VSC-Clubhaus</a:t>
                      </a:r>
                      <a:endParaRPr lang="de-DE" sz="1200" b="0" i="0" u="none" strike="noStrike" dirty="0">
                        <a:solidFill>
                          <a:srgbClr val="000000"/>
                        </a:solidFill>
                        <a:effectLst/>
                        <a:latin typeface="Arial" panose="020B0604020202020204" pitchFamily="34" charset="0"/>
                      </a:endParaRPr>
                    </a:p>
                  </a:txBody>
                  <a:tcPr marL="6688" marR="6688" marT="6688" marB="0" anchor="ctr">
                    <a:solidFill>
                      <a:srgbClr val="FFFF00"/>
                    </a:solidFill>
                  </a:tcPr>
                </a:tc>
                <a:tc>
                  <a:txBody>
                    <a:bodyPr/>
                    <a:lstStyle/>
                    <a:p>
                      <a:pPr algn="l" fontAlgn="ctr"/>
                      <a:r>
                        <a:rPr lang="de-DE" sz="1200" u="none" strike="noStrike" dirty="0">
                          <a:effectLst/>
                        </a:rPr>
                        <a:t>Gerdes</a:t>
                      </a:r>
                      <a:endParaRPr lang="de-DE" sz="1200" b="0" i="0" u="none" strike="noStrike" dirty="0">
                        <a:solidFill>
                          <a:srgbClr val="000000"/>
                        </a:solidFill>
                        <a:effectLst/>
                        <a:latin typeface="Arial" panose="020B0604020202020204" pitchFamily="34" charset="0"/>
                      </a:endParaRPr>
                    </a:p>
                  </a:txBody>
                  <a:tcPr marL="6688" marR="6688" marT="6688" marB="0" anchor="ctr">
                    <a:solidFill>
                      <a:srgbClr val="FFFF00"/>
                    </a:solidFill>
                  </a:tcPr>
                </a:tc>
                <a:tc>
                  <a:txBody>
                    <a:bodyPr/>
                    <a:lstStyle/>
                    <a:p>
                      <a:pPr algn="ctr" fontAlgn="b"/>
                      <a:r>
                        <a:rPr lang="de-DE" sz="1200" u="none" strike="noStrike" dirty="0">
                          <a:effectLst/>
                        </a:rPr>
                        <a:t>8</a:t>
                      </a:r>
                    </a:p>
                    <a:p>
                      <a:pPr algn="ctr" fontAlgn="b"/>
                      <a:endParaRPr lang="de-DE" sz="900" b="1" i="0" u="none" strike="noStrike" dirty="0">
                        <a:solidFill>
                          <a:srgbClr val="000000"/>
                        </a:solidFill>
                        <a:effectLst/>
                        <a:latin typeface="Calibri" panose="020F0502020204030204" pitchFamily="34" charset="0"/>
                      </a:endParaRPr>
                    </a:p>
                  </a:txBody>
                  <a:tcPr marL="6688" marR="6688" marT="6688" marB="0" anchor="b">
                    <a:solidFill>
                      <a:srgbClr val="FFFF00"/>
                    </a:solidFill>
                  </a:tcPr>
                </a:tc>
                <a:tc>
                  <a:txBody>
                    <a:bodyPr/>
                    <a:lstStyle/>
                    <a:p>
                      <a:pPr algn="ctr" fontAlgn="b"/>
                      <a:r>
                        <a:rPr lang="de-DE" sz="1200" u="none" strike="noStrike" dirty="0">
                          <a:effectLst/>
                        </a:rPr>
                        <a:t>7</a:t>
                      </a:r>
                    </a:p>
                    <a:p>
                      <a:pPr algn="ctr" fontAlgn="b"/>
                      <a:endParaRPr lang="de-DE" sz="900" b="1" i="0" u="none" strike="noStrike" dirty="0">
                        <a:solidFill>
                          <a:srgbClr val="000000"/>
                        </a:solidFill>
                        <a:effectLst/>
                        <a:latin typeface="Calibri" panose="020F0502020204030204" pitchFamily="34" charset="0"/>
                      </a:endParaRPr>
                    </a:p>
                  </a:txBody>
                  <a:tcPr marL="6688" marR="6688" marT="6688" marB="0" anchor="b">
                    <a:solidFill>
                      <a:srgbClr val="FFFF00"/>
                    </a:solidFill>
                  </a:tcPr>
                </a:tc>
                <a:extLst>
                  <a:ext uri="{0D108BD9-81ED-4DB2-BD59-A6C34878D82A}">
                    <a16:rowId xmlns:a16="http://schemas.microsoft.com/office/drawing/2014/main" val="2915747014"/>
                  </a:ext>
                </a:extLst>
              </a:tr>
              <a:tr h="361419">
                <a:tc vMerge="1">
                  <a:txBody>
                    <a:bodyPr/>
                    <a:lstStyle/>
                    <a:p>
                      <a:endParaRPr lang="de-DE"/>
                    </a:p>
                  </a:txBody>
                  <a:tcPr/>
                </a:tc>
                <a:tc>
                  <a:txBody>
                    <a:bodyPr/>
                    <a:lstStyle/>
                    <a:p>
                      <a:pPr algn="l" fontAlgn="ctr"/>
                      <a:r>
                        <a:rPr lang="de-DE" sz="1200" u="none" strike="noStrike" dirty="0">
                          <a:effectLst/>
                        </a:rPr>
                        <a:t>DI 8.30-10.00 Uhr	VSC-Clubhaus</a:t>
                      </a:r>
                      <a:endParaRPr lang="de-DE" sz="1200" b="0" i="0" u="none" strike="noStrike" dirty="0">
                        <a:solidFill>
                          <a:srgbClr val="000000"/>
                        </a:solidFill>
                        <a:effectLst/>
                        <a:latin typeface="Arial" panose="020B0604020202020204" pitchFamily="34" charset="0"/>
                      </a:endParaRPr>
                    </a:p>
                  </a:txBody>
                  <a:tcPr marL="6688" marR="6688" marT="6688" marB="0" anchor="ctr">
                    <a:solidFill>
                      <a:srgbClr val="FFFF00"/>
                    </a:solidFill>
                  </a:tcPr>
                </a:tc>
                <a:tc>
                  <a:txBody>
                    <a:bodyPr/>
                    <a:lstStyle/>
                    <a:p>
                      <a:pPr algn="l" fontAlgn="ctr"/>
                      <a:r>
                        <a:rPr lang="de-DE" sz="1200" u="none" strike="noStrike" dirty="0">
                          <a:effectLst/>
                        </a:rPr>
                        <a:t>Gerdes</a:t>
                      </a:r>
                      <a:endParaRPr lang="de-DE" sz="1200" b="0" i="0" u="none" strike="noStrike" dirty="0">
                        <a:solidFill>
                          <a:srgbClr val="000000"/>
                        </a:solidFill>
                        <a:effectLst/>
                        <a:latin typeface="Arial" panose="020B0604020202020204" pitchFamily="34" charset="0"/>
                      </a:endParaRPr>
                    </a:p>
                  </a:txBody>
                  <a:tcPr marL="6688" marR="6688" marT="6688" marB="0" anchor="ctr">
                    <a:solidFill>
                      <a:srgbClr val="FFFF00"/>
                    </a:solidFill>
                  </a:tcPr>
                </a:tc>
                <a:tc>
                  <a:txBody>
                    <a:bodyPr/>
                    <a:lstStyle/>
                    <a:p>
                      <a:pPr algn="ctr" fontAlgn="b"/>
                      <a:r>
                        <a:rPr lang="de-DE" sz="1200" u="none" strike="noStrike" dirty="0">
                          <a:effectLst/>
                        </a:rPr>
                        <a:t>18</a:t>
                      </a:r>
                    </a:p>
                    <a:p>
                      <a:pPr algn="ctr" fontAlgn="b"/>
                      <a:endParaRPr lang="de-DE" sz="900" b="1" i="0" u="none" strike="noStrike" dirty="0">
                        <a:solidFill>
                          <a:srgbClr val="000000"/>
                        </a:solidFill>
                        <a:effectLst/>
                        <a:latin typeface="Calibri" panose="020F0502020204030204" pitchFamily="34" charset="0"/>
                      </a:endParaRPr>
                    </a:p>
                  </a:txBody>
                  <a:tcPr marL="6688" marR="6688" marT="6688" marB="0" anchor="b">
                    <a:solidFill>
                      <a:srgbClr val="FFFF00"/>
                    </a:solidFill>
                  </a:tcPr>
                </a:tc>
                <a:tc>
                  <a:txBody>
                    <a:bodyPr/>
                    <a:lstStyle/>
                    <a:p>
                      <a:pPr algn="ctr" fontAlgn="b"/>
                      <a:r>
                        <a:rPr lang="de-DE" sz="1200" u="none" strike="noStrike" dirty="0">
                          <a:effectLst/>
                        </a:rPr>
                        <a:t>2</a:t>
                      </a:r>
                    </a:p>
                    <a:p>
                      <a:pPr algn="ctr" fontAlgn="b"/>
                      <a:endParaRPr lang="de-DE" sz="900" b="1" i="0" u="none" strike="noStrike" dirty="0">
                        <a:solidFill>
                          <a:srgbClr val="000000"/>
                        </a:solidFill>
                        <a:effectLst/>
                        <a:latin typeface="Calibri" panose="020F0502020204030204" pitchFamily="34" charset="0"/>
                      </a:endParaRPr>
                    </a:p>
                  </a:txBody>
                  <a:tcPr marL="6688" marR="6688" marT="6688" marB="0" anchor="b">
                    <a:solidFill>
                      <a:srgbClr val="FFFF00"/>
                    </a:solidFill>
                  </a:tcPr>
                </a:tc>
                <a:extLst>
                  <a:ext uri="{0D108BD9-81ED-4DB2-BD59-A6C34878D82A}">
                    <a16:rowId xmlns:a16="http://schemas.microsoft.com/office/drawing/2014/main" val="3690900657"/>
                  </a:ext>
                </a:extLst>
              </a:tr>
              <a:tr h="361419">
                <a:tc>
                  <a:txBody>
                    <a:bodyPr/>
                    <a:lstStyle/>
                    <a:p>
                      <a:pPr algn="ctr" fontAlgn="ctr"/>
                      <a:r>
                        <a:rPr lang="de-DE" sz="1200" u="none" strike="noStrike" dirty="0">
                          <a:effectLst/>
                        </a:rPr>
                        <a:t>Jumping Balance</a:t>
                      </a:r>
                      <a:endParaRPr lang="de-DE" sz="1200" b="0" i="0" u="none" strike="noStrike" dirty="0">
                        <a:solidFill>
                          <a:srgbClr val="000000"/>
                        </a:solidFill>
                        <a:effectLst/>
                        <a:latin typeface="Arial" panose="020B0604020202020204" pitchFamily="34" charset="0"/>
                      </a:endParaRPr>
                    </a:p>
                  </a:txBody>
                  <a:tcPr marL="6688" marR="6688" marT="6688" marB="0" anchor="ctr"/>
                </a:tc>
                <a:tc>
                  <a:txBody>
                    <a:bodyPr/>
                    <a:lstStyle/>
                    <a:p>
                      <a:pPr algn="l" fontAlgn="ctr"/>
                      <a:r>
                        <a:rPr lang="de-DE" sz="1200" u="none" strike="noStrike" dirty="0">
                          <a:effectLst/>
                        </a:rPr>
                        <a:t>Mo 9.10-10.10 Uhr 	VSC-Tanzraum</a:t>
                      </a:r>
                      <a:endParaRPr lang="de-DE" sz="1200" b="0" i="0" u="none" strike="noStrike" dirty="0">
                        <a:solidFill>
                          <a:srgbClr val="000000"/>
                        </a:solidFill>
                        <a:effectLst/>
                        <a:latin typeface="Arial" panose="020B0604020202020204" pitchFamily="34" charset="0"/>
                      </a:endParaRPr>
                    </a:p>
                  </a:txBody>
                  <a:tcPr marL="6688" marR="6688" marT="6688" marB="0" anchor="ctr"/>
                </a:tc>
                <a:tc>
                  <a:txBody>
                    <a:bodyPr/>
                    <a:lstStyle/>
                    <a:p>
                      <a:pPr algn="l" fontAlgn="ctr"/>
                      <a:r>
                        <a:rPr lang="de-DE" sz="1200" u="none" strike="noStrike" dirty="0" err="1">
                          <a:effectLst/>
                        </a:rPr>
                        <a:t>Philipskötter</a:t>
                      </a:r>
                      <a:endParaRPr lang="de-DE" sz="1200" b="0" i="0" u="none" strike="noStrike" dirty="0">
                        <a:solidFill>
                          <a:srgbClr val="000000"/>
                        </a:solidFill>
                        <a:effectLst/>
                        <a:latin typeface="Arial" panose="020B0604020202020204" pitchFamily="34" charset="0"/>
                      </a:endParaRPr>
                    </a:p>
                  </a:txBody>
                  <a:tcPr marL="6688" marR="6688" marT="6688" marB="0" anchor="ctr"/>
                </a:tc>
                <a:tc>
                  <a:txBody>
                    <a:bodyPr/>
                    <a:lstStyle/>
                    <a:p>
                      <a:pPr algn="ctr" fontAlgn="b"/>
                      <a:r>
                        <a:rPr lang="de-DE" sz="1200" u="none" strike="noStrike" dirty="0">
                          <a:effectLst/>
                        </a:rPr>
                        <a:t>11</a:t>
                      </a:r>
                    </a:p>
                    <a:p>
                      <a:pPr algn="ctr" fontAlgn="b"/>
                      <a:endParaRPr lang="de-DE" sz="800" b="1" i="0" u="none" strike="noStrike" dirty="0">
                        <a:solidFill>
                          <a:srgbClr val="000000"/>
                        </a:solidFill>
                        <a:effectLst/>
                        <a:latin typeface="Calibri" panose="020F0502020204030204" pitchFamily="34" charset="0"/>
                      </a:endParaRPr>
                    </a:p>
                  </a:txBody>
                  <a:tcPr marL="6688" marR="6688" marT="6688" marB="0" anchor="b"/>
                </a:tc>
                <a:tc>
                  <a:txBody>
                    <a:bodyPr/>
                    <a:lstStyle/>
                    <a:p>
                      <a:pPr algn="ctr" fontAlgn="b"/>
                      <a:r>
                        <a:rPr lang="de-DE" sz="1200" u="none" strike="noStrike">
                          <a:effectLst/>
                        </a:rPr>
                        <a:t>3</a:t>
                      </a:r>
                    </a:p>
                    <a:p>
                      <a:pPr algn="ctr" fontAlgn="b"/>
                      <a:endParaRPr lang="de-DE" sz="900" b="1" i="0" u="none" strike="noStrike" dirty="0">
                        <a:solidFill>
                          <a:srgbClr val="000000"/>
                        </a:solidFill>
                        <a:effectLst/>
                        <a:latin typeface="Calibri" panose="020F0502020204030204" pitchFamily="34" charset="0"/>
                      </a:endParaRPr>
                    </a:p>
                  </a:txBody>
                  <a:tcPr marL="6688" marR="6688" marT="6688" marB="0" anchor="b"/>
                </a:tc>
                <a:extLst>
                  <a:ext uri="{0D108BD9-81ED-4DB2-BD59-A6C34878D82A}">
                    <a16:rowId xmlns:a16="http://schemas.microsoft.com/office/drawing/2014/main" val="1249413934"/>
                  </a:ext>
                </a:extLst>
              </a:tr>
              <a:tr h="361419">
                <a:tc rowSpan="2">
                  <a:txBody>
                    <a:bodyPr/>
                    <a:lstStyle/>
                    <a:p>
                      <a:pPr algn="ctr" fontAlgn="ctr"/>
                      <a:r>
                        <a:rPr lang="de-DE" sz="1200" u="none" strike="noStrike" dirty="0">
                          <a:effectLst/>
                        </a:rPr>
                        <a:t>Jumping</a:t>
                      </a:r>
                      <a:endParaRPr lang="de-DE" sz="1200" b="0" i="0" u="none" strike="noStrike" dirty="0">
                        <a:solidFill>
                          <a:srgbClr val="000000"/>
                        </a:solidFill>
                        <a:effectLst/>
                        <a:latin typeface="Arial" panose="020B0604020202020204" pitchFamily="34" charset="0"/>
                      </a:endParaRPr>
                    </a:p>
                  </a:txBody>
                  <a:tcPr marL="6688" marR="6688" marT="6688" marB="0" anchor="ctr">
                    <a:solidFill>
                      <a:srgbClr val="FFFF00"/>
                    </a:solidFill>
                  </a:tcPr>
                </a:tc>
                <a:tc>
                  <a:txBody>
                    <a:bodyPr/>
                    <a:lstStyle/>
                    <a:p>
                      <a:pPr algn="l" fontAlgn="ctr"/>
                      <a:r>
                        <a:rPr lang="de-DE" sz="1200" u="none" strike="noStrike" dirty="0">
                          <a:effectLst/>
                        </a:rPr>
                        <a:t>Mo 8.00-9.00 Uhr  	VSC-Tanzraum</a:t>
                      </a:r>
                      <a:endParaRPr lang="de-DE" sz="1200" b="0" i="0" u="none" strike="noStrike" dirty="0">
                        <a:solidFill>
                          <a:srgbClr val="000000"/>
                        </a:solidFill>
                        <a:effectLst/>
                        <a:latin typeface="Arial" panose="020B0604020202020204" pitchFamily="34" charset="0"/>
                      </a:endParaRPr>
                    </a:p>
                  </a:txBody>
                  <a:tcPr marL="6688" marR="6688" marT="6688" marB="0" anchor="ctr">
                    <a:solidFill>
                      <a:srgbClr val="FFFF00"/>
                    </a:solidFill>
                  </a:tcPr>
                </a:tc>
                <a:tc>
                  <a:txBody>
                    <a:bodyPr/>
                    <a:lstStyle/>
                    <a:p>
                      <a:pPr algn="l" fontAlgn="ctr"/>
                      <a:r>
                        <a:rPr lang="de-DE" sz="1200" u="none" strike="noStrike" dirty="0" err="1">
                          <a:effectLst/>
                        </a:rPr>
                        <a:t>Philipskötter</a:t>
                      </a:r>
                      <a:endParaRPr lang="de-DE" sz="1200" b="0" i="0" u="none" strike="noStrike" dirty="0">
                        <a:solidFill>
                          <a:srgbClr val="000000"/>
                        </a:solidFill>
                        <a:effectLst/>
                        <a:latin typeface="Arial" panose="020B0604020202020204" pitchFamily="34" charset="0"/>
                      </a:endParaRPr>
                    </a:p>
                  </a:txBody>
                  <a:tcPr marL="6688" marR="6688" marT="6688" marB="0" anchor="ctr">
                    <a:solidFill>
                      <a:srgbClr val="FFFF00"/>
                    </a:solidFill>
                  </a:tcPr>
                </a:tc>
                <a:tc>
                  <a:txBody>
                    <a:bodyPr/>
                    <a:lstStyle/>
                    <a:p>
                      <a:pPr algn="ctr" fontAlgn="b"/>
                      <a:r>
                        <a:rPr lang="de-DE" sz="1200" u="none" strike="noStrike" dirty="0">
                          <a:effectLst/>
                        </a:rPr>
                        <a:t>8</a:t>
                      </a:r>
                    </a:p>
                    <a:p>
                      <a:pPr algn="ctr" fontAlgn="b"/>
                      <a:endParaRPr lang="de-DE" sz="900" b="1" i="0" u="none" strike="noStrike" dirty="0">
                        <a:solidFill>
                          <a:srgbClr val="000000"/>
                        </a:solidFill>
                        <a:effectLst/>
                        <a:latin typeface="Calibri" panose="020F0502020204030204" pitchFamily="34" charset="0"/>
                      </a:endParaRPr>
                    </a:p>
                  </a:txBody>
                  <a:tcPr marL="6688" marR="6688" marT="6688" marB="0" anchor="b">
                    <a:solidFill>
                      <a:srgbClr val="FFFF00"/>
                    </a:solidFill>
                  </a:tcPr>
                </a:tc>
                <a:tc>
                  <a:txBody>
                    <a:bodyPr/>
                    <a:lstStyle/>
                    <a:p>
                      <a:pPr algn="ctr" fontAlgn="b"/>
                      <a:r>
                        <a:rPr lang="de-DE" sz="1200" u="none" strike="noStrike">
                          <a:effectLst/>
                        </a:rPr>
                        <a:t>6</a:t>
                      </a:r>
                    </a:p>
                    <a:p>
                      <a:pPr algn="ctr" fontAlgn="b"/>
                      <a:endParaRPr lang="de-DE" sz="900" b="1" i="0" u="none" strike="noStrike">
                        <a:solidFill>
                          <a:srgbClr val="000000"/>
                        </a:solidFill>
                        <a:effectLst/>
                        <a:latin typeface="Calibri" panose="020F0502020204030204" pitchFamily="34" charset="0"/>
                      </a:endParaRPr>
                    </a:p>
                  </a:txBody>
                  <a:tcPr marL="6688" marR="6688" marT="6688" marB="0" anchor="b">
                    <a:solidFill>
                      <a:srgbClr val="FFFF00"/>
                    </a:solidFill>
                  </a:tcPr>
                </a:tc>
                <a:extLst>
                  <a:ext uri="{0D108BD9-81ED-4DB2-BD59-A6C34878D82A}">
                    <a16:rowId xmlns:a16="http://schemas.microsoft.com/office/drawing/2014/main" val="3499906354"/>
                  </a:ext>
                </a:extLst>
              </a:tr>
              <a:tr h="361419">
                <a:tc vMerge="1">
                  <a:txBody>
                    <a:bodyPr/>
                    <a:lstStyle/>
                    <a:p>
                      <a:endParaRPr lang="de-DE"/>
                    </a:p>
                  </a:txBody>
                  <a:tcPr/>
                </a:tc>
                <a:tc>
                  <a:txBody>
                    <a:bodyPr/>
                    <a:lstStyle/>
                    <a:p>
                      <a:pPr algn="l" fontAlgn="ctr"/>
                      <a:r>
                        <a:rPr lang="de-DE" sz="1200" u="none" strike="noStrike" dirty="0">
                          <a:effectLst/>
                        </a:rPr>
                        <a:t>Do 18.30-19.30 Uhr 	VSC-Tanzraum</a:t>
                      </a:r>
                      <a:endParaRPr lang="de-DE" sz="1200" b="0" i="0" u="none" strike="noStrike" dirty="0">
                        <a:solidFill>
                          <a:srgbClr val="000000"/>
                        </a:solidFill>
                        <a:effectLst/>
                        <a:latin typeface="Arial" panose="020B0604020202020204" pitchFamily="34" charset="0"/>
                      </a:endParaRPr>
                    </a:p>
                  </a:txBody>
                  <a:tcPr marL="6688" marR="6688" marT="6688" marB="0" anchor="ctr">
                    <a:solidFill>
                      <a:srgbClr val="FFFF00"/>
                    </a:solidFill>
                  </a:tcPr>
                </a:tc>
                <a:tc>
                  <a:txBody>
                    <a:bodyPr/>
                    <a:lstStyle/>
                    <a:p>
                      <a:pPr algn="l" fontAlgn="ctr"/>
                      <a:r>
                        <a:rPr lang="de-DE" sz="1200" u="none" strike="noStrike" dirty="0" err="1">
                          <a:effectLst/>
                        </a:rPr>
                        <a:t>Philipskötter</a:t>
                      </a:r>
                      <a:endParaRPr lang="de-DE" sz="1200" b="0" i="0" u="none" strike="noStrike" dirty="0">
                        <a:solidFill>
                          <a:srgbClr val="000000"/>
                        </a:solidFill>
                        <a:effectLst/>
                        <a:latin typeface="Arial" panose="020B0604020202020204" pitchFamily="34" charset="0"/>
                      </a:endParaRPr>
                    </a:p>
                  </a:txBody>
                  <a:tcPr marL="6688" marR="6688" marT="6688" marB="0" anchor="ctr">
                    <a:solidFill>
                      <a:srgbClr val="FFFF00"/>
                    </a:solidFill>
                  </a:tcPr>
                </a:tc>
                <a:tc>
                  <a:txBody>
                    <a:bodyPr/>
                    <a:lstStyle/>
                    <a:p>
                      <a:pPr algn="ctr" fontAlgn="b"/>
                      <a:r>
                        <a:rPr lang="de-DE" sz="1200" u="none" strike="noStrike" dirty="0">
                          <a:effectLst/>
                        </a:rPr>
                        <a:t>13</a:t>
                      </a:r>
                    </a:p>
                    <a:p>
                      <a:pPr algn="ctr" fontAlgn="b"/>
                      <a:endParaRPr lang="de-DE" sz="900" b="1" i="0" u="none" strike="noStrike" dirty="0">
                        <a:solidFill>
                          <a:srgbClr val="000000"/>
                        </a:solidFill>
                        <a:effectLst/>
                        <a:latin typeface="Calibri" panose="020F0502020204030204" pitchFamily="34" charset="0"/>
                      </a:endParaRPr>
                    </a:p>
                  </a:txBody>
                  <a:tcPr marL="6688" marR="6688" marT="6688" marB="0" anchor="b">
                    <a:solidFill>
                      <a:srgbClr val="FFFF00"/>
                    </a:solidFill>
                  </a:tcPr>
                </a:tc>
                <a:tc>
                  <a:txBody>
                    <a:bodyPr/>
                    <a:lstStyle/>
                    <a:p>
                      <a:pPr algn="ctr" fontAlgn="b"/>
                      <a:r>
                        <a:rPr lang="de-DE" sz="1200" u="none" strike="noStrike" dirty="0">
                          <a:effectLst/>
                        </a:rPr>
                        <a:t>1</a:t>
                      </a:r>
                    </a:p>
                    <a:p>
                      <a:pPr algn="ctr" fontAlgn="b"/>
                      <a:endParaRPr lang="de-DE" sz="900" b="1" i="0" u="none" strike="noStrike" dirty="0">
                        <a:solidFill>
                          <a:srgbClr val="000000"/>
                        </a:solidFill>
                        <a:effectLst/>
                        <a:latin typeface="Calibri" panose="020F0502020204030204" pitchFamily="34" charset="0"/>
                      </a:endParaRPr>
                    </a:p>
                  </a:txBody>
                  <a:tcPr marL="6688" marR="6688" marT="6688" marB="0" anchor="b">
                    <a:solidFill>
                      <a:srgbClr val="FFFF00"/>
                    </a:solidFill>
                  </a:tcPr>
                </a:tc>
                <a:extLst>
                  <a:ext uri="{0D108BD9-81ED-4DB2-BD59-A6C34878D82A}">
                    <a16:rowId xmlns:a16="http://schemas.microsoft.com/office/drawing/2014/main" val="2537879104"/>
                  </a:ext>
                </a:extLst>
              </a:tr>
              <a:tr h="361419">
                <a:tc>
                  <a:txBody>
                    <a:bodyPr/>
                    <a:lstStyle/>
                    <a:p>
                      <a:pPr algn="ctr" fontAlgn="ctr"/>
                      <a:r>
                        <a:rPr lang="de-DE" sz="1200" u="none" strike="noStrike" dirty="0">
                          <a:effectLst/>
                        </a:rPr>
                        <a:t>Pilates</a:t>
                      </a:r>
                      <a:endParaRPr lang="de-DE" sz="1200" b="0" i="0" u="none" strike="noStrike" dirty="0">
                        <a:solidFill>
                          <a:srgbClr val="000000"/>
                        </a:solidFill>
                        <a:effectLst/>
                        <a:latin typeface="Arial" panose="020B0604020202020204" pitchFamily="34" charset="0"/>
                      </a:endParaRPr>
                    </a:p>
                  </a:txBody>
                  <a:tcPr marL="6688" marR="6688" marT="6688" marB="0" anchor="ctr"/>
                </a:tc>
                <a:tc>
                  <a:txBody>
                    <a:bodyPr/>
                    <a:lstStyle/>
                    <a:p>
                      <a:pPr algn="l" fontAlgn="ctr"/>
                      <a:r>
                        <a:rPr lang="de-DE" sz="1200" u="none" strike="noStrike" dirty="0">
                          <a:effectLst/>
                        </a:rPr>
                        <a:t>Do 19.45-20.45 Uhr 	VSC-Tanzraum</a:t>
                      </a:r>
                      <a:endParaRPr lang="de-DE" sz="1200" b="0" i="0" u="none" strike="noStrike" dirty="0">
                        <a:solidFill>
                          <a:srgbClr val="000000"/>
                        </a:solidFill>
                        <a:effectLst/>
                        <a:latin typeface="Arial" panose="020B0604020202020204" pitchFamily="34" charset="0"/>
                      </a:endParaRPr>
                    </a:p>
                  </a:txBody>
                  <a:tcPr marL="6688" marR="6688" marT="6688" marB="0" anchor="ctr"/>
                </a:tc>
                <a:tc>
                  <a:txBody>
                    <a:bodyPr/>
                    <a:lstStyle/>
                    <a:p>
                      <a:pPr algn="l" fontAlgn="ctr"/>
                      <a:r>
                        <a:rPr lang="de-DE" sz="1200" u="none" strike="noStrike" dirty="0" err="1">
                          <a:effectLst/>
                        </a:rPr>
                        <a:t>Philipskötter</a:t>
                      </a:r>
                      <a:endParaRPr lang="de-DE" sz="1200" b="0" i="0" u="none" strike="noStrike" dirty="0">
                        <a:solidFill>
                          <a:srgbClr val="000000"/>
                        </a:solidFill>
                        <a:effectLst/>
                        <a:latin typeface="Arial" panose="020B0604020202020204" pitchFamily="34" charset="0"/>
                      </a:endParaRPr>
                    </a:p>
                  </a:txBody>
                  <a:tcPr marL="6688" marR="6688" marT="6688" marB="0" anchor="ctr"/>
                </a:tc>
                <a:tc>
                  <a:txBody>
                    <a:bodyPr/>
                    <a:lstStyle/>
                    <a:p>
                      <a:pPr algn="ctr" fontAlgn="b"/>
                      <a:r>
                        <a:rPr lang="de-DE" sz="1200" u="none" strike="noStrike" dirty="0">
                          <a:effectLst/>
                        </a:rPr>
                        <a:t>11</a:t>
                      </a:r>
                    </a:p>
                    <a:p>
                      <a:pPr algn="ctr" fontAlgn="b"/>
                      <a:endParaRPr lang="de-DE" sz="900" b="1" i="0" u="none" strike="noStrike" dirty="0">
                        <a:solidFill>
                          <a:srgbClr val="000000"/>
                        </a:solidFill>
                        <a:effectLst/>
                        <a:latin typeface="Calibri" panose="020F0502020204030204" pitchFamily="34" charset="0"/>
                      </a:endParaRPr>
                    </a:p>
                  </a:txBody>
                  <a:tcPr marL="6688" marR="6688" marT="6688" marB="0" anchor="b"/>
                </a:tc>
                <a:tc>
                  <a:txBody>
                    <a:bodyPr/>
                    <a:lstStyle/>
                    <a:p>
                      <a:pPr algn="ctr" fontAlgn="b"/>
                      <a:r>
                        <a:rPr lang="de-DE" sz="1200" u="none" strike="noStrike" dirty="0">
                          <a:effectLst/>
                        </a:rPr>
                        <a:t>9</a:t>
                      </a:r>
                    </a:p>
                    <a:p>
                      <a:pPr algn="ctr" fontAlgn="b"/>
                      <a:endParaRPr lang="de-DE" sz="900" b="1" i="0" u="none" strike="noStrike" dirty="0">
                        <a:solidFill>
                          <a:srgbClr val="000000"/>
                        </a:solidFill>
                        <a:effectLst/>
                        <a:latin typeface="Calibri" panose="020F0502020204030204" pitchFamily="34" charset="0"/>
                      </a:endParaRPr>
                    </a:p>
                  </a:txBody>
                  <a:tcPr marL="6688" marR="6688" marT="6688" marB="0" anchor="b"/>
                </a:tc>
                <a:extLst>
                  <a:ext uri="{0D108BD9-81ED-4DB2-BD59-A6C34878D82A}">
                    <a16:rowId xmlns:a16="http://schemas.microsoft.com/office/drawing/2014/main" val="2184125051"/>
                  </a:ext>
                </a:extLst>
              </a:tr>
              <a:tr h="361419">
                <a:tc>
                  <a:txBody>
                    <a:bodyPr/>
                    <a:lstStyle/>
                    <a:p>
                      <a:pPr algn="ctr" fontAlgn="ctr"/>
                      <a:r>
                        <a:rPr lang="de-DE" sz="1200" u="none" strike="noStrike" dirty="0">
                          <a:effectLst/>
                        </a:rPr>
                        <a:t>Qi Gong</a:t>
                      </a:r>
                      <a:endParaRPr lang="de-DE" sz="1200" b="0" i="0" u="none" strike="noStrike" dirty="0">
                        <a:solidFill>
                          <a:srgbClr val="000000"/>
                        </a:solidFill>
                        <a:effectLst/>
                        <a:latin typeface="Arial" panose="020B0604020202020204" pitchFamily="34" charset="0"/>
                      </a:endParaRPr>
                    </a:p>
                  </a:txBody>
                  <a:tcPr marL="6688" marR="6688" marT="6688" marB="0" anchor="ctr">
                    <a:solidFill>
                      <a:srgbClr val="FFFF00"/>
                    </a:solidFill>
                  </a:tcPr>
                </a:tc>
                <a:tc>
                  <a:txBody>
                    <a:bodyPr/>
                    <a:lstStyle/>
                    <a:p>
                      <a:pPr algn="l" fontAlgn="ctr"/>
                      <a:r>
                        <a:rPr lang="de-DE" sz="1200" u="none" strike="noStrike" dirty="0">
                          <a:effectLst/>
                        </a:rPr>
                        <a:t>DO 9.00-10.00 Uhr             VSC-Tanzraum</a:t>
                      </a:r>
                      <a:endParaRPr lang="de-DE" sz="1200" b="0" i="0" u="none" strike="noStrike" dirty="0">
                        <a:solidFill>
                          <a:srgbClr val="000000"/>
                        </a:solidFill>
                        <a:effectLst/>
                        <a:latin typeface="Arial" panose="020B0604020202020204" pitchFamily="34" charset="0"/>
                      </a:endParaRPr>
                    </a:p>
                  </a:txBody>
                  <a:tcPr marL="6688" marR="6688" marT="6688" marB="0" anchor="ctr">
                    <a:solidFill>
                      <a:srgbClr val="FFFF00"/>
                    </a:solidFill>
                  </a:tcPr>
                </a:tc>
                <a:tc>
                  <a:txBody>
                    <a:bodyPr/>
                    <a:lstStyle/>
                    <a:p>
                      <a:pPr algn="l" fontAlgn="ctr"/>
                      <a:r>
                        <a:rPr lang="de-DE" sz="1200" u="none" strike="noStrike" dirty="0" err="1">
                          <a:effectLst/>
                        </a:rPr>
                        <a:t>Jestädt</a:t>
                      </a:r>
                      <a:endParaRPr lang="de-DE" sz="1200" b="0" i="0" u="none" strike="noStrike" dirty="0">
                        <a:solidFill>
                          <a:srgbClr val="000000"/>
                        </a:solidFill>
                        <a:effectLst/>
                        <a:latin typeface="Arial" panose="020B0604020202020204" pitchFamily="34" charset="0"/>
                      </a:endParaRPr>
                    </a:p>
                  </a:txBody>
                  <a:tcPr marL="6688" marR="6688" marT="6688" marB="0" anchor="ctr">
                    <a:solidFill>
                      <a:srgbClr val="FFFF00"/>
                    </a:solidFill>
                  </a:tcPr>
                </a:tc>
                <a:tc>
                  <a:txBody>
                    <a:bodyPr/>
                    <a:lstStyle/>
                    <a:p>
                      <a:pPr algn="ctr" fontAlgn="b"/>
                      <a:r>
                        <a:rPr lang="de-DE" sz="1200" u="none" strike="noStrike" dirty="0">
                          <a:effectLst/>
                        </a:rPr>
                        <a:t>10</a:t>
                      </a:r>
                    </a:p>
                    <a:p>
                      <a:pPr algn="ctr" fontAlgn="b"/>
                      <a:endParaRPr lang="de-DE" sz="900" b="1" i="0" u="none" strike="noStrike" dirty="0">
                        <a:solidFill>
                          <a:srgbClr val="000000"/>
                        </a:solidFill>
                        <a:effectLst/>
                        <a:latin typeface="Calibri" panose="020F0502020204030204" pitchFamily="34" charset="0"/>
                      </a:endParaRPr>
                    </a:p>
                  </a:txBody>
                  <a:tcPr marL="6688" marR="6688" marT="6688" marB="0" anchor="b">
                    <a:solidFill>
                      <a:srgbClr val="FFFF00"/>
                    </a:solidFill>
                  </a:tcPr>
                </a:tc>
                <a:tc>
                  <a:txBody>
                    <a:bodyPr/>
                    <a:lstStyle/>
                    <a:p>
                      <a:pPr algn="ctr" fontAlgn="b"/>
                      <a:r>
                        <a:rPr lang="de-DE" sz="1200" u="none" strike="noStrike" dirty="0">
                          <a:effectLst/>
                        </a:rPr>
                        <a:t>5</a:t>
                      </a:r>
                    </a:p>
                    <a:p>
                      <a:pPr algn="ctr" fontAlgn="b"/>
                      <a:endParaRPr lang="de-DE" sz="900" b="1" i="0" u="none" strike="noStrike" dirty="0">
                        <a:solidFill>
                          <a:srgbClr val="000000"/>
                        </a:solidFill>
                        <a:effectLst/>
                        <a:latin typeface="Calibri" panose="020F0502020204030204" pitchFamily="34" charset="0"/>
                      </a:endParaRPr>
                    </a:p>
                  </a:txBody>
                  <a:tcPr marL="6688" marR="6688" marT="6688" marB="0" anchor="b">
                    <a:solidFill>
                      <a:srgbClr val="FFFF00"/>
                    </a:solidFill>
                  </a:tcPr>
                </a:tc>
                <a:extLst>
                  <a:ext uri="{0D108BD9-81ED-4DB2-BD59-A6C34878D82A}">
                    <a16:rowId xmlns:a16="http://schemas.microsoft.com/office/drawing/2014/main" val="2103149974"/>
                  </a:ext>
                </a:extLst>
              </a:tr>
              <a:tr h="494517">
                <a:tc rowSpan="2">
                  <a:txBody>
                    <a:bodyPr/>
                    <a:lstStyle/>
                    <a:p>
                      <a:pPr algn="ctr" fontAlgn="ctr"/>
                      <a:r>
                        <a:rPr lang="de-DE" sz="1200" u="none" strike="noStrike" dirty="0">
                          <a:effectLst/>
                        </a:rPr>
                        <a:t>Langhantel Power-Workout</a:t>
                      </a:r>
                      <a:endParaRPr lang="de-DE" sz="1200" b="0" i="0" u="none" strike="noStrike" dirty="0">
                        <a:solidFill>
                          <a:srgbClr val="000000"/>
                        </a:solidFill>
                        <a:effectLst/>
                        <a:latin typeface="Arial" panose="020B0604020202020204" pitchFamily="34" charset="0"/>
                      </a:endParaRPr>
                    </a:p>
                  </a:txBody>
                  <a:tcPr marL="6688" marR="6688" marT="6688" marB="0" anchor="ctr"/>
                </a:tc>
                <a:tc>
                  <a:txBody>
                    <a:bodyPr/>
                    <a:lstStyle/>
                    <a:p>
                      <a:pPr algn="l" fontAlgn="ctr"/>
                      <a:r>
                        <a:rPr lang="de-DE" sz="1200" u="none" strike="noStrike" dirty="0">
                          <a:effectLst/>
                        </a:rPr>
                        <a:t>MO 18.00-19.00 Uhr 	 VSC-Clubhaus</a:t>
                      </a:r>
                      <a:endParaRPr lang="de-DE" sz="1200" b="0" i="0" u="none" strike="noStrike" dirty="0">
                        <a:solidFill>
                          <a:srgbClr val="000000"/>
                        </a:solidFill>
                        <a:effectLst/>
                        <a:latin typeface="Arial" panose="020B0604020202020204" pitchFamily="34" charset="0"/>
                      </a:endParaRPr>
                    </a:p>
                  </a:txBody>
                  <a:tcPr marL="6688" marR="6688" marT="6688" marB="0" anchor="ctr"/>
                </a:tc>
                <a:tc>
                  <a:txBody>
                    <a:bodyPr/>
                    <a:lstStyle/>
                    <a:p>
                      <a:pPr algn="l" fontAlgn="ctr"/>
                      <a:r>
                        <a:rPr lang="de-DE" sz="1200" u="none" strike="noStrike" dirty="0">
                          <a:effectLst/>
                        </a:rPr>
                        <a:t>A. </a:t>
                      </a:r>
                      <a:r>
                        <a:rPr lang="de-DE" sz="1200" u="none" strike="noStrike" dirty="0" err="1">
                          <a:effectLst/>
                        </a:rPr>
                        <a:t>Kemker</a:t>
                      </a:r>
                      <a:endParaRPr lang="de-DE" sz="1200" b="0" i="0" u="none" strike="noStrike" dirty="0">
                        <a:solidFill>
                          <a:srgbClr val="000000"/>
                        </a:solidFill>
                        <a:effectLst/>
                        <a:latin typeface="Arial" panose="020B0604020202020204" pitchFamily="34" charset="0"/>
                      </a:endParaRPr>
                    </a:p>
                  </a:txBody>
                  <a:tcPr marL="6688" marR="6688" marT="6688" marB="0" anchor="ctr"/>
                </a:tc>
                <a:tc>
                  <a:txBody>
                    <a:bodyPr/>
                    <a:lstStyle/>
                    <a:p>
                      <a:pPr algn="ctr" fontAlgn="b"/>
                      <a:endParaRPr lang="de-DE" sz="1200" u="none" strike="noStrike" dirty="0">
                        <a:effectLst/>
                      </a:endParaRPr>
                    </a:p>
                    <a:p>
                      <a:pPr algn="ctr" fontAlgn="b"/>
                      <a:r>
                        <a:rPr lang="de-DE" sz="1200" u="none" strike="noStrike" dirty="0">
                          <a:effectLst/>
                        </a:rPr>
                        <a:t>7</a:t>
                      </a:r>
                    </a:p>
                    <a:p>
                      <a:pPr algn="ctr" fontAlgn="b"/>
                      <a:endParaRPr lang="de-DE" sz="900" b="1" i="0" u="none" strike="noStrike" dirty="0">
                        <a:solidFill>
                          <a:srgbClr val="000000"/>
                        </a:solidFill>
                        <a:effectLst/>
                        <a:latin typeface="Calibri" panose="020F0502020204030204" pitchFamily="34" charset="0"/>
                      </a:endParaRPr>
                    </a:p>
                  </a:txBody>
                  <a:tcPr marL="6688" marR="6688" marT="6688" marB="0" anchor="b"/>
                </a:tc>
                <a:tc>
                  <a:txBody>
                    <a:bodyPr/>
                    <a:lstStyle/>
                    <a:p>
                      <a:pPr algn="ctr" fontAlgn="b"/>
                      <a:r>
                        <a:rPr lang="de-DE" sz="1200" u="none" strike="noStrike" dirty="0">
                          <a:effectLst/>
                        </a:rPr>
                        <a:t>7</a:t>
                      </a:r>
                    </a:p>
                    <a:p>
                      <a:pPr algn="ctr" fontAlgn="b"/>
                      <a:endParaRPr lang="de-DE" sz="900" b="1" i="0" u="none" strike="noStrike" dirty="0">
                        <a:solidFill>
                          <a:srgbClr val="000000"/>
                        </a:solidFill>
                        <a:effectLst/>
                        <a:latin typeface="Calibri" panose="020F0502020204030204" pitchFamily="34" charset="0"/>
                      </a:endParaRPr>
                    </a:p>
                  </a:txBody>
                  <a:tcPr marL="6688" marR="6688" marT="6688" marB="0" anchor="b"/>
                </a:tc>
                <a:extLst>
                  <a:ext uri="{0D108BD9-81ED-4DB2-BD59-A6C34878D82A}">
                    <a16:rowId xmlns:a16="http://schemas.microsoft.com/office/drawing/2014/main" val="1831107053"/>
                  </a:ext>
                </a:extLst>
              </a:tr>
              <a:tr h="361419">
                <a:tc vMerge="1">
                  <a:txBody>
                    <a:bodyPr/>
                    <a:lstStyle/>
                    <a:p>
                      <a:endParaRPr lang="de-DE"/>
                    </a:p>
                  </a:txBody>
                  <a:tcPr/>
                </a:tc>
                <a:tc>
                  <a:txBody>
                    <a:bodyPr/>
                    <a:lstStyle/>
                    <a:p>
                      <a:pPr algn="l" fontAlgn="ctr"/>
                      <a:r>
                        <a:rPr lang="de-DE" sz="1200" u="none" strike="noStrike" dirty="0">
                          <a:effectLst/>
                        </a:rPr>
                        <a:t>Mi 17.00-18.00 Uhr  	 VSC-Clubhaus</a:t>
                      </a:r>
                      <a:endParaRPr lang="de-DE" sz="1200" b="0" i="0" u="none" strike="noStrike" dirty="0">
                        <a:solidFill>
                          <a:srgbClr val="000000"/>
                        </a:solidFill>
                        <a:effectLst/>
                        <a:latin typeface="Arial" panose="020B0604020202020204" pitchFamily="34" charset="0"/>
                      </a:endParaRPr>
                    </a:p>
                  </a:txBody>
                  <a:tcPr marL="6688" marR="6688" marT="6688" marB="0" anchor="ctr"/>
                </a:tc>
                <a:tc>
                  <a:txBody>
                    <a:bodyPr/>
                    <a:lstStyle/>
                    <a:p>
                      <a:pPr algn="l" fontAlgn="ctr"/>
                      <a:r>
                        <a:rPr lang="de-DE" sz="1200" u="none" strike="noStrike">
                          <a:effectLst/>
                        </a:rPr>
                        <a:t>Büning</a:t>
                      </a:r>
                      <a:endParaRPr lang="de-DE" sz="1200" b="0" i="0" u="none" strike="noStrike">
                        <a:solidFill>
                          <a:srgbClr val="000000"/>
                        </a:solidFill>
                        <a:effectLst/>
                        <a:latin typeface="Arial" panose="020B0604020202020204" pitchFamily="34" charset="0"/>
                      </a:endParaRPr>
                    </a:p>
                  </a:txBody>
                  <a:tcPr marL="6688" marR="6688" marT="6688" marB="0" anchor="ctr"/>
                </a:tc>
                <a:tc>
                  <a:txBody>
                    <a:bodyPr/>
                    <a:lstStyle/>
                    <a:p>
                      <a:pPr algn="ctr" fontAlgn="b"/>
                      <a:r>
                        <a:rPr lang="de-DE" sz="1200" u="none" strike="noStrike" dirty="0">
                          <a:effectLst/>
                        </a:rPr>
                        <a:t>13</a:t>
                      </a:r>
                    </a:p>
                    <a:p>
                      <a:pPr algn="ctr" fontAlgn="b"/>
                      <a:endParaRPr lang="de-DE" sz="800" b="1" i="0" u="none" strike="noStrike" dirty="0">
                        <a:solidFill>
                          <a:srgbClr val="000000"/>
                        </a:solidFill>
                        <a:effectLst/>
                        <a:latin typeface="Calibri" panose="020F0502020204030204" pitchFamily="34" charset="0"/>
                      </a:endParaRPr>
                    </a:p>
                  </a:txBody>
                  <a:tcPr marL="6688" marR="6688" marT="6688" marB="0" anchor="b"/>
                </a:tc>
                <a:tc>
                  <a:txBody>
                    <a:bodyPr/>
                    <a:lstStyle/>
                    <a:p>
                      <a:pPr algn="ctr" fontAlgn="b"/>
                      <a:r>
                        <a:rPr lang="de-DE" sz="1200" u="none" strike="noStrike" dirty="0">
                          <a:effectLst/>
                        </a:rPr>
                        <a:t>1</a:t>
                      </a:r>
                    </a:p>
                    <a:p>
                      <a:pPr algn="ctr" fontAlgn="b"/>
                      <a:endParaRPr lang="de-DE" sz="800" b="1" i="0" u="none" strike="noStrike" dirty="0">
                        <a:solidFill>
                          <a:srgbClr val="000000"/>
                        </a:solidFill>
                        <a:effectLst/>
                        <a:latin typeface="Calibri" panose="020F0502020204030204" pitchFamily="34" charset="0"/>
                      </a:endParaRPr>
                    </a:p>
                  </a:txBody>
                  <a:tcPr marL="6688" marR="6688" marT="6688" marB="0" anchor="b"/>
                </a:tc>
                <a:extLst>
                  <a:ext uri="{0D108BD9-81ED-4DB2-BD59-A6C34878D82A}">
                    <a16:rowId xmlns:a16="http://schemas.microsoft.com/office/drawing/2014/main" val="2362851167"/>
                  </a:ext>
                </a:extLst>
              </a:tr>
            </a:tbl>
          </a:graphicData>
        </a:graphic>
      </p:graphicFrame>
    </p:spTree>
    <p:extLst>
      <p:ext uri="{BB962C8B-B14F-4D97-AF65-F5344CB8AC3E}">
        <p14:creationId xmlns:p14="http://schemas.microsoft.com/office/powerpoint/2010/main" val="3167328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3"/>
          <p:cNvSpPr txBox="1"/>
          <p:nvPr/>
        </p:nvSpPr>
        <p:spPr>
          <a:xfrm>
            <a:off x="940836" y="3098994"/>
            <a:ext cx="10515600" cy="1325563"/>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4400"/>
              <a:buFont typeface="Calibri"/>
              <a:buNone/>
            </a:pPr>
            <a:r>
              <a:rPr lang="de-DE" sz="4400" b="1" i="0" u="none" strike="noStrike" cap="none" dirty="0">
                <a:solidFill>
                  <a:schemeClr val="dk1"/>
                </a:solidFill>
                <a:latin typeface="+mn-lt"/>
                <a:ea typeface="Calibri"/>
                <a:cs typeface="Calibri"/>
                <a:sym typeface="Calibri"/>
              </a:rPr>
              <a:t>Begrüßung</a:t>
            </a:r>
            <a:endParaRPr sz="1400" b="0" i="0" u="none" strike="noStrike" cap="none" dirty="0">
              <a:solidFill>
                <a:srgbClr val="000000"/>
              </a:solidFill>
              <a:latin typeface="+mn-lt"/>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g116cc65a427_0_0"/>
          <p:cNvSpPr txBox="1">
            <a:spLocks noGrp="1"/>
          </p:cNvSpPr>
          <p:nvPr>
            <p:ph type="title"/>
          </p:nvPr>
        </p:nvSpPr>
        <p:spPr>
          <a:xfrm>
            <a:off x="838200" y="166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e-DE" sz="3600" dirty="0">
                <a:latin typeface="Arial" panose="020B0604020202020204" pitchFamily="34" charset="0"/>
                <a:cs typeface="Arial" panose="020B0604020202020204" pitchFamily="34" charset="0"/>
              </a:rPr>
              <a:t>Geschäftsbericht zum Jahr 2023 </a:t>
            </a:r>
            <a:endParaRPr sz="1200" dirty="0">
              <a:latin typeface="Arial" panose="020B0604020202020204" pitchFamily="34" charset="0"/>
              <a:cs typeface="Arial" panose="020B0604020202020204" pitchFamily="34" charset="0"/>
            </a:endParaRPr>
          </a:p>
        </p:txBody>
      </p:sp>
      <p:sp>
        <p:nvSpPr>
          <p:cNvPr id="2" name="Textplatzhalter 1"/>
          <p:cNvSpPr>
            <a:spLocks noGrp="1"/>
          </p:cNvSpPr>
          <p:nvPr>
            <p:ph type="body" idx="1"/>
          </p:nvPr>
        </p:nvSpPr>
        <p:spPr>
          <a:xfrm>
            <a:off x="838200" y="2080989"/>
            <a:ext cx="6411686" cy="4080325"/>
          </a:xfrm>
        </p:spPr>
        <p:txBody>
          <a:bodyPr>
            <a:normAutofit/>
          </a:bodyPr>
          <a:lstStyle/>
          <a:p>
            <a:pPr marL="114300" indent="0">
              <a:buNone/>
            </a:pPr>
            <a:r>
              <a:rPr lang="de-DE" b="0" dirty="0">
                <a:solidFill>
                  <a:schemeClr val="tx1"/>
                </a:solidFill>
              </a:rPr>
              <a:t>Im letzten Jahr fand der </a:t>
            </a:r>
            <a:r>
              <a:rPr lang="de-DE" b="0" dirty="0" err="1">
                <a:solidFill>
                  <a:schemeClr val="tx1"/>
                </a:solidFill>
              </a:rPr>
              <a:t>Vituslauf</a:t>
            </a:r>
            <a:r>
              <a:rPr lang="de-DE" b="0" dirty="0">
                <a:solidFill>
                  <a:schemeClr val="tx1"/>
                </a:solidFill>
              </a:rPr>
              <a:t> erstmals mit einem neuen Konzept statt!</a:t>
            </a:r>
          </a:p>
          <a:p>
            <a:pPr marL="114300" indent="0">
              <a:buNone/>
            </a:pPr>
            <a:endParaRPr lang="de-DE" sz="2400" b="0" dirty="0">
              <a:solidFill>
                <a:schemeClr val="tx1"/>
              </a:solidFill>
            </a:endParaRPr>
          </a:p>
          <a:p>
            <a:pPr>
              <a:buFontTx/>
              <a:buChar char="-"/>
            </a:pPr>
            <a:r>
              <a:rPr lang="de-DE" b="0" dirty="0" err="1">
                <a:solidFill>
                  <a:schemeClr val="tx1"/>
                </a:solidFill>
              </a:rPr>
              <a:t>Bambinilauf</a:t>
            </a:r>
            <a:endParaRPr lang="de-DE" b="0" dirty="0">
              <a:solidFill>
                <a:schemeClr val="tx1"/>
              </a:solidFill>
            </a:endParaRPr>
          </a:p>
          <a:p>
            <a:pPr>
              <a:buFontTx/>
              <a:buChar char="-"/>
            </a:pPr>
            <a:r>
              <a:rPr lang="de-DE" b="0" dirty="0" err="1">
                <a:solidFill>
                  <a:schemeClr val="tx1"/>
                </a:solidFill>
              </a:rPr>
              <a:t>SchülerInnenlauf</a:t>
            </a:r>
            <a:endParaRPr lang="de-DE" b="0" dirty="0">
              <a:solidFill>
                <a:schemeClr val="tx1"/>
              </a:solidFill>
            </a:endParaRPr>
          </a:p>
          <a:p>
            <a:pPr>
              <a:buFontTx/>
              <a:buChar char="-"/>
            </a:pPr>
            <a:r>
              <a:rPr lang="de-DE" b="0" dirty="0">
                <a:solidFill>
                  <a:schemeClr val="tx1"/>
                </a:solidFill>
              </a:rPr>
              <a:t>Staffellauf 4 x 1 km für Alle</a:t>
            </a:r>
          </a:p>
          <a:p>
            <a:pPr>
              <a:buFontTx/>
              <a:buChar char="-"/>
            </a:pPr>
            <a:r>
              <a:rPr lang="de-DE" b="0" dirty="0">
                <a:solidFill>
                  <a:schemeClr val="tx1"/>
                </a:solidFill>
              </a:rPr>
              <a:t>Prämierung der besten Mottos in den Staffeln</a:t>
            </a:r>
          </a:p>
          <a:p>
            <a:pPr marL="114300" indent="0">
              <a:buNone/>
            </a:pPr>
            <a:endParaRPr lang="de-DE" sz="2400" b="0" dirty="0">
              <a:solidFill>
                <a:schemeClr val="tx1"/>
              </a:solidFill>
            </a:endParaRPr>
          </a:p>
          <a:p>
            <a:pPr marL="114300" indent="0">
              <a:buNone/>
            </a:pPr>
            <a:endParaRPr lang="de-DE" sz="2400" b="0" dirty="0">
              <a:solidFill>
                <a:schemeClr val="tx1"/>
              </a:solidFill>
            </a:endParaRPr>
          </a:p>
        </p:txBody>
      </p:sp>
      <p:sp>
        <p:nvSpPr>
          <p:cNvPr id="3" name="Textfeld 2"/>
          <p:cNvSpPr txBox="1"/>
          <p:nvPr/>
        </p:nvSpPr>
        <p:spPr>
          <a:xfrm>
            <a:off x="1121229" y="1342325"/>
            <a:ext cx="8654142" cy="738664"/>
          </a:xfrm>
          <a:prstGeom prst="rect">
            <a:avLst/>
          </a:prstGeom>
          <a:noFill/>
        </p:spPr>
        <p:txBody>
          <a:bodyPr wrap="square" rtlCol="0">
            <a:spAutoFit/>
          </a:bodyPr>
          <a:lstStyle/>
          <a:p>
            <a:pPr algn="ctr"/>
            <a:r>
              <a:rPr lang="de-DE" sz="2800" b="1" dirty="0">
                <a:solidFill>
                  <a:schemeClr val="tx1"/>
                </a:solidFill>
              </a:rPr>
              <a:t>Neue Konzeption des </a:t>
            </a:r>
            <a:r>
              <a:rPr lang="de-DE" sz="2800" b="1" dirty="0" err="1">
                <a:solidFill>
                  <a:schemeClr val="tx1"/>
                </a:solidFill>
              </a:rPr>
              <a:t>Vituslaufs</a:t>
            </a:r>
            <a:endParaRPr lang="de-DE" sz="2800" b="1" dirty="0">
              <a:solidFill>
                <a:schemeClr val="tx1"/>
              </a:solidFill>
            </a:endParaRPr>
          </a:p>
          <a:p>
            <a:endParaRPr lang="de-DE" dirty="0"/>
          </a:p>
        </p:txBody>
      </p:sp>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7708" y="2080989"/>
            <a:ext cx="2716878" cy="3842657"/>
          </a:xfrm>
          <a:prstGeom prst="rect">
            <a:avLst/>
          </a:prstGeom>
        </p:spPr>
      </p:pic>
    </p:spTree>
    <p:extLst>
      <p:ext uri="{BB962C8B-B14F-4D97-AF65-F5344CB8AC3E}">
        <p14:creationId xmlns:p14="http://schemas.microsoft.com/office/powerpoint/2010/main" val="118721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g116cc65a427_0_0"/>
          <p:cNvSpPr txBox="1">
            <a:spLocks noGrp="1"/>
          </p:cNvSpPr>
          <p:nvPr>
            <p:ph type="title"/>
          </p:nvPr>
        </p:nvSpPr>
        <p:spPr>
          <a:xfrm>
            <a:off x="838200" y="166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e-DE" sz="3600" dirty="0">
                <a:latin typeface="Arial" panose="020B0604020202020204" pitchFamily="34" charset="0"/>
                <a:cs typeface="Arial" panose="020B0604020202020204" pitchFamily="34" charset="0"/>
              </a:rPr>
              <a:t>Geschäftsbericht zum Jahr 2023 | </a:t>
            </a:r>
            <a:r>
              <a:rPr lang="de-DE" sz="1200" dirty="0">
                <a:latin typeface="Arial" panose="020B0604020202020204" pitchFamily="34" charset="0"/>
                <a:cs typeface="Arial" panose="020B0604020202020204" pitchFamily="34" charset="0"/>
              </a:rPr>
              <a:t>Liegenschaften</a:t>
            </a:r>
            <a:endParaRPr sz="1200" dirty="0">
              <a:latin typeface="Arial" panose="020B0604020202020204" pitchFamily="34" charset="0"/>
              <a:cs typeface="Arial" panose="020B0604020202020204" pitchFamily="34" charset="0"/>
            </a:endParaRPr>
          </a:p>
        </p:txBody>
      </p:sp>
      <p:sp>
        <p:nvSpPr>
          <p:cNvPr id="169" name="Google Shape;169;g116cc65a427_0_0"/>
          <p:cNvSpPr txBox="1">
            <a:spLocks noGrp="1"/>
          </p:cNvSpPr>
          <p:nvPr>
            <p:ph type="body" idx="1"/>
          </p:nvPr>
        </p:nvSpPr>
        <p:spPr>
          <a:xfrm>
            <a:off x="838200" y="1690688"/>
            <a:ext cx="79530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FF0000"/>
              </a:buClr>
              <a:buSzPts val="2800"/>
              <a:buNone/>
            </a:pPr>
            <a:endParaRPr b="0" dirty="0"/>
          </a:p>
          <a:p>
            <a:pPr marL="0" lvl="0" indent="0" algn="l" rtl="0">
              <a:lnSpc>
                <a:spcPct val="90000"/>
              </a:lnSpc>
              <a:spcBef>
                <a:spcPts val="1000"/>
              </a:spcBef>
              <a:spcAft>
                <a:spcPts val="0"/>
              </a:spcAft>
              <a:buClr>
                <a:srgbClr val="FF0000"/>
              </a:buClr>
              <a:buSzPts val="2800"/>
              <a:buNone/>
            </a:pPr>
            <a:endParaRPr dirty="0"/>
          </a:p>
        </p:txBody>
      </p:sp>
      <p:sp>
        <p:nvSpPr>
          <p:cNvPr id="170" name="Google Shape;170;g116cc65a427_0_0"/>
          <p:cNvSpPr txBox="1"/>
          <p:nvPr/>
        </p:nvSpPr>
        <p:spPr>
          <a:xfrm>
            <a:off x="171006" y="1272483"/>
            <a:ext cx="10123800" cy="2345227"/>
          </a:xfrm>
          <a:prstGeom prst="rect">
            <a:avLst/>
          </a:prstGeom>
          <a:noFill/>
          <a:ln>
            <a:noFill/>
          </a:ln>
        </p:spPr>
        <p:txBody>
          <a:bodyPr spcFirstLastPara="1" wrap="square" lIns="91425" tIns="91425" rIns="91425" bIns="91425" anchor="t" anchorCtr="0">
            <a:spAutoFit/>
          </a:bodyPr>
          <a:lstStyle/>
          <a:p>
            <a:pPr marL="685800" marR="0" lvl="0" indent="0" algn="l" rtl="0">
              <a:lnSpc>
                <a:spcPct val="115000"/>
              </a:lnSpc>
              <a:spcBef>
                <a:spcPts val="1200"/>
              </a:spcBef>
              <a:spcAft>
                <a:spcPts val="0"/>
              </a:spcAft>
              <a:buClr>
                <a:schemeClr val="dk1"/>
              </a:buClr>
              <a:buSzPts val="1100"/>
              <a:buFont typeface="Arial"/>
              <a:buNone/>
            </a:pPr>
            <a:r>
              <a:rPr lang="de-DE" sz="2400" b="0" i="0" u="none" strike="noStrike" cap="none" dirty="0">
                <a:solidFill>
                  <a:schemeClr val="dk1"/>
                </a:solidFill>
                <a:sym typeface="Arial"/>
              </a:rPr>
              <a:t>Im Bereich Liegenschaften gibt es zum vergangenen Jahr 2023 folgendes zu </a:t>
            </a:r>
            <a:r>
              <a:rPr lang="de-DE" sz="2400" dirty="0">
                <a:solidFill>
                  <a:schemeClr val="dk1"/>
                </a:solidFill>
              </a:rPr>
              <a:t>berichten:</a:t>
            </a:r>
          </a:p>
          <a:p>
            <a:pPr marL="1028700" marR="0" lvl="0" indent="-342900" algn="l" rtl="0">
              <a:lnSpc>
                <a:spcPct val="115000"/>
              </a:lnSpc>
              <a:spcBef>
                <a:spcPts val="1200"/>
              </a:spcBef>
              <a:spcAft>
                <a:spcPts val="0"/>
              </a:spcAft>
              <a:buClr>
                <a:schemeClr val="dk1"/>
              </a:buClr>
              <a:buSzPct val="70000"/>
              <a:buFont typeface="Wingdings" panose="05000000000000000000" pitchFamily="2" charset="2"/>
              <a:buChar char="§"/>
            </a:pPr>
            <a:r>
              <a:rPr lang="de-DE" sz="2400" dirty="0">
                <a:solidFill>
                  <a:schemeClr val="dk1"/>
                </a:solidFill>
              </a:rPr>
              <a:t>Austausch der Heizungsanlage am Sportpark Wester</a:t>
            </a:r>
            <a:endParaRPr lang="de-DE" sz="2400" b="0" i="0" u="none" strike="noStrike" cap="none" dirty="0">
              <a:solidFill>
                <a:schemeClr val="dk1"/>
              </a:solidFill>
              <a:sym typeface="Arial"/>
            </a:endParaRPr>
          </a:p>
          <a:p>
            <a:pPr marL="1028700" marR="0" lvl="0" indent="-342900" algn="l" rtl="0">
              <a:lnSpc>
                <a:spcPct val="115000"/>
              </a:lnSpc>
              <a:spcBef>
                <a:spcPts val="1200"/>
              </a:spcBef>
              <a:spcAft>
                <a:spcPts val="0"/>
              </a:spcAft>
              <a:buClr>
                <a:schemeClr val="dk1"/>
              </a:buClr>
              <a:buSzPct val="70000"/>
              <a:buFont typeface="Wingdings" panose="05000000000000000000" pitchFamily="2" charset="2"/>
              <a:buChar char="§"/>
            </a:pPr>
            <a:r>
              <a:rPr lang="de-DE" sz="2400" dirty="0">
                <a:solidFill>
                  <a:schemeClr val="dk1"/>
                </a:solidFill>
              </a:rPr>
              <a:t>Grundlagen zum Vorhaben „Tennisplätze am Sportpark Wester“</a:t>
            </a:r>
            <a:endParaRPr sz="3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345286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g116cc65a427_0_0"/>
          <p:cNvSpPr txBox="1">
            <a:spLocks noGrp="1"/>
          </p:cNvSpPr>
          <p:nvPr>
            <p:ph type="title"/>
          </p:nvPr>
        </p:nvSpPr>
        <p:spPr>
          <a:xfrm>
            <a:off x="838200" y="166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e-DE" sz="3600" dirty="0">
                <a:latin typeface="Arial" panose="020B0604020202020204" pitchFamily="34" charset="0"/>
                <a:cs typeface="Arial" panose="020B0604020202020204" pitchFamily="34" charset="0"/>
              </a:rPr>
              <a:t>Geschäftsbericht zum Jahr 2023 | </a:t>
            </a:r>
            <a:r>
              <a:rPr lang="de-DE" sz="1200" dirty="0">
                <a:latin typeface="Arial" panose="020B0604020202020204" pitchFamily="34" charset="0"/>
                <a:cs typeface="Arial" panose="020B0604020202020204" pitchFamily="34" charset="0"/>
              </a:rPr>
              <a:t>Liegenschaften</a:t>
            </a:r>
            <a:endParaRPr sz="1200" dirty="0">
              <a:latin typeface="Arial" panose="020B0604020202020204" pitchFamily="34" charset="0"/>
              <a:cs typeface="Arial" panose="020B0604020202020204" pitchFamily="34" charset="0"/>
            </a:endParaRPr>
          </a:p>
        </p:txBody>
      </p:sp>
      <p:sp>
        <p:nvSpPr>
          <p:cNvPr id="2" name="Google Shape;170;g116cc65a427_0_0">
            <a:extLst>
              <a:ext uri="{FF2B5EF4-FFF2-40B4-BE49-F238E27FC236}">
                <a16:creationId xmlns:a16="http://schemas.microsoft.com/office/drawing/2014/main" id="{48882D71-BB65-FEFA-50D3-6AABCD50C3CF}"/>
              </a:ext>
            </a:extLst>
          </p:cNvPr>
          <p:cNvSpPr txBox="1"/>
          <p:nvPr/>
        </p:nvSpPr>
        <p:spPr>
          <a:xfrm>
            <a:off x="171006" y="1272483"/>
            <a:ext cx="11483112" cy="4351930"/>
          </a:xfrm>
          <a:prstGeom prst="rect">
            <a:avLst/>
          </a:prstGeom>
          <a:noFill/>
          <a:ln>
            <a:noFill/>
          </a:ln>
        </p:spPr>
        <p:txBody>
          <a:bodyPr spcFirstLastPara="1" wrap="square" lIns="91425" tIns="91425" rIns="91425" bIns="91425" anchor="t" anchorCtr="0">
            <a:spAutoFit/>
          </a:bodyPr>
          <a:lstStyle/>
          <a:p>
            <a:pPr marL="685800" marR="0" lvl="0" algn="l" rtl="0">
              <a:lnSpc>
                <a:spcPct val="115000"/>
              </a:lnSpc>
              <a:spcBef>
                <a:spcPts val="1200"/>
              </a:spcBef>
              <a:spcAft>
                <a:spcPts val="0"/>
              </a:spcAft>
              <a:buClr>
                <a:schemeClr val="dk1"/>
              </a:buClr>
              <a:buSzPct val="70000"/>
            </a:pPr>
            <a:r>
              <a:rPr lang="de-DE" sz="2400" b="1" dirty="0">
                <a:solidFill>
                  <a:schemeClr val="dk1"/>
                </a:solidFill>
              </a:rPr>
              <a:t>Austausch der Heizungsanlage am Sportpark Wester</a:t>
            </a:r>
            <a:endParaRPr lang="de-DE" sz="3200" b="1" dirty="0">
              <a:solidFill>
                <a:schemeClr val="dk1"/>
              </a:solidFill>
            </a:endParaRPr>
          </a:p>
          <a:p>
            <a:pPr marL="685800" marR="0" lvl="0" algn="l" rtl="0">
              <a:lnSpc>
                <a:spcPct val="115000"/>
              </a:lnSpc>
              <a:spcBef>
                <a:spcPts val="1200"/>
              </a:spcBef>
              <a:spcAft>
                <a:spcPts val="0"/>
              </a:spcAft>
              <a:buClr>
                <a:schemeClr val="dk1"/>
              </a:buClr>
              <a:buSzPct val="70000"/>
            </a:pPr>
            <a:endParaRPr lang="de-DE" sz="2400" b="0" i="0" u="none" strike="noStrike" cap="none" dirty="0">
              <a:solidFill>
                <a:schemeClr val="dk1"/>
              </a:solidFill>
              <a:sym typeface="Arial"/>
            </a:endParaRPr>
          </a:p>
          <a:p>
            <a:pPr marL="685800" marR="0" lvl="0" algn="l" rtl="0">
              <a:lnSpc>
                <a:spcPct val="115000"/>
              </a:lnSpc>
              <a:spcBef>
                <a:spcPts val="1200"/>
              </a:spcBef>
              <a:spcAft>
                <a:spcPts val="0"/>
              </a:spcAft>
              <a:buClr>
                <a:schemeClr val="dk1"/>
              </a:buClr>
              <a:buSzPct val="70000"/>
            </a:pPr>
            <a:r>
              <a:rPr lang="de-DE" sz="2400" dirty="0">
                <a:solidFill>
                  <a:schemeClr val="dk1"/>
                </a:solidFill>
              </a:rPr>
              <a:t>Unsere alte Öl-Heizung wurde gegen eine moderne Pellet-Heizung, inkl. </a:t>
            </a:r>
            <a:r>
              <a:rPr lang="de-DE" sz="2400" dirty="0" err="1">
                <a:solidFill>
                  <a:schemeClr val="dk1"/>
                </a:solidFill>
              </a:rPr>
              <a:t>Pelletlagerraum</a:t>
            </a:r>
            <a:r>
              <a:rPr lang="de-DE" sz="2400" dirty="0">
                <a:solidFill>
                  <a:schemeClr val="dk1"/>
                </a:solidFill>
              </a:rPr>
              <a:t> und neuen Warmwasserspeichern getauscht.</a:t>
            </a:r>
          </a:p>
          <a:p>
            <a:pPr marL="685800" marR="0" lvl="0" algn="l" rtl="0">
              <a:lnSpc>
                <a:spcPct val="115000"/>
              </a:lnSpc>
              <a:spcBef>
                <a:spcPts val="1200"/>
              </a:spcBef>
              <a:spcAft>
                <a:spcPts val="0"/>
              </a:spcAft>
              <a:buClr>
                <a:schemeClr val="dk1"/>
              </a:buClr>
              <a:buSzPct val="70000"/>
            </a:pPr>
            <a:r>
              <a:rPr lang="de-DE" sz="2400" b="0" i="0" u="none" strike="noStrike" cap="none" dirty="0">
                <a:solidFill>
                  <a:schemeClr val="dk1"/>
                </a:solidFill>
                <a:sym typeface="Arial"/>
              </a:rPr>
              <a:t>Insgesamt haben wir</a:t>
            </a:r>
            <a:r>
              <a:rPr lang="de-DE" sz="2400" dirty="0">
                <a:solidFill>
                  <a:schemeClr val="dk1"/>
                </a:solidFill>
              </a:rPr>
              <a:t>, inkl. der Modernisierung der Duschen, ca. 155.000,00 € investiert. Die Maßnahme wurde mit Mitteln der BAFA gefördert.</a:t>
            </a:r>
          </a:p>
          <a:p>
            <a:pPr marL="685800" marR="0" lvl="0" algn="l" rtl="0">
              <a:lnSpc>
                <a:spcPct val="115000"/>
              </a:lnSpc>
              <a:spcBef>
                <a:spcPts val="1200"/>
              </a:spcBef>
              <a:spcAft>
                <a:spcPts val="0"/>
              </a:spcAft>
              <a:buClr>
                <a:schemeClr val="dk1"/>
              </a:buClr>
              <a:buSzPct val="70000"/>
            </a:pPr>
            <a:r>
              <a:rPr lang="de-DE" sz="2400" dirty="0">
                <a:solidFill>
                  <a:schemeClr val="dk1"/>
                </a:solidFill>
              </a:rPr>
              <a:t>Die Fördersumme von 75.000,00 € wurde vom Fördergeber bereits ausgezahlt.</a:t>
            </a:r>
            <a:endParaRPr lang="de-DE" sz="2400" b="0" i="0" u="none" strike="noStrike" cap="none" dirty="0">
              <a:solidFill>
                <a:schemeClr val="dk1"/>
              </a:solidFill>
              <a:sym typeface="Arial"/>
            </a:endParaRPr>
          </a:p>
        </p:txBody>
      </p:sp>
    </p:spTree>
    <p:extLst>
      <p:ext uri="{BB962C8B-B14F-4D97-AF65-F5344CB8AC3E}">
        <p14:creationId xmlns:p14="http://schemas.microsoft.com/office/powerpoint/2010/main" val="30924584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g116cc65a427_0_0"/>
          <p:cNvSpPr txBox="1">
            <a:spLocks noGrp="1"/>
          </p:cNvSpPr>
          <p:nvPr>
            <p:ph type="title"/>
          </p:nvPr>
        </p:nvSpPr>
        <p:spPr>
          <a:xfrm>
            <a:off x="838200" y="0"/>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e-DE" sz="3600" dirty="0">
                <a:latin typeface="Arial" panose="020B0604020202020204" pitchFamily="34" charset="0"/>
                <a:cs typeface="Arial" panose="020B0604020202020204" pitchFamily="34" charset="0"/>
              </a:rPr>
              <a:t>Geschäftsbericht zum Jahr 2023 | </a:t>
            </a:r>
            <a:r>
              <a:rPr lang="de-DE" sz="1200" dirty="0">
                <a:latin typeface="Arial" panose="020B0604020202020204" pitchFamily="34" charset="0"/>
                <a:cs typeface="Arial" panose="020B0604020202020204" pitchFamily="34" charset="0"/>
              </a:rPr>
              <a:t>Liegenschaften</a:t>
            </a:r>
            <a:endParaRPr sz="1200" dirty="0">
              <a:latin typeface="Arial" panose="020B0604020202020204" pitchFamily="34" charset="0"/>
              <a:cs typeface="Arial" panose="020B0604020202020204" pitchFamily="34" charset="0"/>
            </a:endParaRPr>
          </a:p>
        </p:txBody>
      </p:sp>
      <p:sp>
        <p:nvSpPr>
          <p:cNvPr id="169" name="Google Shape;169;g116cc65a427_0_0"/>
          <p:cNvSpPr txBox="1">
            <a:spLocks noGrp="1"/>
          </p:cNvSpPr>
          <p:nvPr>
            <p:ph type="body" idx="1"/>
          </p:nvPr>
        </p:nvSpPr>
        <p:spPr>
          <a:xfrm>
            <a:off x="838200" y="2053215"/>
            <a:ext cx="10025958" cy="296273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rgbClr val="FF0000"/>
              </a:buClr>
              <a:buSzPts val="2800"/>
              <a:buNone/>
            </a:pPr>
            <a:endParaRPr lang="de-DE" sz="2400" b="0" dirty="0">
              <a:latin typeface="+mn-lt"/>
            </a:endParaRPr>
          </a:p>
          <a:p>
            <a:pPr marL="342900" lvl="0" algn="l" rtl="0">
              <a:lnSpc>
                <a:spcPct val="90000"/>
              </a:lnSpc>
              <a:spcBef>
                <a:spcPts val="1000"/>
              </a:spcBef>
              <a:spcAft>
                <a:spcPts val="0"/>
              </a:spcAft>
              <a:buClr>
                <a:srgbClr val="FF0000"/>
              </a:buClr>
              <a:buSzPts val="2800"/>
              <a:buFontTx/>
              <a:buChar char="-"/>
            </a:pPr>
            <a:endParaRPr lang="de-DE" sz="2400" b="0" dirty="0">
              <a:latin typeface="+mn-lt"/>
            </a:endParaRPr>
          </a:p>
        </p:txBody>
      </p:sp>
      <p:sp>
        <p:nvSpPr>
          <p:cNvPr id="2" name="Google Shape;170;g116cc65a427_0_0">
            <a:extLst>
              <a:ext uri="{FF2B5EF4-FFF2-40B4-BE49-F238E27FC236}">
                <a16:creationId xmlns:a16="http://schemas.microsoft.com/office/drawing/2014/main" id="{6FB96A95-AE13-D9C5-D3A0-CD4FBCB54876}"/>
              </a:ext>
            </a:extLst>
          </p:cNvPr>
          <p:cNvSpPr txBox="1"/>
          <p:nvPr/>
        </p:nvSpPr>
        <p:spPr>
          <a:xfrm>
            <a:off x="171006" y="1272483"/>
            <a:ext cx="11106594" cy="4198042"/>
          </a:xfrm>
          <a:prstGeom prst="rect">
            <a:avLst/>
          </a:prstGeom>
          <a:noFill/>
          <a:ln>
            <a:noFill/>
          </a:ln>
        </p:spPr>
        <p:txBody>
          <a:bodyPr spcFirstLastPara="1" wrap="square" lIns="91425" tIns="91425" rIns="91425" bIns="91425" anchor="t" anchorCtr="0">
            <a:spAutoFit/>
          </a:bodyPr>
          <a:lstStyle/>
          <a:p>
            <a:pPr marL="685800" marR="0" lvl="0" algn="l" rtl="0">
              <a:lnSpc>
                <a:spcPct val="115000"/>
              </a:lnSpc>
              <a:spcBef>
                <a:spcPts val="1200"/>
              </a:spcBef>
              <a:spcAft>
                <a:spcPts val="0"/>
              </a:spcAft>
              <a:buClr>
                <a:schemeClr val="dk1"/>
              </a:buClr>
              <a:buSzPct val="70000"/>
            </a:pPr>
            <a:r>
              <a:rPr lang="de-DE" sz="2400" b="1" dirty="0">
                <a:solidFill>
                  <a:schemeClr val="dk1"/>
                </a:solidFill>
              </a:rPr>
              <a:t>Grundlagen zum Vorhaben „Tennisplätze am Sportpark Wester“</a:t>
            </a:r>
            <a:endParaRPr lang="de-DE" sz="3200" b="1" i="0" u="none" strike="noStrike" cap="none" dirty="0">
              <a:solidFill>
                <a:schemeClr val="dk1"/>
              </a:solidFill>
              <a:latin typeface="Arial"/>
              <a:ea typeface="Arial"/>
              <a:cs typeface="Arial"/>
              <a:sym typeface="Arial"/>
            </a:endParaRPr>
          </a:p>
          <a:p>
            <a:pPr marL="685800" marR="0" lvl="0" algn="l" rtl="0">
              <a:lnSpc>
                <a:spcPct val="115000"/>
              </a:lnSpc>
              <a:spcBef>
                <a:spcPts val="1200"/>
              </a:spcBef>
              <a:spcAft>
                <a:spcPts val="0"/>
              </a:spcAft>
              <a:buClr>
                <a:schemeClr val="dk1"/>
              </a:buClr>
              <a:buSzPct val="70000"/>
            </a:pPr>
            <a:endParaRPr lang="de-DE" sz="2400" b="0" i="0" u="none" strike="noStrike" cap="none" dirty="0">
              <a:solidFill>
                <a:schemeClr val="dk1"/>
              </a:solidFill>
              <a:sym typeface="Arial"/>
            </a:endParaRPr>
          </a:p>
          <a:p>
            <a:pPr marL="685800" marR="0" lvl="0" algn="l" rtl="0">
              <a:lnSpc>
                <a:spcPct val="115000"/>
              </a:lnSpc>
              <a:spcBef>
                <a:spcPts val="1200"/>
              </a:spcBef>
              <a:spcAft>
                <a:spcPts val="0"/>
              </a:spcAft>
              <a:buClr>
                <a:schemeClr val="dk1"/>
              </a:buClr>
              <a:buSzPct val="70000"/>
            </a:pPr>
            <a:r>
              <a:rPr lang="de-DE" sz="2400" dirty="0">
                <a:solidFill>
                  <a:schemeClr val="dk1"/>
                </a:solidFill>
              </a:rPr>
              <a:t>Um uns die Möglichkeit einer Verlagerung der Tennisplätze zum Sportpark Wester weiter offen zu halten, wurde mit der Gemeinde Everswinkel zusammen der Prozess zur Änderung/Erweiterung des Bebauungsplanes angestoßen.</a:t>
            </a:r>
          </a:p>
          <a:p>
            <a:pPr marL="685800" marR="0" lvl="0" algn="l" rtl="0">
              <a:lnSpc>
                <a:spcPct val="115000"/>
              </a:lnSpc>
              <a:spcBef>
                <a:spcPts val="1200"/>
              </a:spcBef>
              <a:spcAft>
                <a:spcPts val="0"/>
              </a:spcAft>
              <a:buClr>
                <a:schemeClr val="dk1"/>
              </a:buClr>
              <a:buSzPct val="70000"/>
            </a:pPr>
            <a:r>
              <a:rPr lang="de-DE" sz="2400" dirty="0">
                <a:solidFill>
                  <a:schemeClr val="dk1"/>
                </a:solidFill>
              </a:rPr>
              <a:t>In diesem Zug soll auch die Verlagerung der Sportschützen an den Sportpark Wester ermöglicht werden.</a:t>
            </a:r>
          </a:p>
        </p:txBody>
      </p:sp>
    </p:spTree>
    <p:extLst>
      <p:ext uri="{BB962C8B-B14F-4D97-AF65-F5344CB8AC3E}">
        <p14:creationId xmlns:p14="http://schemas.microsoft.com/office/powerpoint/2010/main" val="8403193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g116cc65a427_0_0"/>
          <p:cNvSpPr txBox="1">
            <a:spLocks noGrp="1"/>
          </p:cNvSpPr>
          <p:nvPr>
            <p:ph type="title"/>
          </p:nvPr>
        </p:nvSpPr>
        <p:spPr>
          <a:xfrm>
            <a:off x="838200" y="0"/>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e-DE" sz="3600" dirty="0">
                <a:latin typeface="Arial" panose="020B0604020202020204" pitchFamily="34" charset="0"/>
                <a:cs typeface="Arial" panose="020B0604020202020204" pitchFamily="34" charset="0"/>
              </a:rPr>
              <a:t>Geschäftsbericht zum Jahr 2023 | </a:t>
            </a:r>
            <a:r>
              <a:rPr lang="de-DE" sz="1200" dirty="0">
                <a:latin typeface="Arial" panose="020B0604020202020204" pitchFamily="34" charset="0"/>
                <a:cs typeface="Arial" panose="020B0604020202020204" pitchFamily="34" charset="0"/>
              </a:rPr>
              <a:t>Liegenschaften</a:t>
            </a:r>
            <a:endParaRPr sz="1200" dirty="0">
              <a:latin typeface="Arial" panose="020B0604020202020204" pitchFamily="34" charset="0"/>
              <a:cs typeface="Arial" panose="020B0604020202020204" pitchFamily="34" charset="0"/>
            </a:endParaRPr>
          </a:p>
        </p:txBody>
      </p:sp>
      <p:pic>
        <p:nvPicPr>
          <p:cNvPr id="3" name="Grafik 2">
            <a:extLst>
              <a:ext uri="{FF2B5EF4-FFF2-40B4-BE49-F238E27FC236}">
                <a16:creationId xmlns:a16="http://schemas.microsoft.com/office/drawing/2014/main" id="{EF7B64F6-EDA1-CE2B-75B4-794FF3B4BC01}"/>
              </a:ext>
            </a:extLst>
          </p:cNvPr>
          <p:cNvPicPr>
            <a:picLocks noChangeAspect="1"/>
          </p:cNvPicPr>
          <p:nvPr/>
        </p:nvPicPr>
        <p:blipFill>
          <a:blip r:embed="rId3"/>
          <a:stretch>
            <a:fillRect/>
          </a:stretch>
        </p:blipFill>
        <p:spPr>
          <a:xfrm>
            <a:off x="923365" y="1325701"/>
            <a:ext cx="5087843" cy="4053124"/>
          </a:xfrm>
          <a:prstGeom prst="rect">
            <a:avLst/>
          </a:prstGeom>
        </p:spPr>
      </p:pic>
      <p:sp>
        <p:nvSpPr>
          <p:cNvPr id="5" name="Google Shape;170;g116cc65a427_0_0">
            <a:extLst>
              <a:ext uri="{FF2B5EF4-FFF2-40B4-BE49-F238E27FC236}">
                <a16:creationId xmlns:a16="http://schemas.microsoft.com/office/drawing/2014/main" id="{3ADAE650-7BC5-7ED5-13D8-32B4E051FD33}"/>
              </a:ext>
            </a:extLst>
          </p:cNvPr>
          <p:cNvSpPr txBox="1"/>
          <p:nvPr/>
        </p:nvSpPr>
        <p:spPr>
          <a:xfrm>
            <a:off x="5638800" y="1299092"/>
            <a:ext cx="6373229" cy="2499115"/>
          </a:xfrm>
          <a:prstGeom prst="rect">
            <a:avLst/>
          </a:prstGeom>
          <a:noFill/>
          <a:ln>
            <a:noFill/>
          </a:ln>
        </p:spPr>
        <p:txBody>
          <a:bodyPr spcFirstLastPara="1" wrap="square" lIns="91425" tIns="91425" rIns="91425" bIns="91425" anchor="t" anchorCtr="0">
            <a:spAutoFit/>
          </a:bodyPr>
          <a:lstStyle/>
          <a:p>
            <a:pPr marL="1028700" marR="0" lvl="0" indent="-342900" algn="l" rtl="0">
              <a:lnSpc>
                <a:spcPct val="115000"/>
              </a:lnSpc>
              <a:spcBef>
                <a:spcPts val="1200"/>
              </a:spcBef>
              <a:spcAft>
                <a:spcPts val="0"/>
              </a:spcAft>
              <a:buClr>
                <a:schemeClr val="dk1"/>
              </a:buClr>
              <a:buSzPct val="70000"/>
              <a:buFontTx/>
              <a:buChar char="-"/>
            </a:pPr>
            <a:r>
              <a:rPr lang="de-DE" sz="2400" dirty="0">
                <a:solidFill>
                  <a:schemeClr val="dk1"/>
                </a:solidFill>
              </a:rPr>
              <a:t>Änderung B-Plan aktuell im Verfahren</a:t>
            </a:r>
          </a:p>
          <a:p>
            <a:pPr marL="1028700" marR="0" lvl="0" indent="-342900" algn="l" rtl="0">
              <a:lnSpc>
                <a:spcPct val="115000"/>
              </a:lnSpc>
              <a:spcBef>
                <a:spcPts val="1200"/>
              </a:spcBef>
              <a:spcAft>
                <a:spcPts val="0"/>
              </a:spcAft>
              <a:buClr>
                <a:schemeClr val="dk1"/>
              </a:buClr>
              <a:buSzPct val="70000"/>
              <a:buFontTx/>
              <a:buChar char="-"/>
            </a:pPr>
            <a:r>
              <a:rPr lang="de-DE" sz="2400" dirty="0">
                <a:solidFill>
                  <a:schemeClr val="dk1"/>
                </a:solidFill>
              </a:rPr>
              <a:t>Schallschutz Aspekte</a:t>
            </a:r>
          </a:p>
          <a:p>
            <a:pPr marL="1028700" marR="0" lvl="0" indent="-342900" algn="l" rtl="0">
              <a:lnSpc>
                <a:spcPct val="115000"/>
              </a:lnSpc>
              <a:spcBef>
                <a:spcPts val="1200"/>
              </a:spcBef>
              <a:spcAft>
                <a:spcPts val="0"/>
              </a:spcAft>
              <a:buClr>
                <a:schemeClr val="dk1"/>
              </a:buClr>
              <a:buSzPct val="70000"/>
              <a:buFontTx/>
              <a:buChar char="-"/>
            </a:pPr>
            <a:r>
              <a:rPr lang="de-DE" sz="2400" dirty="0">
                <a:solidFill>
                  <a:schemeClr val="dk1"/>
                </a:solidFill>
              </a:rPr>
              <a:t>Artenschutz</a:t>
            </a:r>
          </a:p>
          <a:p>
            <a:pPr marL="1028700" marR="0" lvl="0" indent="-342900" algn="l" rtl="0">
              <a:lnSpc>
                <a:spcPct val="115000"/>
              </a:lnSpc>
              <a:spcBef>
                <a:spcPts val="1200"/>
              </a:spcBef>
              <a:spcAft>
                <a:spcPts val="0"/>
              </a:spcAft>
              <a:buClr>
                <a:schemeClr val="dk1"/>
              </a:buClr>
              <a:buSzPct val="70000"/>
              <a:buFontTx/>
              <a:buChar char="-"/>
            </a:pPr>
            <a:r>
              <a:rPr lang="de-DE" sz="2400" dirty="0">
                <a:solidFill>
                  <a:schemeClr val="dk1"/>
                </a:solidFill>
              </a:rPr>
              <a:t>Parkplätze</a:t>
            </a:r>
          </a:p>
        </p:txBody>
      </p:sp>
    </p:spTree>
    <p:extLst>
      <p:ext uri="{BB962C8B-B14F-4D97-AF65-F5344CB8AC3E}">
        <p14:creationId xmlns:p14="http://schemas.microsoft.com/office/powerpoint/2010/main" val="22880404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g116cc65a427_0_13"/>
          <p:cNvSpPr txBox="1">
            <a:spLocks noGrp="1"/>
          </p:cNvSpPr>
          <p:nvPr>
            <p:ph type="title"/>
          </p:nvPr>
        </p:nvSpPr>
        <p:spPr>
          <a:xfrm>
            <a:off x="838191" y="0"/>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e-DE" sz="3600" dirty="0">
                <a:latin typeface="+mn-lt"/>
              </a:rPr>
              <a:t>Geschäftsbericht zum Jahr 2023 - Marketing</a:t>
            </a:r>
            <a:endParaRPr dirty="0">
              <a:latin typeface="+mn-lt"/>
            </a:endParaRPr>
          </a:p>
        </p:txBody>
      </p:sp>
      <p:sp>
        <p:nvSpPr>
          <p:cNvPr id="200" name="Google Shape;200;g116cc65a427_0_13"/>
          <p:cNvSpPr txBox="1"/>
          <p:nvPr/>
        </p:nvSpPr>
        <p:spPr>
          <a:xfrm>
            <a:off x="1310875" y="2162250"/>
            <a:ext cx="10123800" cy="400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1" name="Google Shape;201;g116cc65a427_0_13"/>
          <p:cNvSpPr txBox="1"/>
          <p:nvPr/>
        </p:nvSpPr>
        <p:spPr>
          <a:xfrm>
            <a:off x="489857" y="1690813"/>
            <a:ext cx="10401462" cy="3970277"/>
          </a:xfrm>
          <a:prstGeom prst="rect">
            <a:avLst/>
          </a:prstGeom>
          <a:noFill/>
          <a:ln>
            <a:noFill/>
          </a:ln>
        </p:spPr>
        <p:txBody>
          <a:bodyPr spcFirstLastPara="1" wrap="square" lIns="91425" tIns="45700" rIns="91425" bIns="45700" anchor="t" anchorCtr="0">
            <a:spAutoFit/>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de-DE" sz="2800" b="1" i="0" u="none" strike="noStrike" kern="0" cap="none" spc="0" normalizeH="0" baseline="0" noProof="0" dirty="0">
                <a:ln>
                  <a:noFill/>
                </a:ln>
                <a:solidFill>
                  <a:srgbClr val="000000"/>
                </a:solidFill>
                <a:effectLst/>
                <a:uLnTx/>
                <a:uFillTx/>
                <a:latin typeface="Arial"/>
                <a:ea typeface="Calibri"/>
                <a:cs typeface="Calibri"/>
                <a:sym typeface="Calibri"/>
              </a:rPr>
              <a:t>Statistik zur Website </a:t>
            </a:r>
            <a:br>
              <a:rPr kumimoji="0" lang="de-DE" sz="2800" b="1" i="0" u="none" strike="noStrike" kern="0" cap="none" spc="0" normalizeH="0" baseline="0" noProof="0" dirty="0">
                <a:ln>
                  <a:noFill/>
                </a:ln>
                <a:solidFill>
                  <a:srgbClr val="000000"/>
                </a:solidFill>
                <a:effectLst/>
                <a:uLnTx/>
                <a:uFillTx/>
                <a:latin typeface="Arial"/>
                <a:ea typeface="Calibri"/>
                <a:cs typeface="Calibri"/>
                <a:sym typeface="Calibri"/>
              </a:rPr>
            </a:br>
            <a:r>
              <a:rPr kumimoji="0" lang="de-DE" sz="2800" b="0" i="0" u="none" strike="noStrike" kern="0" cap="none" spc="0" normalizeH="0" baseline="0" noProof="0" dirty="0">
                <a:ln>
                  <a:noFill/>
                </a:ln>
                <a:solidFill>
                  <a:srgbClr val="000000"/>
                </a:solidFill>
                <a:effectLst/>
                <a:uLnTx/>
                <a:uFillTx/>
                <a:latin typeface="Arial"/>
                <a:cs typeface="Arial"/>
                <a:sym typeface="Arial"/>
              </a:rPr>
              <a:t>2023 waren es </a:t>
            </a:r>
            <a:r>
              <a:rPr kumimoji="0" lang="de-DE" sz="2800" b="0" i="0" u="none" strike="noStrike" kern="0" cap="none" spc="0" normalizeH="0" baseline="0" noProof="0" dirty="0">
                <a:ln>
                  <a:noFill/>
                </a:ln>
                <a:solidFill>
                  <a:srgbClr val="FF0000"/>
                </a:solidFill>
                <a:effectLst/>
                <a:uLnTx/>
                <a:uFillTx/>
                <a:latin typeface="Arial"/>
                <a:cs typeface="Arial"/>
                <a:sym typeface="Arial"/>
              </a:rPr>
              <a:t>41.193</a:t>
            </a:r>
            <a:r>
              <a:rPr kumimoji="0" lang="de-DE" sz="2800" b="0" i="0" u="none" strike="noStrike" kern="0" cap="none" spc="0" normalizeH="0" baseline="0" noProof="0" dirty="0">
                <a:ln>
                  <a:noFill/>
                </a:ln>
                <a:solidFill>
                  <a:srgbClr val="000000"/>
                </a:solidFill>
                <a:effectLst/>
                <a:uLnTx/>
                <a:uFillTx/>
                <a:latin typeface="Arial"/>
                <a:cs typeface="Arial"/>
                <a:sym typeface="Arial"/>
              </a:rPr>
              <a:t> Besucher bei </a:t>
            </a:r>
            <a:r>
              <a:rPr kumimoji="0" lang="de-DE" sz="2800" b="0" i="0" u="none" strike="noStrike" kern="0" cap="none" spc="0" normalizeH="0" baseline="0" noProof="0" dirty="0">
                <a:ln>
                  <a:noFill/>
                </a:ln>
                <a:solidFill>
                  <a:srgbClr val="FF0000"/>
                </a:solidFill>
                <a:effectLst/>
                <a:uLnTx/>
                <a:uFillTx/>
                <a:latin typeface="Arial"/>
                <a:cs typeface="Arial"/>
                <a:sym typeface="Arial"/>
              </a:rPr>
              <a:t>132.024</a:t>
            </a:r>
            <a:r>
              <a:rPr kumimoji="0" lang="de-DE" sz="2800" b="0" i="0" u="none" strike="noStrike" kern="0" cap="none" spc="0" normalizeH="0" baseline="0" noProof="0" dirty="0">
                <a:ln>
                  <a:noFill/>
                </a:ln>
                <a:solidFill>
                  <a:srgbClr val="000000"/>
                </a:solidFill>
                <a:effectLst/>
                <a:uLnTx/>
                <a:uFillTx/>
                <a:latin typeface="Arial"/>
                <a:cs typeface="Arial"/>
                <a:sym typeface="Arial"/>
              </a:rPr>
              <a:t> Seitenaufrufen</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endParaRPr kumimoji="0" sz="1800" b="0" i="0" u="none" strike="noStrike" kern="0" cap="none" spc="0" normalizeH="0" baseline="0" noProof="0" dirty="0">
              <a:ln>
                <a:noFill/>
              </a:ln>
              <a:solidFill>
                <a:srgbClr val="000000"/>
              </a:solidFill>
              <a:effectLst/>
              <a:uLnTx/>
              <a:uFillTx/>
              <a:latin typeface="Arial"/>
              <a:cs typeface="Arial"/>
              <a:sym typeface="Arial"/>
            </a:endParaRP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de-DE" sz="2800" b="1" i="0" u="none" strike="noStrike" kern="0" cap="none" spc="0" normalizeH="0" baseline="0" noProof="0" dirty="0">
                <a:ln>
                  <a:noFill/>
                </a:ln>
                <a:solidFill>
                  <a:srgbClr val="000000"/>
                </a:solidFill>
                <a:effectLst/>
                <a:uLnTx/>
                <a:uFillTx/>
                <a:latin typeface="Arial"/>
                <a:ea typeface="Calibri"/>
                <a:cs typeface="Calibri"/>
                <a:sym typeface="Calibri"/>
              </a:rPr>
              <a:t>Homepage: Nutzung für Mitglieder  </a:t>
            </a:r>
            <a:r>
              <a:rPr kumimoji="0" lang="de-DE" sz="3200" b="0" i="0" u="sng" strike="noStrike" kern="0" cap="none" spc="0" normalizeH="0" baseline="0" noProof="0" dirty="0">
                <a:ln>
                  <a:noFill/>
                </a:ln>
                <a:solidFill>
                  <a:srgbClr val="0563C1"/>
                </a:solidFill>
                <a:effectLst/>
                <a:uLnTx/>
                <a:uFillTx/>
                <a:latin typeface="Arial"/>
                <a:cs typeface="Arial"/>
                <a:sym typeface="Arial"/>
                <a:hlinkClick r:id="rId3"/>
              </a:rPr>
              <a:t>WWW.SCDJK.DE</a:t>
            </a:r>
            <a:r>
              <a:rPr kumimoji="0" lang="de-DE" sz="3200" b="0" i="0" u="none" strike="noStrike" kern="0" cap="none" spc="0" normalizeH="0" baseline="0" noProof="0" dirty="0">
                <a:ln>
                  <a:noFill/>
                </a:ln>
                <a:solidFill>
                  <a:srgbClr val="000000"/>
                </a:solidFill>
                <a:effectLst/>
                <a:uLnTx/>
                <a:uFillTx/>
                <a:latin typeface="Arial"/>
                <a:cs typeface="Arial"/>
                <a:sym typeface="Arial"/>
              </a:rPr>
              <a:t> </a:t>
            </a:r>
            <a:br>
              <a:rPr kumimoji="0" lang="de-DE" sz="3200" b="0" i="0" u="none" strike="noStrike" kern="0" cap="none" spc="0" normalizeH="0" baseline="0" noProof="0" dirty="0">
                <a:ln>
                  <a:noFill/>
                </a:ln>
                <a:solidFill>
                  <a:srgbClr val="000000"/>
                </a:solidFill>
                <a:effectLst/>
                <a:uLnTx/>
                <a:uFillTx/>
                <a:latin typeface="Arial"/>
                <a:cs typeface="Arial"/>
                <a:sym typeface="Arial"/>
              </a:rPr>
            </a:br>
            <a:r>
              <a:rPr kumimoji="0" lang="de-DE" sz="2000" b="0" i="0" u="none" strike="noStrike" kern="0" cap="none" spc="0" normalizeH="0" baseline="0" noProof="0" dirty="0">
                <a:ln>
                  <a:noFill/>
                </a:ln>
                <a:solidFill>
                  <a:srgbClr val="000000"/>
                </a:solidFill>
                <a:effectLst/>
                <a:uLnTx/>
                <a:uFillTx/>
                <a:latin typeface="Arial"/>
                <a:cs typeface="Arial"/>
                <a:sym typeface="Arial"/>
              </a:rPr>
              <a:t>Terminplan</a:t>
            </a:r>
            <a:br>
              <a:rPr kumimoji="0" lang="de-DE" sz="2000" b="0" i="0" u="none" strike="noStrike" kern="0" cap="none" spc="0" normalizeH="0" baseline="0" noProof="0" dirty="0">
                <a:ln>
                  <a:noFill/>
                </a:ln>
                <a:solidFill>
                  <a:srgbClr val="000000"/>
                </a:solidFill>
                <a:effectLst/>
                <a:uLnTx/>
                <a:uFillTx/>
                <a:latin typeface="Arial"/>
                <a:cs typeface="Arial"/>
                <a:sym typeface="Arial"/>
              </a:rPr>
            </a:br>
            <a:r>
              <a:rPr kumimoji="0" lang="de-DE" sz="2000" b="0" i="0" u="none" strike="noStrike" kern="0" cap="none" spc="0" normalizeH="0" baseline="0" noProof="0" dirty="0">
                <a:ln>
                  <a:noFill/>
                </a:ln>
                <a:solidFill>
                  <a:srgbClr val="000000"/>
                </a:solidFill>
                <a:effectLst/>
                <a:uLnTx/>
                <a:uFillTx/>
                <a:latin typeface="Arial"/>
                <a:cs typeface="Arial"/>
                <a:sym typeface="Arial"/>
              </a:rPr>
              <a:t>Raum- / Sportstättenreservierung</a:t>
            </a:r>
            <a:br>
              <a:rPr kumimoji="0" lang="de-DE" sz="2000" b="0" i="0" u="none" strike="noStrike" kern="0" cap="none" spc="0" normalizeH="0" baseline="0" noProof="0" dirty="0">
                <a:ln>
                  <a:noFill/>
                </a:ln>
                <a:solidFill>
                  <a:srgbClr val="000000"/>
                </a:solidFill>
                <a:effectLst/>
                <a:uLnTx/>
                <a:uFillTx/>
                <a:latin typeface="Arial"/>
                <a:cs typeface="Arial"/>
                <a:sym typeface="Arial"/>
              </a:rPr>
            </a:br>
            <a:r>
              <a:rPr kumimoji="0" lang="de-DE" sz="2000" b="0" i="0" u="none" strike="noStrike" kern="0" cap="none" spc="0" normalizeH="0" baseline="0" noProof="0" dirty="0">
                <a:ln>
                  <a:noFill/>
                </a:ln>
                <a:solidFill>
                  <a:srgbClr val="000000"/>
                </a:solidFill>
                <a:effectLst/>
                <a:uLnTx/>
                <a:uFillTx/>
                <a:latin typeface="Arial"/>
                <a:cs typeface="Arial"/>
                <a:sym typeface="Arial"/>
              </a:rPr>
              <a:t>Onlineanmeldungen für Neumitglieder und Kurse</a:t>
            </a:r>
            <a:br>
              <a:rPr kumimoji="0" lang="de-DE" sz="2000" b="0" i="0" u="none" strike="noStrike" kern="0" cap="none" spc="0" normalizeH="0" baseline="0" noProof="0" dirty="0">
                <a:ln>
                  <a:noFill/>
                </a:ln>
                <a:solidFill>
                  <a:srgbClr val="000000"/>
                </a:solidFill>
                <a:effectLst/>
                <a:uLnTx/>
                <a:uFillTx/>
                <a:latin typeface="Arial"/>
                <a:cs typeface="Arial"/>
                <a:sym typeface="Arial"/>
              </a:rPr>
            </a:br>
            <a:r>
              <a:rPr kumimoji="0" lang="de-DE" sz="2000" b="0" i="0" u="none" strike="noStrike" kern="0" cap="none" spc="0" normalizeH="0" baseline="0" noProof="0" dirty="0">
                <a:ln>
                  <a:noFill/>
                </a:ln>
                <a:solidFill>
                  <a:srgbClr val="000000"/>
                </a:solidFill>
                <a:effectLst/>
                <a:uLnTx/>
                <a:uFillTx/>
                <a:latin typeface="Arial"/>
                <a:cs typeface="Arial"/>
                <a:sym typeface="Arial"/>
              </a:rPr>
              <a:t>Trainingszeiten</a:t>
            </a:r>
            <a:br>
              <a:rPr kumimoji="0" lang="de-DE" sz="2000" b="0" i="0" u="none" strike="noStrike" kern="0" cap="none" spc="0" normalizeH="0" baseline="0" noProof="0" dirty="0">
                <a:ln>
                  <a:noFill/>
                </a:ln>
                <a:solidFill>
                  <a:srgbClr val="000000"/>
                </a:solidFill>
                <a:effectLst/>
                <a:uLnTx/>
                <a:uFillTx/>
                <a:latin typeface="Arial"/>
                <a:cs typeface="Arial"/>
                <a:sym typeface="Arial"/>
              </a:rPr>
            </a:br>
            <a:r>
              <a:rPr kumimoji="0" lang="de-DE" sz="2000" b="0" i="0" u="none" strike="noStrike" kern="0" cap="none" spc="0" normalizeH="0" baseline="0" noProof="0" dirty="0">
                <a:ln>
                  <a:noFill/>
                </a:ln>
                <a:solidFill>
                  <a:srgbClr val="000000"/>
                </a:solidFill>
                <a:effectLst/>
                <a:uLnTx/>
                <a:uFillTx/>
                <a:latin typeface="Arial"/>
                <a:cs typeface="Arial"/>
                <a:sym typeface="Arial"/>
              </a:rPr>
              <a:t>und vieles mehr</a:t>
            </a:r>
            <a:endParaRPr kumimoji="0" lang="de-DE" sz="2800" b="1" i="0" u="none" strike="noStrike" kern="0" cap="none" spc="0" normalizeH="0" baseline="0" noProof="0" dirty="0">
              <a:ln>
                <a:noFill/>
              </a:ln>
              <a:solidFill>
                <a:srgbClr val="000000"/>
              </a:solidFill>
              <a:effectLst/>
              <a:uLnTx/>
              <a:uFillTx/>
              <a:latin typeface="Arial"/>
              <a:ea typeface="Calibri"/>
              <a:cs typeface="Calibri"/>
              <a:sym typeface="Calibri"/>
            </a:endParaRPr>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1" i="0" u="none" strike="noStrike" kern="0" cap="none" spc="0" normalizeH="0" baseline="0" noProof="0" dirty="0">
              <a:ln>
                <a:noFill/>
              </a:ln>
              <a:solidFill>
                <a:srgbClr val="000000"/>
              </a:solidFill>
              <a:effectLst/>
              <a:uLnTx/>
              <a:uFillTx/>
              <a:latin typeface="Arial"/>
              <a:ea typeface="Calibri"/>
              <a:cs typeface="Calibri"/>
              <a:sym typeface="Calibri"/>
            </a:endParaRPr>
          </a:p>
          <a:p>
            <a:pPr marL="457200" marR="0" lvl="0" indent="-355600" algn="l" defTabSz="914400" rtl="0" eaLnBrk="1" fontAlgn="auto" latinLnBrk="0" hangingPunct="1">
              <a:lnSpc>
                <a:spcPct val="100000"/>
              </a:lnSpc>
              <a:spcBef>
                <a:spcPts val="0"/>
              </a:spcBef>
              <a:spcAft>
                <a:spcPts val="0"/>
              </a:spcAft>
              <a:buClr>
                <a:srgbClr val="000000"/>
              </a:buClr>
              <a:buSzPts val="2000"/>
              <a:buFont typeface="Calibri"/>
              <a:buChar char="-"/>
              <a:tabLst/>
              <a:defRPr/>
            </a:pPr>
            <a:r>
              <a:rPr kumimoji="0" lang="de-DE" sz="2800" b="1" i="0" u="none" strike="noStrike" kern="0" cap="none" spc="0" normalizeH="0" baseline="0" noProof="0" dirty="0">
                <a:ln>
                  <a:noFill/>
                </a:ln>
                <a:solidFill>
                  <a:srgbClr val="000000"/>
                </a:solidFill>
                <a:effectLst/>
                <a:uLnTx/>
                <a:uFillTx/>
                <a:latin typeface="Arial"/>
                <a:ea typeface="Calibri"/>
                <a:cs typeface="Calibri"/>
                <a:sym typeface="Calibri"/>
              </a:rPr>
              <a:t>Neue Sponsoren herzlich willkommen!</a:t>
            </a:r>
            <a:endParaRPr kumimoji="0" sz="2800" b="0" i="0" u="none" strike="noStrike" kern="0" cap="none" spc="0" normalizeH="0" baseline="0" noProof="0" dirty="0">
              <a:ln>
                <a:noFill/>
              </a:ln>
              <a:solidFill>
                <a:srgbClr val="000000"/>
              </a:solidFill>
              <a:effectLst/>
              <a:uLnTx/>
              <a:uFillTx/>
              <a:latin typeface="Arial"/>
              <a:ea typeface="Calibri"/>
              <a:cs typeface="Calibri"/>
              <a:sym typeface="Calibri"/>
            </a:endParaRPr>
          </a:p>
        </p:txBody>
      </p:sp>
    </p:spTree>
    <p:extLst>
      <p:ext uri="{BB962C8B-B14F-4D97-AF65-F5344CB8AC3E}">
        <p14:creationId xmlns:p14="http://schemas.microsoft.com/office/powerpoint/2010/main" val="30051061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9"/>
          <p:cNvSpPr txBox="1"/>
          <p:nvPr/>
        </p:nvSpPr>
        <p:spPr>
          <a:xfrm>
            <a:off x="940836" y="3098994"/>
            <a:ext cx="10515600" cy="1325563"/>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4400"/>
              <a:buFont typeface="Calibri"/>
              <a:buNone/>
            </a:pPr>
            <a:r>
              <a:rPr lang="de-DE" sz="4400" b="1" i="0" u="none" strike="noStrike" cap="none" dirty="0">
                <a:solidFill>
                  <a:schemeClr val="dk1"/>
                </a:solidFill>
                <a:latin typeface="+mn-lt"/>
                <a:ea typeface="Calibri"/>
                <a:cs typeface="Calibri"/>
                <a:sym typeface="Calibri"/>
              </a:rPr>
              <a:t>Finanzbericht</a:t>
            </a:r>
            <a:endParaRPr sz="1400" b="0" i="0" u="none" strike="noStrike" cap="none" dirty="0">
              <a:solidFill>
                <a:srgbClr val="000000"/>
              </a:solidFill>
              <a:latin typeface="+mn-lt"/>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10"/>
          <p:cNvSpPr txBox="1"/>
          <p:nvPr/>
        </p:nvSpPr>
        <p:spPr>
          <a:xfrm>
            <a:off x="773291" y="1482141"/>
            <a:ext cx="7103223" cy="457044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de-DE" sz="2000" b="0" i="0" u="none" strike="noStrike" cap="none" dirty="0">
                <a:solidFill>
                  <a:schemeClr val="dk1"/>
                </a:solidFill>
                <a:latin typeface="+mn-lt"/>
                <a:ea typeface="Calibri"/>
                <a:cs typeface="Calibri"/>
                <a:sym typeface="Calibri"/>
              </a:rPr>
              <a:t>Zeitraum vom 01. Januar 2023 bis zum 31. Dezember 2023</a:t>
            </a:r>
            <a:endParaRPr sz="1400" b="0" i="0" u="none" strike="noStrike" cap="none" dirty="0">
              <a:solidFill>
                <a:srgbClr val="000000"/>
              </a:solidFill>
              <a:latin typeface="+mn-lt"/>
              <a:sym typeface="Arial"/>
            </a:endParaRPr>
          </a:p>
          <a:p>
            <a:pPr marL="0" marR="0" lvl="0" indent="0" algn="l" rtl="0">
              <a:lnSpc>
                <a:spcPct val="100000"/>
              </a:lnSpc>
              <a:spcBef>
                <a:spcPts val="0"/>
              </a:spcBef>
              <a:spcAft>
                <a:spcPts val="0"/>
              </a:spcAft>
              <a:buClr>
                <a:srgbClr val="000000"/>
              </a:buClr>
              <a:buSzPts val="2000"/>
              <a:buFont typeface="Arial"/>
              <a:buNone/>
            </a:pPr>
            <a:r>
              <a:rPr lang="de-DE" sz="2000" b="0" i="0" u="none" strike="noStrike" cap="none" dirty="0">
                <a:solidFill>
                  <a:schemeClr val="dk1"/>
                </a:solidFill>
                <a:latin typeface="+mn-lt"/>
                <a:ea typeface="Calibri"/>
                <a:cs typeface="Calibri"/>
                <a:sym typeface="Calibri"/>
              </a:rPr>
              <a:t> </a:t>
            </a:r>
            <a:endParaRPr sz="1400" b="0" i="0" u="none" strike="noStrike" cap="none" dirty="0">
              <a:solidFill>
                <a:srgbClr val="000000"/>
              </a:solidFill>
              <a:latin typeface="+mn-lt"/>
              <a:sym typeface="Arial"/>
            </a:endParaRPr>
          </a:p>
          <a:p>
            <a:pPr marL="0" marR="0" lvl="0" indent="0" algn="l" rtl="0">
              <a:lnSpc>
                <a:spcPct val="100000"/>
              </a:lnSpc>
              <a:spcBef>
                <a:spcPts val="0"/>
              </a:spcBef>
              <a:spcAft>
                <a:spcPts val="0"/>
              </a:spcAft>
              <a:buClr>
                <a:srgbClr val="000000"/>
              </a:buClr>
              <a:buSzPts val="2000"/>
              <a:buFont typeface="Arial"/>
              <a:buNone/>
            </a:pPr>
            <a:r>
              <a:rPr lang="de-DE" sz="2000" b="0" i="0" u="none" strike="noStrike" cap="none" dirty="0">
                <a:solidFill>
                  <a:schemeClr val="dk1"/>
                </a:solidFill>
                <a:latin typeface="+mn-lt"/>
                <a:ea typeface="Calibri"/>
                <a:cs typeface="Calibri"/>
                <a:sym typeface="Calibri"/>
              </a:rPr>
              <a:t>Bestehende Giro-Konten (Geschäftskonten)</a:t>
            </a:r>
            <a:endParaRPr sz="1400" b="0" i="0" u="none" strike="noStrike" cap="none" dirty="0">
              <a:solidFill>
                <a:srgbClr val="000000"/>
              </a:solidFill>
              <a:latin typeface="+mn-lt"/>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chemeClr val="dk1"/>
              </a:solidFill>
              <a:latin typeface="+mn-lt"/>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de-DE" sz="2000" b="1" i="0" u="none" strike="noStrike" cap="none" dirty="0">
                <a:solidFill>
                  <a:schemeClr val="dk1"/>
                </a:solidFill>
                <a:latin typeface="+mn-lt"/>
                <a:ea typeface="Calibri"/>
                <a:cs typeface="Calibri"/>
                <a:sym typeface="Calibri"/>
              </a:rPr>
              <a:t>Sparkasse Münsterland Ost</a:t>
            </a:r>
            <a:br>
              <a:rPr lang="de-DE" sz="2000" b="0" i="0" u="none" strike="noStrike" cap="none" dirty="0">
                <a:solidFill>
                  <a:schemeClr val="dk1"/>
                </a:solidFill>
                <a:latin typeface="+mn-lt"/>
                <a:ea typeface="Calibri"/>
                <a:cs typeface="Calibri"/>
                <a:sym typeface="Calibri"/>
              </a:rPr>
            </a:br>
            <a:r>
              <a:rPr lang="de-DE" sz="2000" b="0" i="0" u="none" strike="noStrike" cap="none" dirty="0">
                <a:solidFill>
                  <a:schemeClr val="dk1"/>
                </a:solidFill>
                <a:latin typeface="+mn-lt"/>
                <a:ea typeface="Calibri"/>
                <a:cs typeface="Calibri"/>
                <a:sym typeface="Calibri"/>
              </a:rPr>
              <a:t>IBAN: DE90 4005 0150 0002 0101 22 &amp;</a:t>
            </a:r>
            <a:br>
              <a:rPr lang="de-DE" sz="2000" b="0" i="0" u="none" strike="noStrike" cap="none" dirty="0">
                <a:solidFill>
                  <a:schemeClr val="dk1"/>
                </a:solidFill>
                <a:latin typeface="+mn-lt"/>
                <a:ea typeface="Calibri"/>
                <a:cs typeface="Calibri"/>
                <a:sym typeface="Calibri"/>
              </a:rPr>
            </a:br>
            <a:r>
              <a:rPr lang="de-DE" sz="2000" b="0" i="0" u="none" strike="noStrike" cap="none" dirty="0">
                <a:solidFill>
                  <a:schemeClr val="dk1"/>
                </a:solidFill>
                <a:latin typeface="+mn-lt"/>
                <a:ea typeface="Calibri"/>
                <a:cs typeface="Calibri"/>
                <a:sym typeface="Calibri"/>
              </a:rPr>
              <a:t>IBAN: DE58 4005 0150 0002 0217 56</a:t>
            </a:r>
            <a:endParaRPr sz="1400" b="0" i="0" u="none" strike="noStrike" cap="none" dirty="0">
              <a:solidFill>
                <a:srgbClr val="000000"/>
              </a:solidFill>
              <a:latin typeface="+mn-lt"/>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chemeClr val="dk1"/>
              </a:solidFill>
              <a:latin typeface="+mn-lt"/>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de-DE" sz="2000" b="1" i="0" u="none" strike="noStrike" cap="none" dirty="0">
                <a:solidFill>
                  <a:schemeClr val="dk1"/>
                </a:solidFill>
                <a:latin typeface="+mn-lt"/>
                <a:ea typeface="Calibri"/>
                <a:cs typeface="Calibri"/>
                <a:sym typeface="Calibri"/>
              </a:rPr>
              <a:t>Vereinigte Volksbank Münsterland Nord</a:t>
            </a:r>
            <a:br>
              <a:rPr lang="de-DE" sz="2000" b="0" i="0" u="none" strike="noStrike" cap="none" dirty="0">
                <a:solidFill>
                  <a:schemeClr val="dk1"/>
                </a:solidFill>
                <a:latin typeface="+mn-lt"/>
                <a:ea typeface="Calibri"/>
                <a:cs typeface="Calibri"/>
                <a:sym typeface="Calibri"/>
              </a:rPr>
            </a:br>
            <a:r>
              <a:rPr lang="de-DE" sz="2000" b="0" i="0" u="none" strike="noStrike" cap="none" dirty="0">
                <a:solidFill>
                  <a:schemeClr val="dk1"/>
                </a:solidFill>
                <a:latin typeface="+mn-lt"/>
                <a:ea typeface="Calibri"/>
                <a:cs typeface="Calibri"/>
                <a:sym typeface="Calibri"/>
              </a:rPr>
              <a:t>IBAN: DE94 4036 1906 8687 7700 00</a:t>
            </a:r>
            <a:endParaRPr sz="1400" b="0" i="0" u="none" strike="noStrike" cap="none" dirty="0">
              <a:solidFill>
                <a:srgbClr val="000000"/>
              </a:solidFill>
              <a:latin typeface="+mn-lt"/>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chemeClr val="dk1"/>
              </a:solidFill>
              <a:latin typeface="+mn-lt"/>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de-DE" sz="2000" b="1" i="0" u="none" strike="noStrike" cap="none" dirty="0">
                <a:solidFill>
                  <a:schemeClr val="dk1"/>
                </a:solidFill>
                <a:latin typeface="+mn-lt"/>
                <a:ea typeface="Calibri"/>
                <a:cs typeface="Calibri"/>
                <a:sym typeface="Calibri"/>
              </a:rPr>
              <a:t>Rücklagenkonto Schießstand</a:t>
            </a:r>
            <a:br>
              <a:rPr lang="de-DE" sz="2000" b="0" i="0" u="none" strike="noStrike" cap="none" dirty="0">
                <a:solidFill>
                  <a:schemeClr val="dk1"/>
                </a:solidFill>
                <a:latin typeface="+mn-lt"/>
                <a:ea typeface="Calibri"/>
                <a:cs typeface="Calibri"/>
                <a:sym typeface="Calibri"/>
              </a:rPr>
            </a:br>
            <a:r>
              <a:rPr lang="de-DE" sz="2000" b="0" i="0" u="none" strike="noStrike" cap="none" dirty="0">
                <a:solidFill>
                  <a:schemeClr val="dk1"/>
                </a:solidFill>
                <a:latin typeface="+mn-lt"/>
                <a:ea typeface="Calibri"/>
                <a:cs typeface="Calibri"/>
                <a:sym typeface="Calibri"/>
              </a:rPr>
              <a:t>Sparkasse Münsterland Ost</a:t>
            </a:r>
            <a:br>
              <a:rPr lang="de-DE" sz="2000" b="0" i="0" u="none" strike="noStrike" cap="none" dirty="0">
                <a:solidFill>
                  <a:schemeClr val="dk1"/>
                </a:solidFill>
                <a:latin typeface="+mn-lt"/>
                <a:ea typeface="Calibri"/>
                <a:cs typeface="Calibri"/>
                <a:sym typeface="Calibri"/>
              </a:rPr>
            </a:br>
            <a:r>
              <a:rPr lang="de-DE" sz="2000" b="0" i="0" u="none" strike="noStrike" cap="none" dirty="0">
                <a:solidFill>
                  <a:schemeClr val="dk1"/>
                </a:solidFill>
                <a:latin typeface="+mn-lt"/>
                <a:ea typeface="Calibri"/>
                <a:cs typeface="Calibri"/>
                <a:sym typeface="Calibri"/>
              </a:rPr>
              <a:t>IBAN: DE60 4005 0150 0154 5108 61</a:t>
            </a:r>
            <a:endParaRPr sz="1400" b="0" i="0" u="none" strike="noStrike" cap="none" dirty="0">
              <a:solidFill>
                <a:srgbClr val="000000"/>
              </a:solidFill>
              <a:latin typeface="+mn-lt"/>
              <a:sym typeface="Arial"/>
            </a:endParaRPr>
          </a:p>
          <a:p>
            <a:pPr marL="0" marR="0" lvl="0" indent="0" algn="l" rtl="0">
              <a:lnSpc>
                <a:spcPct val="100000"/>
              </a:lnSpc>
              <a:spcBef>
                <a:spcPts val="0"/>
              </a:spcBef>
              <a:spcAft>
                <a:spcPts val="0"/>
              </a:spcAft>
              <a:buClr>
                <a:srgbClr val="000000"/>
              </a:buClr>
              <a:buSzPts val="1100"/>
              <a:buFont typeface="Arial"/>
              <a:buNone/>
            </a:pPr>
            <a:r>
              <a:rPr lang="de-DE" sz="1100" b="0" i="0" u="none" strike="noStrike" cap="none" dirty="0">
                <a:solidFill>
                  <a:schemeClr val="dk1"/>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p:txBody>
      </p:sp>
      <p:sp>
        <p:nvSpPr>
          <p:cNvPr id="212" name="Google Shape;212;p10"/>
          <p:cNvSpPr txBox="1">
            <a:spLocks noGrp="1"/>
          </p:cNvSpPr>
          <p:nvPr>
            <p:ph type="title"/>
          </p:nvPr>
        </p:nvSpPr>
        <p:spPr>
          <a:xfrm>
            <a:off x="773291" y="-87866"/>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e-DE" sz="3600" dirty="0">
                <a:latin typeface="+mn-lt"/>
              </a:rPr>
              <a:t>Finanzbericht 2023</a:t>
            </a:r>
            <a:endParaRPr dirty="0">
              <a:latin typeface="+mn-lt"/>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11"/>
          <p:cNvSpPr txBox="1">
            <a:spLocks noGrp="1"/>
          </p:cNvSpPr>
          <p:nvPr>
            <p:ph type="title"/>
          </p:nvPr>
        </p:nvSpPr>
        <p:spPr>
          <a:xfrm>
            <a:off x="700864" y="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e-DE" sz="3600" dirty="0">
                <a:latin typeface="+mn-lt"/>
              </a:rPr>
              <a:t>Finanzbericht 2023</a:t>
            </a:r>
            <a:endParaRPr dirty="0">
              <a:latin typeface="+mn-lt"/>
            </a:endParaRPr>
          </a:p>
        </p:txBody>
      </p:sp>
      <p:sp>
        <p:nvSpPr>
          <p:cNvPr id="218" name="Google Shape;218;p11"/>
          <p:cNvSpPr txBox="1"/>
          <p:nvPr/>
        </p:nvSpPr>
        <p:spPr>
          <a:xfrm>
            <a:off x="513159" y="1482141"/>
            <a:ext cx="6267887" cy="4832052"/>
          </a:xfrm>
          <a:prstGeom prst="rect">
            <a:avLst/>
          </a:prstGeom>
          <a:noFill/>
          <a:ln>
            <a:noFill/>
          </a:ln>
        </p:spPr>
        <p:txBody>
          <a:bodyPr spcFirstLastPara="1" wrap="square" lIns="91425" tIns="45700" rIns="91425" bIns="45700" anchor="t" anchorCtr="0">
            <a:spAutoFit/>
          </a:bodyPr>
          <a:lstStyle/>
          <a:p>
            <a:r>
              <a:rPr lang="de-DE" dirty="0"/>
              <a:t>Stand der Giro-Konten (Geschäftskonten) per </a:t>
            </a:r>
            <a:r>
              <a:rPr lang="de-DE" b="1" dirty="0"/>
              <a:t>01. Januar 2023</a:t>
            </a:r>
            <a:endParaRPr lang="de-DE" dirty="0"/>
          </a:p>
          <a:p>
            <a:pPr marL="342900" lvl="0" indent="-342900">
              <a:buFont typeface="+mj-lt"/>
              <a:buAutoNum type="alphaLcParenR"/>
              <a:tabLst>
                <a:tab pos="250825" algn="l"/>
                <a:tab pos="2867025" algn="r"/>
                <a:tab pos="5026025" algn="r"/>
              </a:tabLst>
            </a:pPr>
            <a:r>
              <a:rPr lang="de-DE" dirty="0">
                <a:latin typeface="+mj-lt"/>
              </a:rPr>
              <a:t>Geschäftskonto Sparkasse	=	</a:t>
            </a:r>
            <a:r>
              <a:rPr lang="de-DE" dirty="0">
                <a:effectLst/>
                <a:latin typeface="+mj-lt"/>
                <a:ea typeface="Times New Roman" panose="02020603050405020304" pitchFamily="18" charset="0"/>
              </a:rPr>
              <a:t>21.447,33 EUR</a:t>
            </a:r>
          </a:p>
          <a:p>
            <a:pPr marL="342900" lvl="0" indent="-342900">
              <a:buFont typeface="+mj-lt"/>
              <a:buAutoNum type="alphaLcParenR"/>
              <a:tabLst>
                <a:tab pos="250825" algn="l"/>
                <a:tab pos="2867025" algn="r"/>
                <a:tab pos="5026025" algn="r"/>
              </a:tabLst>
            </a:pPr>
            <a:r>
              <a:rPr lang="de-DE" dirty="0">
                <a:effectLst/>
                <a:latin typeface="+mj-lt"/>
                <a:ea typeface="Times New Roman" panose="02020603050405020304" pitchFamily="18" charset="0"/>
              </a:rPr>
              <a:t>Konto für Sonderaktionen	=	1.935,50 EUR</a:t>
            </a:r>
          </a:p>
          <a:p>
            <a:pPr marL="342900" lvl="0" indent="-342900">
              <a:buFont typeface="+mj-lt"/>
              <a:buAutoNum type="alphaLcParenR"/>
              <a:tabLst>
                <a:tab pos="250825" algn="l"/>
                <a:tab pos="2867025" algn="r"/>
                <a:tab pos="5026025" algn="r"/>
              </a:tabLst>
            </a:pPr>
            <a:r>
              <a:rPr lang="de-DE" dirty="0">
                <a:effectLst/>
                <a:latin typeface="+mj-lt"/>
                <a:ea typeface="Times New Roman" panose="02020603050405020304" pitchFamily="18" charset="0"/>
              </a:rPr>
              <a:t>Geschäftskonto Volksbank	=	12.353,00 EUR</a:t>
            </a:r>
          </a:p>
          <a:p>
            <a:pPr marL="342900" lvl="0" indent="-342900">
              <a:buFont typeface="+mj-lt"/>
              <a:buAutoNum type="alphaLcParenR"/>
              <a:tabLst>
                <a:tab pos="250825" algn="l"/>
                <a:tab pos="2867025" algn="r"/>
                <a:tab pos="5026025" algn="r"/>
              </a:tabLst>
            </a:pPr>
            <a:r>
              <a:rPr lang="de-DE" dirty="0">
                <a:effectLst/>
                <a:latin typeface="+mj-lt"/>
                <a:ea typeface="Times New Roman" panose="02020603050405020304" pitchFamily="18" charset="0"/>
              </a:rPr>
              <a:t>Rücklagenkonto Schießstand	=</a:t>
            </a:r>
            <a:r>
              <a:rPr lang="de-DE" u="sng" dirty="0">
                <a:effectLst/>
                <a:latin typeface="+mj-lt"/>
                <a:ea typeface="Times New Roman" panose="02020603050405020304" pitchFamily="18" charset="0"/>
              </a:rPr>
              <a:t>	110.000,00 EUR</a:t>
            </a:r>
            <a:r>
              <a:rPr lang="de-DE" b="1" dirty="0">
                <a:effectLst/>
                <a:latin typeface="+mj-lt"/>
                <a:ea typeface="Times New Roman" panose="02020603050405020304" pitchFamily="18" charset="0"/>
              </a:rPr>
              <a:t>			145.735,83 EUR</a:t>
            </a:r>
            <a:endParaRPr lang="de-DE" dirty="0">
              <a:effectLst/>
              <a:latin typeface="+mj-lt"/>
              <a:ea typeface="Times New Roman" panose="02020603050405020304" pitchFamily="18" charset="0"/>
            </a:endParaRPr>
          </a:p>
          <a:p>
            <a:pPr lvl="0">
              <a:tabLst>
                <a:tab pos="2870200" algn="r"/>
                <a:tab pos="5024438" algn="r"/>
              </a:tabLst>
            </a:pPr>
            <a:r>
              <a:rPr lang="de-DE" dirty="0"/>
              <a:t>		</a:t>
            </a:r>
            <a:endParaRPr lang="de-DE" b="1" dirty="0"/>
          </a:p>
          <a:p>
            <a:pPr lvl="0">
              <a:tabLst>
                <a:tab pos="2870200" algn="r"/>
                <a:tab pos="5024438" algn="r"/>
              </a:tabLst>
            </a:pPr>
            <a:r>
              <a:rPr lang="de-DE" b="1" dirty="0"/>
              <a:t>plus Einnahmen 2023</a:t>
            </a:r>
            <a:r>
              <a:rPr lang="de-DE" dirty="0"/>
              <a:t>		870.523,75 EUR</a:t>
            </a:r>
          </a:p>
          <a:p>
            <a:pPr lvl="0">
              <a:tabLst>
                <a:tab pos="2870200" algn="r"/>
                <a:tab pos="5024438" algn="r"/>
              </a:tabLst>
            </a:pPr>
            <a:endParaRPr lang="de-DE" u="sng" dirty="0"/>
          </a:p>
          <a:p>
            <a:pPr lvl="0">
              <a:tabLst>
                <a:tab pos="2870200" algn="r"/>
                <a:tab pos="5024438" algn="r"/>
              </a:tabLst>
            </a:pPr>
            <a:r>
              <a:rPr lang="de-DE" u="sng" dirty="0"/>
              <a:t>	HA	1.016.259,58 EUR</a:t>
            </a:r>
          </a:p>
          <a:p>
            <a:pPr lvl="0">
              <a:tabLst>
                <a:tab pos="2870200" algn="r"/>
                <a:tab pos="5024438" algn="r"/>
              </a:tabLst>
            </a:pPr>
            <a:endParaRPr lang="de-DE" b="1" u="sng" dirty="0"/>
          </a:p>
          <a:p>
            <a:pPr lvl="0">
              <a:tabLst>
                <a:tab pos="2870200" algn="r"/>
                <a:tab pos="5024438" algn="r"/>
              </a:tabLst>
            </a:pPr>
            <a:r>
              <a:rPr lang="de-DE" b="1" dirty="0"/>
              <a:t>Minus Ausgaben 2023</a:t>
            </a:r>
            <a:r>
              <a:rPr lang="de-DE" dirty="0"/>
              <a:t>		969.984,81 EUR</a:t>
            </a:r>
          </a:p>
          <a:p>
            <a:pPr lvl="0">
              <a:tabLst>
                <a:tab pos="2870200" algn="r"/>
                <a:tab pos="5024438" algn="r"/>
              </a:tabLst>
            </a:pPr>
            <a:endParaRPr lang="de-DE" dirty="0"/>
          </a:p>
          <a:p>
            <a:pPr lvl="0">
              <a:tabLst>
                <a:tab pos="2870200" algn="r"/>
                <a:tab pos="5024438" algn="r"/>
              </a:tabLst>
            </a:pPr>
            <a:r>
              <a:rPr lang="de-DE" dirty="0"/>
              <a:t>Soll-Bestand per 31. Dezember 2023    </a:t>
            </a:r>
            <a:r>
              <a:rPr lang="de-DE" u="sng" dirty="0"/>
              <a:t>HA	</a:t>
            </a:r>
            <a:r>
              <a:rPr lang="de-DE" b="1" u="sng" dirty="0"/>
              <a:t>46.274,77 EUR</a:t>
            </a:r>
          </a:p>
          <a:p>
            <a:pPr lvl="0">
              <a:tabLst>
                <a:tab pos="2870200" algn="r"/>
                <a:tab pos="5024438" algn="r"/>
              </a:tabLst>
            </a:pPr>
            <a:endParaRPr lang="de-DE" dirty="0"/>
          </a:p>
          <a:p>
            <a:pPr lvl="0">
              <a:tabLst>
                <a:tab pos="2870200" algn="r"/>
                <a:tab pos="5024438" algn="r"/>
              </a:tabLst>
            </a:pPr>
            <a:r>
              <a:rPr lang="de-DE" dirty="0"/>
              <a:t>Ist-Bestand per </a:t>
            </a:r>
            <a:r>
              <a:rPr lang="de-DE" b="1" dirty="0"/>
              <a:t>31. Dezember 2023</a:t>
            </a:r>
            <a:endParaRPr lang="de-DE" dirty="0"/>
          </a:p>
          <a:p>
            <a:pPr lvl="0">
              <a:tabLst>
                <a:tab pos="2870200" algn="r"/>
                <a:tab pos="5024438" algn="r"/>
              </a:tabLst>
            </a:pPr>
            <a:r>
              <a:rPr lang="de-DE" dirty="0"/>
              <a:t>Geschäftskonto Sparkasse	= 	4.330,83 EUR</a:t>
            </a:r>
          </a:p>
          <a:p>
            <a:pPr lvl="0">
              <a:tabLst>
                <a:tab pos="2870200" algn="r"/>
                <a:tab pos="5024438" algn="r"/>
              </a:tabLst>
            </a:pPr>
            <a:r>
              <a:rPr lang="de-DE" dirty="0"/>
              <a:t>Konto für Sonderaktionen	=	1.100,00 EUR</a:t>
            </a:r>
          </a:p>
          <a:p>
            <a:pPr lvl="0">
              <a:tabLst>
                <a:tab pos="2870200" algn="r"/>
                <a:tab pos="5024438" algn="r"/>
              </a:tabLst>
            </a:pPr>
            <a:r>
              <a:rPr lang="de-DE" dirty="0"/>
              <a:t>Geschäftskonto Volksbank	=	10.737,27 EUR</a:t>
            </a:r>
          </a:p>
          <a:p>
            <a:pPr lvl="0">
              <a:tabLst>
                <a:tab pos="2870200" algn="r"/>
                <a:tab pos="5024438" algn="r"/>
              </a:tabLst>
            </a:pPr>
            <a:r>
              <a:rPr lang="de-DE" dirty="0"/>
              <a:t>Rücklagenkonto Schießstand	=	 30.106,67 EUR</a:t>
            </a:r>
          </a:p>
          <a:p>
            <a:pPr lvl="0">
              <a:tabLst>
                <a:tab pos="2870200" algn="r"/>
                <a:tab pos="5024438" algn="r"/>
              </a:tabLst>
            </a:pPr>
            <a:endParaRPr lang="de-DE" u="sng" dirty="0"/>
          </a:p>
          <a:p>
            <a:pPr lvl="0">
              <a:tabLst>
                <a:tab pos="2870200" algn="r"/>
                <a:tab pos="5024438" algn="r"/>
              </a:tabLst>
            </a:pPr>
            <a:r>
              <a:rPr lang="de-DE" u="sng" dirty="0"/>
              <a:t>	HA	</a:t>
            </a:r>
            <a:r>
              <a:rPr lang="de-DE" b="1" u="sng" dirty="0"/>
              <a:t>46.274,77 EUR</a:t>
            </a:r>
            <a:endParaRPr lang="de-DE" dirty="0"/>
          </a:p>
        </p:txBody>
      </p:sp>
      <p:sp>
        <p:nvSpPr>
          <p:cNvPr id="5" name="Google Shape;224;p12"/>
          <p:cNvSpPr txBox="1"/>
          <p:nvPr/>
        </p:nvSpPr>
        <p:spPr>
          <a:xfrm>
            <a:off x="6217920" y="1495405"/>
            <a:ext cx="5974080" cy="252372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de-DE" sz="1800" b="1" i="0" u="none" strike="noStrike" cap="none" dirty="0">
                <a:solidFill>
                  <a:schemeClr val="dk1"/>
                </a:solidFill>
                <a:latin typeface="+mn-lt"/>
                <a:ea typeface="Calibri"/>
                <a:cs typeface="Calibri"/>
                <a:sym typeface="Calibri"/>
              </a:rPr>
              <a:t>Zusätzlich gebildete Rücklagen auf Termin- oder Festgeldkonten</a:t>
            </a:r>
            <a:endParaRPr sz="1600" b="0" i="0" u="none" strike="noStrike" cap="none" dirty="0">
              <a:solidFill>
                <a:schemeClr val="dk1"/>
              </a:solidFill>
              <a:latin typeface="+mn-lt"/>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de-DE" sz="2000" b="1" i="0" u="none" strike="noStrike" cap="none" dirty="0">
                <a:solidFill>
                  <a:schemeClr val="dk1"/>
                </a:solidFill>
                <a:latin typeface="+mn-lt"/>
                <a:ea typeface="Calibri"/>
                <a:cs typeface="Calibri"/>
                <a:sym typeface="Calibri"/>
              </a:rPr>
              <a:t> </a:t>
            </a:r>
            <a:endParaRPr b="1" i="0" u="none" strike="noStrike" cap="none" dirty="0">
              <a:solidFill>
                <a:schemeClr val="dk1"/>
              </a:solidFill>
              <a:latin typeface="+mn-lt"/>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de-DE" sz="1800" b="1" i="0" u="none" strike="noStrike" cap="none" dirty="0">
                <a:solidFill>
                  <a:schemeClr val="dk1"/>
                </a:solidFill>
                <a:latin typeface="+mn-lt"/>
                <a:ea typeface="Calibri"/>
                <a:cs typeface="Calibri"/>
                <a:sym typeface="Calibri"/>
              </a:rPr>
              <a:t>2023: 238.000,00 €</a:t>
            </a:r>
            <a:endParaRPr sz="1800" b="1" i="0" u="none" strike="noStrike" cap="none" dirty="0">
              <a:solidFill>
                <a:schemeClr val="dk1"/>
              </a:solidFill>
              <a:latin typeface="+mn-lt"/>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de-DE" sz="1800" b="1" i="0" u="none" strike="noStrike" cap="none" dirty="0">
                <a:solidFill>
                  <a:schemeClr val="dk1"/>
                </a:solidFill>
                <a:latin typeface="+mn-lt"/>
                <a:ea typeface="Calibri"/>
                <a:cs typeface="Calibri"/>
                <a:sym typeface="Calibri"/>
              </a:rPr>
              <a:t>2024: 238.439,59 €</a:t>
            </a:r>
            <a:endParaRPr sz="1800" b="0" i="0" u="none" strike="noStrike" cap="none" dirty="0">
              <a:solidFill>
                <a:schemeClr val="dk1"/>
              </a:solidFill>
              <a:latin typeface="+mn-lt"/>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de-DE" sz="1800" b="0" i="0" u="none" strike="noStrike" cap="none" dirty="0">
                <a:solidFill>
                  <a:schemeClr val="dk1"/>
                </a:solidFill>
                <a:latin typeface="+mn-lt"/>
                <a:ea typeface="Calibri"/>
                <a:cs typeface="Calibri"/>
                <a:sym typeface="Calibri"/>
              </a:rPr>
              <a:t>Diese sind </a:t>
            </a:r>
            <a:r>
              <a:rPr lang="de-DE" sz="1800" b="1" i="0" u="sng" strike="noStrike" cap="none" dirty="0">
                <a:solidFill>
                  <a:schemeClr val="dk1"/>
                </a:solidFill>
                <a:latin typeface="+mn-lt"/>
                <a:ea typeface="Calibri"/>
                <a:cs typeface="Calibri"/>
                <a:sym typeface="Calibri"/>
              </a:rPr>
              <a:t>zweckgebunden</a:t>
            </a:r>
            <a:r>
              <a:rPr lang="de-DE" sz="1800" b="0" i="0" u="none" strike="noStrike" cap="none" dirty="0">
                <a:solidFill>
                  <a:schemeClr val="dk1"/>
                </a:solidFill>
                <a:latin typeface="+mn-lt"/>
                <a:ea typeface="Calibri"/>
                <a:cs typeface="Calibri"/>
                <a:sym typeface="Calibri"/>
              </a:rPr>
              <a:t> für (Um-) </a:t>
            </a:r>
            <a:r>
              <a:rPr lang="de-DE" sz="1800" b="0" i="0" u="none" strike="noStrike" cap="none" dirty="0" err="1">
                <a:solidFill>
                  <a:schemeClr val="dk1"/>
                </a:solidFill>
                <a:latin typeface="+mn-lt"/>
                <a:ea typeface="Calibri"/>
                <a:cs typeface="Calibri"/>
                <a:sym typeface="Calibri"/>
              </a:rPr>
              <a:t>baumaßnahmen</a:t>
            </a:r>
            <a:r>
              <a:rPr lang="de-DE" sz="1800" b="0" i="0" u="none" strike="noStrike" cap="none" dirty="0">
                <a:solidFill>
                  <a:schemeClr val="dk1"/>
                </a:solidFill>
                <a:latin typeface="+mn-lt"/>
                <a:ea typeface="Calibri"/>
                <a:cs typeface="Calibri"/>
                <a:sym typeface="Calibri"/>
              </a:rPr>
              <a:t>.</a:t>
            </a:r>
            <a:endParaRPr sz="1800" b="0" i="0" u="none" strike="noStrike" cap="none" dirty="0">
              <a:solidFill>
                <a:srgbClr val="000000"/>
              </a:solidFill>
              <a:latin typeface="+mn-lt"/>
              <a:sym typeface="Arial"/>
            </a:endParaRPr>
          </a:p>
          <a:p>
            <a:pPr marL="0" marR="0" lvl="0" indent="0" algn="l" rtl="0">
              <a:lnSpc>
                <a:spcPct val="100000"/>
              </a:lnSpc>
              <a:spcBef>
                <a:spcPts val="0"/>
              </a:spcBef>
              <a:spcAft>
                <a:spcPts val="0"/>
              </a:spcAft>
              <a:buClr>
                <a:srgbClr val="000000"/>
              </a:buClr>
              <a:buSzPts val="2400"/>
              <a:buFont typeface="Arial"/>
              <a:buNone/>
            </a:pPr>
            <a:r>
              <a:rPr lang="de-DE" sz="1800" b="0" i="0" u="none" strike="noStrike" cap="none" dirty="0">
                <a:solidFill>
                  <a:schemeClr val="dk1"/>
                </a:solidFill>
                <a:latin typeface="+mn-lt"/>
                <a:ea typeface="Calibri"/>
                <a:cs typeface="Calibri"/>
                <a:sym typeface="Calibri"/>
              </a:rPr>
              <a:t>Zudem dient die Rücklage auch dazu, den laufenden Betrieb (Mieten, Personal) sicherzustellen.</a:t>
            </a:r>
            <a:endParaRPr sz="1800" b="0" i="0" u="none" strike="noStrike" cap="none" dirty="0">
              <a:solidFill>
                <a:srgbClr val="000000"/>
              </a:solidFill>
              <a:latin typeface="+mn-lt"/>
              <a:sym typeface="Arial"/>
            </a:endParaRPr>
          </a:p>
          <a:p>
            <a:pPr marL="0" marR="0" lvl="0" indent="0" algn="l" rtl="0">
              <a:lnSpc>
                <a:spcPct val="100000"/>
              </a:lnSpc>
              <a:spcBef>
                <a:spcPts val="0"/>
              </a:spcBef>
              <a:spcAft>
                <a:spcPts val="0"/>
              </a:spcAft>
              <a:buClr>
                <a:srgbClr val="000000"/>
              </a:buClr>
              <a:buSzPts val="1800"/>
              <a:buFont typeface="Arial"/>
              <a:buNone/>
            </a:pPr>
            <a:endParaRPr sz="1200" b="0" i="0" u="none" strike="noStrike" cap="none" dirty="0">
              <a:solidFill>
                <a:schemeClr val="dk1"/>
              </a:solidFill>
              <a:latin typeface="+mn-lt"/>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anim calcmode="lin" valueType="num">
                                      <p:cBhvr>
                                        <p:cTn id="1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1000"/>
                                        <p:tgtEl>
                                          <p:spTgt spid="5">
                                            <p:txEl>
                                              <p:pRg st="2" end="2"/>
                                            </p:txEl>
                                          </p:spTgt>
                                        </p:tgtEl>
                                      </p:cBhvr>
                                    </p:animEffect>
                                    <p:anim calcmode="lin" valueType="num">
                                      <p:cBhvr>
                                        <p:cTn id="1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1000"/>
                                        <p:tgtEl>
                                          <p:spTgt spid="5">
                                            <p:txEl>
                                              <p:pRg st="3" end="3"/>
                                            </p:txEl>
                                          </p:spTgt>
                                        </p:tgtEl>
                                      </p:cBhvr>
                                    </p:animEffect>
                                    <p:anim calcmode="lin" valueType="num">
                                      <p:cBhvr>
                                        <p:cTn id="23"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1000"/>
                                        <p:tgtEl>
                                          <p:spTgt spid="5">
                                            <p:txEl>
                                              <p:pRg st="4" end="4"/>
                                            </p:txEl>
                                          </p:spTgt>
                                        </p:tgtEl>
                                      </p:cBhvr>
                                    </p:animEffect>
                                    <p:anim calcmode="lin" valueType="num">
                                      <p:cBhvr>
                                        <p:cTn id="28"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5">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1000"/>
                                        <p:tgtEl>
                                          <p:spTgt spid="5">
                                            <p:txEl>
                                              <p:pRg st="5" end="5"/>
                                            </p:txEl>
                                          </p:spTgt>
                                        </p:tgtEl>
                                      </p:cBhvr>
                                    </p:animEffect>
                                    <p:anim calcmode="lin" valueType="num">
                                      <p:cBhvr>
                                        <p:cTn id="33"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12"/>
          <p:cNvSpPr txBox="1">
            <a:spLocks noGrp="1"/>
          </p:cNvSpPr>
          <p:nvPr>
            <p:ph type="title"/>
          </p:nvPr>
        </p:nvSpPr>
        <p:spPr>
          <a:xfrm>
            <a:off x="700864" y="-87866"/>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e-DE" sz="3600" dirty="0">
                <a:latin typeface="+mn-lt"/>
              </a:rPr>
              <a:t>Finanzbericht 2023</a:t>
            </a:r>
            <a:endParaRPr dirty="0">
              <a:latin typeface="+mn-lt"/>
            </a:endParaRPr>
          </a:p>
        </p:txBody>
      </p:sp>
      <p:sp>
        <p:nvSpPr>
          <p:cNvPr id="4" name="Textfeld 3"/>
          <p:cNvSpPr txBox="1"/>
          <p:nvPr/>
        </p:nvSpPr>
        <p:spPr>
          <a:xfrm>
            <a:off x="557160" y="1151753"/>
            <a:ext cx="7203389" cy="6432530"/>
          </a:xfrm>
          <a:prstGeom prst="rect">
            <a:avLst/>
          </a:prstGeom>
          <a:noFill/>
        </p:spPr>
        <p:txBody>
          <a:bodyPr wrap="square" rtlCol="0">
            <a:spAutoFit/>
          </a:bodyPr>
          <a:lstStyle/>
          <a:p>
            <a:r>
              <a:rPr lang="de-DE" sz="1800" b="1" dirty="0"/>
              <a:t>Gesamtergebnis</a:t>
            </a:r>
          </a:p>
          <a:p>
            <a:endParaRPr lang="de-DE" sz="1800" dirty="0"/>
          </a:p>
          <a:p>
            <a:r>
              <a:rPr lang="de-DE" sz="1800" dirty="0"/>
              <a:t>Geschäftskonten 	</a:t>
            </a:r>
          </a:p>
          <a:p>
            <a:pPr>
              <a:tabLst>
                <a:tab pos="3317875" algn="r"/>
              </a:tabLst>
            </a:pPr>
            <a:r>
              <a:rPr lang="de-DE" sz="1800" dirty="0"/>
              <a:t>Stand 2024	46.274,77 €</a:t>
            </a:r>
          </a:p>
          <a:p>
            <a:pPr>
              <a:tabLst>
                <a:tab pos="3317875" algn="r"/>
              </a:tabLst>
            </a:pPr>
            <a:r>
              <a:rPr lang="de-DE" sz="1800" dirty="0"/>
              <a:t>Stand 2023	</a:t>
            </a:r>
            <a:r>
              <a:rPr lang="de-DE" sz="1800" u="sng" dirty="0"/>
              <a:t>145.735,83 €</a:t>
            </a:r>
            <a:br>
              <a:rPr lang="de-DE" sz="1800" u="sng" dirty="0"/>
            </a:br>
            <a:r>
              <a:rPr lang="de-DE" sz="1800" dirty="0"/>
              <a:t>	-99.461,06 €</a:t>
            </a:r>
          </a:p>
          <a:p>
            <a:pPr>
              <a:tabLst>
                <a:tab pos="2508250" algn="r"/>
              </a:tabLst>
            </a:pPr>
            <a:endParaRPr lang="de-DE" sz="1800" dirty="0"/>
          </a:p>
          <a:p>
            <a:pPr>
              <a:tabLst>
                <a:tab pos="2508250" algn="r"/>
              </a:tabLst>
            </a:pPr>
            <a:r>
              <a:rPr lang="de-DE" sz="1800" dirty="0"/>
              <a:t>Rücklagen</a:t>
            </a:r>
          </a:p>
          <a:p>
            <a:pPr>
              <a:tabLst>
                <a:tab pos="3317875" algn="r"/>
              </a:tabLst>
            </a:pPr>
            <a:r>
              <a:rPr lang="de-DE" sz="1800" dirty="0"/>
              <a:t>Stand 2024	238.439,59 €</a:t>
            </a:r>
          </a:p>
          <a:p>
            <a:pPr>
              <a:tabLst>
                <a:tab pos="3317875" algn="r"/>
              </a:tabLst>
            </a:pPr>
            <a:r>
              <a:rPr lang="de-DE" sz="1800" dirty="0"/>
              <a:t>Stand 2023	</a:t>
            </a:r>
            <a:r>
              <a:rPr lang="de-DE" sz="1800" u="sng" dirty="0"/>
              <a:t>238.000,00 €</a:t>
            </a:r>
          </a:p>
          <a:p>
            <a:pPr>
              <a:tabLst>
                <a:tab pos="3317875" algn="r"/>
              </a:tabLst>
            </a:pPr>
            <a:r>
              <a:rPr lang="de-DE" sz="1800" dirty="0"/>
              <a:t>	439,59 €</a:t>
            </a:r>
          </a:p>
          <a:p>
            <a:pPr>
              <a:tabLst>
                <a:tab pos="2508250" algn="r"/>
              </a:tabLst>
            </a:pPr>
            <a:endParaRPr lang="de-DE" sz="1800" dirty="0"/>
          </a:p>
          <a:p>
            <a:pPr>
              <a:tabLst>
                <a:tab pos="3317875" algn="r"/>
              </a:tabLst>
            </a:pPr>
            <a:r>
              <a:rPr lang="de-DE" sz="1800" dirty="0"/>
              <a:t>Gesamtverlust	</a:t>
            </a:r>
          </a:p>
          <a:p>
            <a:pPr>
              <a:tabLst>
                <a:tab pos="3317875" algn="r"/>
              </a:tabLst>
            </a:pPr>
            <a:r>
              <a:rPr lang="de-DE" sz="1800" dirty="0"/>
              <a:t>	-99.461,06 €	Minus Geschäftskonten</a:t>
            </a:r>
          </a:p>
          <a:p>
            <a:pPr>
              <a:tabLst>
                <a:tab pos="1430338" algn="r"/>
                <a:tab pos="3317875" algn="r"/>
              </a:tabLst>
            </a:pPr>
            <a:r>
              <a:rPr lang="de-DE" sz="1800" dirty="0"/>
              <a:t>	+ 	439,59 €	Rücklagen</a:t>
            </a:r>
          </a:p>
          <a:p>
            <a:pPr>
              <a:tabLst>
                <a:tab pos="1430338" algn="r"/>
                <a:tab pos="3317875" algn="r"/>
              </a:tabLst>
            </a:pPr>
            <a:r>
              <a:rPr lang="de-DE" sz="1800" dirty="0"/>
              <a:t>	+	2,00 €	Plus in den Bargeldkassen</a:t>
            </a:r>
          </a:p>
          <a:p>
            <a:pPr>
              <a:tabLst>
                <a:tab pos="1430338" algn="r"/>
                <a:tab pos="3317875" algn="r"/>
              </a:tabLst>
            </a:pPr>
            <a:r>
              <a:rPr lang="de-DE" sz="1800" dirty="0"/>
              <a:t>	+	609,20 €	Plus Klärungskonto</a:t>
            </a:r>
          </a:p>
          <a:p>
            <a:pPr>
              <a:tabLst>
                <a:tab pos="1430338" algn="r"/>
                <a:tab pos="3317875" algn="r"/>
              </a:tabLst>
            </a:pPr>
            <a:r>
              <a:rPr lang="de-DE" sz="1800" dirty="0"/>
              <a:t>	</a:t>
            </a:r>
            <a:r>
              <a:rPr lang="de-DE" sz="1800" u="sng" dirty="0"/>
              <a:t>+	1.660,00 € </a:t>
            </a:r>
            <a:r>
              <a:rPr lang="de-DE" sz="1800" dirty="0"/>
              <a:t>	Abzahlung LSB Darlehen	</a:t>
            </a:r>
          </a:p>
          <a:p>
            <a:pPr>
              <a:tabLst>
                <a:tab pos="1430338" algn="r"/>
                <a:tab pos="3317875" algn="r"/>
              </a:tabLst>
            </a:pPr>
            <a:r>
              <a:rPr lang="de-DE" sz="1800" dirty="0">
                <a:solidFill>
                  <a:srgbClr val="FF0000"/>
                </a:solidFill>
              </a:rPr>
              <a:t>	-	 96.750,27 €</a:t>
            </a:r>
          </a:p>
          <a:p>
            <a:pPr>
              <a:tabLst>
                <a:tab pos="2508250" algn="r"/>
              </a:tabLst>
            </a:pPr>
            <a:endParaRPr lang="de-DE" dirty="0"/>
          </a:p>
          <a:p>
            <a:pPr>
              <a:tabLst>
                <a:tab pos="2508250" algn="r"/>
              </a:tabLst>
            </a:pPr>
            <a:endParaRPr lang="de-DE" dirty="0"/>
          </a:p>
          <a:p>
            <a:pPr>
              <a:tabLst>
                <a:tab pos="2508250" algn="r"/>
              </a:tabLst>
            </a:pPr>
            <a:endParaRPr lang="de-DE" dirty="0"/>
          </a:p>
          <a:p>
            <a:pPr>
              <a:tabLst>
                <a:tab pos="2508250" algn="r"/>
              </a:tabLst>
            </a:pPr>
            <a:endParaRPr lang="de-DE" dirty="0"/>
          </a:p>
          <a:p>
            <a:pPr>
              <a:tabLst>
                <a:tab pos="2508250" algn="r"/>
              </a:tabLst>
            </a:pPr>
            <a:r>
              <a:rPr lang="de-DE" dirty="0"/>
              <a:t>	</a:t>
            </a:r>
          </a:p>
        </p:txBody>
      </p:sp>
      <p:sp>
        <p:nvSpPr>
          <p:cNvPr id="3" name="Textfeld 2"/>
          <p:cNvSpPr txBox="1"/>
          <p:nvPr/>
        </p:nvSpPr>
        <p:spPr>
          <a:xfrm>
            <a:off x="6743771" y="1457983"/>
            <a:ext cx="5158060" cy="3785652"/>
          </a:xfrm>
          <a:prstGeom prst="rect">
            <a:avLst/>
          </a:prstGeom>
          <a:noFill/>
        </p:spPr>
        <p:txBody>
          <a:bodyPr wrap="square" rtlCol="0">
            <a:spAutoFit/>
          </a:bodyPr>
          <a:lstStyle/>
          <a:p>
            <a:pPr algn="just"/>
            <a:r>
              <a:rPr lang="de-DE" sz="1600" dirty="0"/>
              <a:t>2023 hat der Verein die Heizung und die Duschen am Sportplatz umgebaut. Die Kosten in Höhe von ca. 155.000 € hat vorerst der Verein übernommen. 2023 hat die Gemeinde schon 75.000 € an den Verein zurückerstattet. Die fehlenden 80.000 € werden 2024 in Form von Fördergeldern (50.000 € vom Bund) und die Gemeinde (30.000 €) erstattet. Die Fördergelder sind im Februar eingegangen, die Abrechnung mit der Gemeinde erfolgt in den nächsten Wochen. Ebenso fehlen noch Gelder für die Umgestaltung der Bankette am Sportplatz (11.000 €).</a:t>
            </a:r>
          </a:p>
          <a:p>
            <a:pPr algn="just"/>
            <a:r>
              <a:rPr lang="de-DE" sz="1600" dirty="0"/>
              <a:t>Die Fördergelder für das Programm „Digitalisierung“ (16.000 €) wurden von der Bezirksregierung erst 2024 weitergeleitet und nicht wie vorgesehen im letzten Jahr.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anim calcmode="lin" valueType="num">
                                      <p:cBhvr additive="base">
                                        <p:cTn id="11"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4">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anim calcmode="lin" valueType="num">
                                      <p:cBhvr additive="base">
                                        <p:cTn id="1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6" dur="1000" fill="hold"/>
                                        <p:tgtEl>
                                          <p:spTgt spid="4">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 calcmode="lin" valueType="num">
                                      <p:cBhvr additive="base">
                                        <p:cTn id="19"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anim calcmode="lin" valueType="num">
                                      <p:cBhvr additive="base">
                                        <p:cTn id="25"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26" dur="1000" fill="hold"/>
                                        <p:tgtEl>
                                          <p:spTgt spid="4">
                                            <p:txEl>
                                              <p:pRg st="6" end="6"/>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4">
                                            <p:txEl>
                                              <p:pRg st="7" end="7"/>
                                            </p:txEl>
                                          </p:spTgt>
                                        </p:tgtEl>
                                        <p:attrNameLst>
                                          <p:attrName>style.visibility</p:attrName>
                                        </p:attrNameLst>
                                      </p:cBhvr>
                                      <p:to>
                                        <p:strVal val="visible"/>
                                      </p:to>
                                    </p:set>
                                    <p:anim calcmode="lin" valueType="num">
                                      <p:cBhvr additive="base">
                                        <p:cTn id="29"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30" dur="1000" fill="hold"/>
                                        <p:tgtEl>
                                          <p:spTgt spid="4">
                                            <p:txEl>
                                              <p:pRg st="7" end="7"/>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4">
                                            <p:txEl>
                                              <p:pRg st="8" end="8"/>
                                            </p:txEl>
                                          </p:spTgt>
                                        </p:tgtEl>
                                        <p:attrNameLst>
                                          <p:attrName>style.visibility</p:attrName>
                                        </p:attrNameLst>
                                      </p:cBhvr>
                                      <p:to>
                                        <p:strVal val="visible"/>
                                      </p:to>
                                    </p:set>
                                    <p:anim calcmode="lin" valueType="num">
                                      <p:cBhvr additive="base">
                                        <p:cTn id="33"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34" dur="1000" fill="hold"/>
                                        <p:tgtEl>
                                          <p:spTgt spid="4">
                                            <p:txEl>
                                              <p:pRg st="8" end="8"/>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4">
                                            <p:txEl>
                                              <p:pRg st="9" end="9"/>
                                            </p:txEl>
                                          </p:spTgt>
                                        </p:tgtEl>
                                        <p:attrNameLst>
                                          <p:attrName>style.visibility</p:attrName>
                                        </p:attrNameLst>
                                      </p:cBhvr>
                                      <p:to>
                                        <p:strVal val="visible"/>
                                      </p:to>
                                    </p:set>
                                    <p:anim calcmode="lin" valueType="num">
                                      <p:cBhvr additive="base">
                                        <p:cTn id="37" dur="10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38" dur="1000" fill="hold"/>
                                        <p:tgtEl>
                                          <p:spTgt spid="4">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
                                            <p:txEl>
                                              <p:pRg st="11" end="11"/>
                                            </p:txEl>
                                          </p:spTgt>
                                        </p:tgtEl>
                                        <p:attrNameLst>
                                          <p:attrName>style.visibility</p:attrName>
                                        </p:attrNameLst>
                                      </p:cBhvr>
                                      <p:to>
                                        <p:strVal val="visible"/>
                                      </p:to>
                                    </p:set>
                                    <p:anim calcmode="lin" valueType="num">
                                      <p:cBhvr additive="base">
                                        <p:cTn id="43" dur="1000" fill="hold"/>
                                        <p:tgtEl>
                                          <p:spTgt spid="4">
                                            <p:txEl>
                                              <p:pRg st="11" end="11"/>
                                            </p:txEl>
                                          </p:spTgt>
                                        </p:tgtEl>
                                        <p:attrNameLst>
                                          <p:attrName>ppt_x</p:attrName>
                                        </p:attrNameLst>
                                      </p:cBhvr>
                                      <p:tavLst>
                                        <p:tav tm="0">
                                          <p:val>
                                            <p:strVal val="#ppt_x"/>
                                          </p:val>
                                        </p:tav>
                                        <p:tav tm="100000">
                                          <p:val>
                                            <p:strVal val="#ppt_x"/>
                                          </p:val>
                                        </p:tav>
                                      </p:tavLst>
                                    </p:anim>
                                    <p:anim calcmode="lin" valueType="num">
                                      <p:cBhvr additive="base">
                                        <p:cTn id="44" dur="1000" fill="hold"/>
                                        <p:tgtEl>
                                          <p:spTgt spid="4">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4">
                                            <p:txEl>
                                              <p:pRg st="12" end="12"/>
                                            </p:txEl>
                                          </p:spTgt>
                                        </p:tgtEl>
                                        <p:attrNameLst>
                                          <p:attrName>style.visibility</p:attrName>
                                        </p:attrNameLst>
                                      </p:cBhvr>
                                      <p:to>
                                        <p:strVal val="visible"/>
                                      </p:to>
                                    </p:set>
                                    <p:anim calcmode="lin" valueType="num">
                                      <p:cBhvr additive="base">
                                        <p:cTn id="49" dur="1000" fill="hold"/>
                                        <p:tgtEl>
                                          <p:spTgt spid="4">
                                            <p:txEl>
                                              <p:pRg st="12" end="12"/>
                                            </p:txEl>
                                          </p:spTgt>
                                        </p:tgtEl>
                                        <p:attrNameLst>
                                          <p:attrName>ppt_x</p:attrName>
                                        </p:attrNameLst>
                                      </p:cBhvr>
                                      <p:tavLst>
                                        <p:tav tm="0">
                                          <p:val>
                                            <p:strVal val="#ppt_x"/>
                                          </p:val>
                                        </p:tav>
                                        <p:tav tm="100000">
                                          <p:val>
                                            <p:strVal val="#ppt_x"/>
                                          </p:val>
                                        </p:tav>
                                      </p:tavLst>
                                    </p:anim>
                                    <p:anim calcmode="lin" valueType="num">
                                      <p:cBhvr additive="base">
                                        <p:cTn id="50" dur="1000" fill="hold"/>
                                        <p:tgtEl>
                                          <p:spTgt spid="4">
                                            <p:txEl>
                                              <p:pRg st="12" end="12"/>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4">
                                            <p:txEl>
                                              <p:pRg st="13" end="13"/>
                                            </p:txEl>
                                          </p:spTgt>
                                        </p:tgtEl>
                                        <p:attrNameLst>
                                          <p:attrName>style.visibility</p:attrName>
                                        </p:attrNameLst>
                                      </p:cBhvr>
                                      <p:to>
                                        <p:strVal val="visible"/>
                                      </p:to>
                                    </p:set>
                                    <p:anim calcmode="lin" valueType="num">
                                      <p:cBhvr additive="base">
                                        <p:cTn id="53" dur="1000" fill="hold"/>
                                        <p:tgtEl>
                                          <p:spTgt spid="4">
                                            <p:txEl>
                                              <p:pRg st="13" end="13"/>
                                            </p:txEl>
                                          </p:spTgt>
                                        </p:tgtEl>
                                        <p:attrNameLst>
                                          <p:attrName>ppt_x</p:attrName>
                                        </p:attrNameLst>
                                      </p:cBhvr>
                                      <p:tavLst>
                                        <p:tav tm="0">
                                          <p:val>
                                            <p:strVal val="#ppt_x"/>
                                          </p:val>
                                        </p:tav>
                                        <p:tav tm="100000">
                                          <p:val>
                                            <p:strVal val="#ppt_x"/>
                                          </p:val>
                                        </p:tav>
                                      </p:tavLst>
                                    </p:anim>
                                    <p:anim calcmode="lin" valueType="num">
                                      <p:cBhvr additive="base">
                                        <p:cTn id="54" dur="1000" fill="hold"/>
                                        <p:tgtEl>
                                          <p:spTgt spid="4">
                                            <p:txEl>
                                              <p:pRg st="13" end="13"/>
                                            </p:txEl>
                                          </p:spTgt>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4">
                                            <p:txEl>
                                              <p:pRg st="14" end="14"/>
                                            </p:txEl>
                                          </p:spTgt>
                                        </p:tgtEl>
                                        <p:attrNameLst>
                                          <p:attrName>style.visibility</p:attrName>
                                        </p:attrNameLst>
                                      </p:cBhvr>
                                      <p:to>
                                        <p:strVal val="visible"/>
                                      </p:to>
                                    </p:set>
                                    <p:anim calcmode="lin" valueType="num">
                                      <p:cBhvr additive="base">
                                        <p:cTn id="57" dur="1000" fill="hold"/>
                                        <p:tgtEl>
                                          <p:spTgt spid="4">
                                            <p:txEl>
                                              <p:pRg st="14" end="14"/>
                                            </p:txEl>
                                          </p:spTgt>
                                        </p:tgtEl>
                                        <p:attrNameLst>
                                          <p:attrName>ppt_x</p:attrName>
                                        </p:attrNameLst>
                                      </p:cBhvr>
                                      <p:tavLst>
                                        <p:tav tm="0">
                                          <p:val>
                                            <p:strVal val="#ppt_x"/>
                                          </p:val>
                                        </p:tav>
                                        <p:tav tm="100000">
                                          <p:val>
                                            <p:strVal val="#ppt_x"/>
                                          </p:val>
                                        </p:tav>
                                      </p:tavLst>
                                    </p:anim>
                                    <p:anim calcmode="lin" valueType="num">
                                      <p:cBhvr additive="base">
                                        <p:cTn id="58" dur="1000" fill="hold"/>
                                        <p:tgtEl>
                                          <p:spTgt spid="4">
                                            <p:txEl>
                                              <p:pRg st="14" end="14"/>
                                            </p:txEl>
                                          </p:spTgt>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4">
                                            <p:txEl>
                                              <p:pRg st="15" end="15"/>
                                            </p:txEl>
                                          </p:spTgt>
                                        </p:tgtEl>
                                        <p:attrNameLst>
                                          <p:attrName>style.visibility</p:attrName>
                                        </p:attrNameLst>
                                      </p:cBhvr>
                                      <p:to>
                                        <p:strVal val="visible"/>
                                      </p:to>
                                    </p:set>
                                    <p:anim calcmode="lin" valueType="num">
                                      <p:cBhvr additive="base">
                                        <p:cTn id="61" dur="1000" fill="hold"/>
                                        <p:tgtEl>
                                          <p:spTgt spid="4">
                                            <p:txEl>
                                              <p:pRg st="15" end="15"/>
                                            </p:txEl>
                                          </p:spTgt>
                                        </p:tgtEl>
                                        <p:attrNameLst>
                                          <p:attrName>ppt_x</p:attrName>
                                        </p:attrNameLst>
                                      </p:cBhvr>
                                      <p:tavLst>
                                        <p:tav tm="0">
                                          <p:val>
                                            <p:strVal val="#ppt_x"/>
                                          </p:val>
                                        </p:tav>
                                        <p:tav tm="100000">
                                          <p:val>
                                            <p:strVal val="#ppt_x"/>
                                          </p:val>
                                        </p:tav>
                                      </p:tavLst>
                                    </p:anim>
                                    <p:anim calcmode="lin" valueType="num">
                                      <p:cBhvr additive="base">
                                        <p:cTn id="62" dur="1000" fill="hold"/>
                                        <p:tgtEl>
                                          <p:spTgt spid="4">
                                            <p:txEl>
                                              <p:pRg st="15" end="15"/>
                                            </p:txEl>
                                          </p:spTgt>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4">
                                            <p:txEl>
                                              <p:pRg st="16" end="16"/>
                                            </p:txEl>
                                          </p:spTgt>
                                        </p:tgtEl>
                                        <p:attrNameLst>
                                          <p:attrName>style.visibility</p:attrName>
                                        </p:attrNameLst>
                                      </p:cBhvr>
                                      <p:to>
                                        <p:strVal val="visible"/>
                                      </p:to>
                                    </p:set>
                                    <p:anim calcmode="lin" valueType="num">
                                      <p:cBhvr additive="base">
                                        <p:cTn id="65" dur="1000" fill="hold"/>
                                        <p:tgtEl>
                                          <p:spTgt spid="4">
                                            <p:txEl>
                                              <p:pRg st="16" end="16"/>
                                            </p:txEl>
                                          </p:spTgt>
                                        </p:tgtEl>
                                        <p:attrNameLst>
                                          <p:attrName>ppt_x</p:attrName>
                                        </p:attrNameLst>
                                      </p:cBhvr>
                                      <p:tavLst>
                                        <p:tav tm="0">
                                          <p:val>
                                            <p:strVal val="#ppt_x"/>
                                          </p:val>
                                        </p:tav>
                                        <p:tav tm="100000">
                                          <p:val>
                                            <p:strVal val="#ppt_x"/>
                                          </p:val>
                                        </p:tav>
                                      </p:tavLst>
                                    </p:anim>
                                    <p:anim calcmode="lin" valueType="num">
                                      <p:cBhvr additive="base">
                                        <p:cTn id="66" dur="1000" fill="hold"/>
                                        <p:tgtEl>
                                          <p:spTgt spid="4">
                                            <p:txEl>
                                              <p:pRg st="16" end="16"/>
                                            </p:txEl>
                                          </p:spTgt>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4">
                                            <p:txEl>
                                              <p:pRg st="17" end="17"/>
                                            </p:txEl>
                                          </p:spTgt>
                                        </p:tgtEl>
                                        <p:attrNameLst>
                                          <p:attrName>style.visibility</p:attrName>
                                        </p:attrNameLst>
                                      </p:cBhvr>
                                      <p:to>
                                        <p:strVal val="visible"/>
                                      </p:to>
                                    </p:set>
                                    <p:anim calcmode="lin" valueType="num">
                                      <p:cBhvr additive="base">
                                        <p:cTn id="69" dur="1000" fill="hold"/>
                                        <p:tgtEl>
                                          <p:spTgt spid="4">
                                            <p:txEl>
                                              <p:pRg st="17" end="17"/>
                                            </p:txEl>
                                          </p:spTgt>
                                        </p:tgtEl>
                                        <p:attrNameLst>
                                          <p:attrName>ppt_x</p:attrName>
                                        </p:attrNameLst>
                                      </p:cBhvr>
                                      <p:tavLst>
                                        <p:tav tm="0">
                                          <p:val>
                                            <p:strVal val="#ppt_x"/>
                                          </p:val>
                                        </p:tav>
                                        <p:tav tm="100000">
                                          <p:val>
                                            <p:strVal val="#ppt_x"/>
                                          </p:val>
                                        </p:tav>
                                      </p:tavLst>
                                    </p:anim>
                                    <p:anim calcmode="lin" valueType="num">
                                      <p:cBhvr additive="base">
                                        <p:cTn id="70" dur="1000" fill="hold"/>
                                        <p:tgtEl>
                                          <p:spTgt spid="4">
                                            <p:txEl>
                                              <p:pRg st="17" end="17"/>
                                            </p:txEl>
                                          </p:spTgt>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nodeType="clickEffect">
                                  <p:stCondLst>
                                    <p:cond delay="0"/>
                                  </p:stCondLst>
                                  <p:childTnLst>
                                    <p:set>
                                      <p:cBhvr>
                                        <p:cTn id="74" dur="1" fill="hold">
                                          <p:stCondLst>
                                            <p:cond delay="0"/>
                                          </p:stCondLst>
                                        </p:cTn>
                                        <p:tgtEl>
                                          <p:spTgt spid="3">
                                            <p:txEl>
                                              <p:pRg st="0" end="0"/>
                                            </p:txEl>
                                          </p:spTgt>
                                        </p:tgtEl>
                                        <p:attrNameLst>
                                          <p:attrName>style.visibility</p:attrName>
                                        </p:attrNameLst>
                                      </p:cBhvr>
                                      <p:to>
                                        <p:strVal val="visible"/>
                                      </p:to>
                                    </p:set>
                                    <p:animEffect transition="in" filter="fade">
                                      <p:cBhvr>
                                        <p:cTn id="75" dur="1000"/>
                                        <p:tgtEl>
                                          <p:spTgt spid="3">
                                            <p:txEl>
                                              <p:pRg st="0" end="0"/>
                                            </p:txEl>
                                          </p:spTgt>
                                        </p:tgtEl>
                                      </p:cBhvr>
                                    </p:animEffect>
                                    <p:anim calcmode="lin" valueType="num">
                                      <p:cBhvr>
                                        <p:cTn id="7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77"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nodeType="clickEffect">
                                  <p:stCondLst>
                                    <p:cond delay="0"/>
                                  </p:stCondLst>
                                  <p:childTnLst>
                                    <p:set>
                                      <p:cBhvr>
                                        <p:cTn id="81" dur="1" fill="hold">
                                          <p:stCondLst>
                                            <p:cond delay="0"/>
                                          </p:stCondLst>
                                        </p:cTn>
                                        <p:tgtEl>
                                          <p:spTgt spid="3">
                                            <p:txEl>
                                              <p:pRg st="1" end="1"/>
                                            </p:txEl>
                                          </p:spTgt>
                                        </p:tgtEl>
                                        <p:attrNameLst>
                                          <p:attrName>style.visibility</p:attrName>
                                        </p:attrNameLst>
                                      </p:cBhvr>
                                      <p:to>
                                        <p:strVal val="visible"/>
                                      </p:to>
                                    </p:set>
                                    <p:animEffect transition="in" filter="fade">
                                      <p:cBhvr>
                                        <p:cTn id="82" dur="1000"/>
                                        <p:tgtEl>
                                          <p:spTgt spid="3">
                                            <p:txEl>
                                              <p:pRg st="1" end="1"/>
                                            </p:txEl>
                                          </p:spTgt>
                                        </p:tgtEl>
                                      </p:cBhvr>
                                    </p:animEffect>
                                    <p:anim calcmode="lin" valueType="num">
                                      <p:cBhvr>
                                        <p:cTn id="8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8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e-DE" sz="3400" dirty="0"/>
              <a:t>Begrüßung durch den Vorsitzenden Martin Steinbach</a:t>
            </a:r>
            <a:endParaRPr sz="3400" dirty="0"/>
          </a:p>
        </p:txBody>
      </p:sp>
      <p:sp>
        <p:nvSpPr>
          <p:cNvPr id="129" name="Google Shape;129;p4"/>
          <p:cNvSpPr txBox="1">
            <a:spLocks noGrp="1"/>
          </p:cNvSpPr>
          <p:nvPr>
            <p:ph type="body" idx="1"/>
          </p:nvPr>
        </p:nvSpPr>
        <p:spPr>
          <a:xfrm>
            <a:off x="838200" y="1690688"/>
            <a:ext cx="10515600" cy="4351338"/>
          </a:xfrm>
          <a:prstGeom prst="rect">
            <a:avLst/>
          </a:prstGeom>
          <a:noFill/>
          <a:ln>
            <a:noFill/>
          </a:ln>
        </p:spPr>
        <p:txBody>
          <a:bodyPr spcFirstLastPara="1" wrap="square" lIns="91425" tIns="45700" rIns="91425" bIns="45700" anchor="t" anchorCtr="0">
            <a:normAutofit/>
          </a:bodyPr>
          <a:lstStyle/>
          <a:p>
            <a:pPr marL="342900" lvl="0" indent="-342900" algn="l" rtl="0">
              <a:lnSpc>
                <a:spcPct val="90000"/>
              </a:lnSpc>
              <a:spcBef>
                <a:spcPts val="0"/>
              </a:spcBef>
              <a:spcAft>
                <a:spcPts val="0"/>
              </a:spcAft>
              <a:buClr>
                <a:srgbClr val="FF0000"/>
              </a:buClr>
              <a:buSzPts val="2800"/>
              <a:buFont typeface="Calibri"/>
              <a:buAutoNum type="arabicPeriod"/>
            </a:pPr>
            <a:r>
              <a:rPr lang="de-DE" b="0" dirty="0">
                <a:latin typeface="+mn-lt"/>
              </a:rPr>
              <a:t>Begrüßung der Ehrengäste</a:t>
            </a:r>
            <a:endParaRPr dirty="0">
              <a:latin typeface="+mn-lt"/>
            </a:endParaRPr>
          </a:p>
          <a:p>
            <a:pPr marL="342900" lvl="0" indent="-342900" algn="l" rtl="0">
              <a:lnSpc>
                <a:spcPct val="90000"/>
              </a:lnSpc>
              <a:spcBef>
                <a:spcPts val="1200"/>
              </a:spcBef>
              <a:spcAft>
                <a:spcPts val="0"/>
              </a:spcAft>
              <a:buClr>
                <a:srgbClr val="FF0000"/>
              </a:buClr>
              <a:buSzPts val="2800"/>
              <a:buFont typeface="Calibri"/>
              <a:buAutoNum type="arabicPeriod"/>
            </a:pPr>
            <a:r>
              <a:rPr lang="de-DE" b="0" dirty="0">
                <a:latin typeface="+mn-lt"/>
              </a:rPr>
              <a:t>Gedenken der Toten</a:t>
            </a:r>
            <a:endParaRPr dirty="0">
              <a:latin typeface="+mn-lt"/>
            </a:endParaRPr>
          </a:p>
          <a:p>
            <a:pPr marL="342900" lvl="0" indent="-342900" algn="l" rtl="0">
              <a:lnSpc>
                <a:spcPct val="90000"/>
              </a:lnSpc>
              <a:spcBef>
                <a:spcPts val="1200"/>
              </a:spcBef>
              <a:spcAft>
                <a:spcPts val="0"/>
              </a:spcAft>
              <a:buClr>
                <a:srgbClr val="FF0000"/>
              </a:buClr>
              <a:buSzPts val="2800"/>
              <a:buFont typeface="Calibri"/>
              <a:buAutoNum type="arabicPeriod"/>
            </a:pPr>
            <a:r>
              <a:rPr lang="de-DE" b="0" dirty="0">
                <a:latin typeface="+mn-lt"/>
              </a:rPr>
              <a:t>Wahl eines Protokollführers</a:t>
            </a:r>
            <a:endParaRPr dirty="0">
              <a:latin typeface="+mn-lt"/>
            </a:endParaRPr>
          </a:p>
          <a:p>
            <a:pPr marL="342900" lvl="0" indent="-342900" algn="l" rtl="0">
              <a:lnSpc>
                <a:spcPct val="90000"/>
              </a:lnSpc>
              <a:spcBef>
                <a:spcPts val="1200"/>
              </a:spcBef>
              <a:spcAft>
                <a:spcPts val="0"/>
              </a:spcAft>
              <a:buClr>
                <a:srgbClr val="FF0000"/>
              </a:buClr>
              <a:buSzPts val="2800"/>
              <a:buFont typeface="Calibri"/>
              <a:buAutoNum type="arabicPeriod"/>
            </a:pPr>
            <a:r>
              <a:rPr lang="de-DE" b="0" dirty="0">
                <a:latin typeface="+mn-lt"/>
              </a:rPr>
              <a:t>Wahl einer Stimmprüfungskommission</a:t>
            </a:r>
            <a:endParaRPr dirty="0">
              <a:latin typeface="+mn-lt"/>
            </a:endParaRPr>
          </a:p>
          <a:p>
            <a:pPr marL="342900" lvl="0" indent="-342900" algn="l" rtl="0">
              <a:lnSpc>
                <a:spcPct val="90000"/>
              </a:lnSpc>
              <a:spcBef>
                <a:spcPts val="1200"/>
              </a:spcBef>
              <a:spcAft>
                <a:spcPts val="0"/>
              </a:spcAft>
              <a:buClr>
                <a:srgbClr val="FF0000"/>
              </a:buClr>
              <a:buSzPts val="2800"/>
              <a:buFont typeface="Calibri"/>
              <a:buAutoNum type="arabicPeriod"/>
            </a:pPr>
            <a:r>
              <a:rPr lang="de-DE" b="0" dirty="0">
                <a:latin typeface="+mn-lt"/>
              </a:rPr>
              <a:t>Feststellung der Beschlussfähigkeit</a:t>
            </a:r>
            <a:endParaRPr dirty="0">
              <a:latin typeface="+mn-lt"/>
            </a:endParaRPr>
          </a:p>
          <a:p>
            <a:pPr marL="342900" lvl="0" indent="-342900" algn="l" rtl="0">
              <a:lnSpc>
                <a:spcPct val="90000"/>
              </a:lnSpc>
              <a:spcBef>
                <a:spcPts val="1200"/>
              </a:spcBef>
              <a:spcAft>
                <a:spcPts val="0"/>
              </a:spcAft>
              <a:buClr>
                <a:srgbClr val="FF0000"/>
              </a:buClr>
              <a:buSzPts val="2800"/>
              <a:buFont typeface="Calibri"/>
              <a:buAutoNum type="arabicPeriod"/>
            </a:pPr>
            <a:r>
              <a:rPr lang="de-DE" b="0" dirty="0">
                <a:latin typeface="+mn-lt"/>
              </a:rPr>
              <a:t>Tagesordnung und Reihenfolge</a:t>
            </a:r>
            <a:endParaRPr dirty="0">
              <a:latin typeface="+mn-lt"/>
            </a:endParaRPr>
          </a:p>
          <a:p>
            <a:pPr marL="0" lvl="0" indent="0" algn="l" rtl="0">
              <a:lnSpc>
                <a:spcPct val="90000"/>
              </a:lnSpc>
              <a:spcBef>
                <a:spcPts val="1600"/>
              </a:spcBef>
              <a:spcAft>
                <a:spcPts val="0"/>
              </a:spcAft>
              <a:buClr>
                <a:srgbClr val="FF0000"/>
              </a:buClr>
              <a:buSzPts val="2800"/>
              <a:buNone/>
            </a:pP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13"/>
          <p:cNvSpPr txBox="1">
            <a:spLocks noGrp="1"/>
          </p:cNvSpPr>
          <p:nvPr>
            <p:ph type="title"/>
          </p:nvPr>
        </p:nvSpPr>
        <p:spPr>
          <a:xfrm>
            <a:off x="773291" y="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e-DE" sz="3600" dirty="0">
                <a:latin typeface="+mn-lt"/>
              </a:rPr>
              <a:t>Finanzbericht 2023</a:t>
            </a:r>
            <a:endParaRPr dirty="0">
              <a:latin typeface="+mn-lt"/>
            </a:endParaRPr>
          </a:p>
        </p:txBody>
      </p:sp>
      <p:sp>
        <p:nvSpPr>
          <p:cNvPr id="230" name="Google Shape;230;p13"/>
          <p:cNvSpPr txBox="1"/>
          <p:nvPr/>
        </p:nvSpPr>
        <p:spPr>
          <a:xfrm>
            <a:off x="773291" y="1482141"/>
            <a:ext cx="10411650" cy="4247276"/>
          </a:xfrm>
          <a:prstGeom prst="rect">
            <a:avLst/>
          </a:prstGeom>
          <a:noFill/>
          <a:ln>
            <a:noFill/>
          </a:ln>
        </p:spPr>
        <p:txBody>
          <a:bodyPr spcFirstLastPara="1" wrap="square" lIns="91425" tIns="45700" rIns="91425" bIns="45700" anchor="t" anchorCtr="0">
            <a:spAutoFit/>
          </a:bodyPr>
          <a:lstStyle/>
          <a:p>
            <a:pPr>
              <a:buSzPts val="2000"/>
              <a:tabLst>
                <a:tab pos="6364288" algn="r"/>
              </a:tabLst>
            </a:pPr>
            <a:r>
              <a:rPr lang="de-DE" sz="1800" b="1" i="0" u="none" strike="noStrike" cap="none" dirty="0">
                <a:solidFill>
                  <a:schemeClr val="dk1"/>
                </a:solidFill>
                <a:latin typeface="+mn-lt"/>
                <a:ea typeface="Calibri"/>
                <a:cs typeface="Calibri"/>
                <a:sym typeface="Calibri"/>
              </a:rPr>
              <a:t>Einnahmen			Vergleich zu 2022</a:t>
            </a:r>
          </a:p>
          <a:p>
            <a:pPr>
              <a:buSzPts val="2000"/>
              <a:tabLst>
                <a:tab pos="6364288" algn="r"/>
                <a:tab pos="8697913" algn="r"/>
              </a:tabLst>
            </a:pPr>
            <a:r>
              <a:rPr lang="de-DE" sz="1800" dirty="0">
                <a:solidFill>
                  <a:schemeClr val="dk1"/>
                </a:solidFill>
                <a:latin typeface="+mn-lt"/>
                <a:ea typeface="Calibri"/>
                <a:cs typeface="Calibri"/>
                <a:sym typeface="Calibri"/>
              </a:rPr>
              <a:t>Zuschüsse (Gemeinde, KSB, LSB, DJK, etc.)	ca. 269.000 €	(+ 44.000 €) </a:t>
            </a:r>
          </a:p>
          <a:p>
            <a:pPr>
              <a:buSzPts val="2000"/>
              <a:tabLst>
                <a:tab pos="6364288" algn="r"/>
                <a:tab pos="8697913" algn="r"/>
              </a:tabLst>
            </a:pPr>
            <a:r>
              <a:rPr lang="de-DE" sz="1800" b="0" i="0" u="none" strike="noStrike" cap="none" dirty="0">
                <a:solidFill>
                  <a:schemeClr val="dk1"/>
                </a:solidFill>
                <a:latin typeface="+mn-lt"/>
                <a:ea typeface="Calibri"/>
                <a:cs typeface="Calibri"/>
                <a:sym typeface="Calibri"/>
              </a:rPr>
              <a:t>Vereins- &amp; Abteilungsbeiträge	ca. 212.000 €	(+ 25.000 €)</a:t>
            </a:r>
          </a:p>
          <a:p>
            <a:pPr>
              <a:buSzPts val="2000"/>
              <a:tabLst>
                <a:tab pos="6364288" algn="r"/>
                <a:tab pos="8697913" algn="r"/>
              </a:tabLst>
            </a:pPr>
            <a:r>
              <a:rPr lang="de-DE" sz="1800" b="0" i="0" u="none" strike="noStrike" cap="none" dirty="0">
                <a:solidFill>
                  <a:schemeClr val="dk1"/>
                </a:solidFill>
                <a:latin typeface="+mn-lt"/>
                <a:ea typeface="Calibri"/>
                <a:cs typeface="Calibri"/>
                <a:sym typeface="Calibri"/>
              </a:rPr>
              <a:t>Spenden	ca. 109.000 €	(+ 36.000 €)</a:t>
            </a:r>
          </a:p>
          <a:p>
            <a:pPr>
              <a:buSzPts val="2000"/>
              <a:tabLst>
                <a:tab pos="6364288" algn="r"/>
                <a:tab pos="8697913" algn="r"/>
              </a:tabLst>
            </a:pPr>
            <a:r>
              <a:rPr lang="de-DE" sz="1800" b="0" i="0" u="none" strike="noStrike" cap="none" dirty="0">
                <a:solidFill>
                  <a:schemeClr val="dk1"/>
                </a:solidFill>
                <a:latin typeface="+mn-lt"/>
                <a:ea typeface="Calibri"/>
                <a:cs typeface="Calibri"/>
                <a:sym typeface="Calibri"/>
              </a:rPr>
              <a:t>Freizeiten (insb. Fit ab 50)	ca. 52.000 €	(+ 4.000 €)</a:t>
            </a:r>
          </a:p>
          <a:p>
            <a:pPr>
              <a:buSzPts val="2000"/>
              <a:tabLst>
                <a:tab pos="6364288" algn="r"/>
                <a:tab pos="8697913" algn="r"/>
              </a:tabLst>
            </a:pPr>
            <a:r>
              <a:rPr lang="de-DE" sz="1800" b="0" i="0" u="none" strike="noStrike" cap="none" dirty="0">
                <a:solidFill>
                  <a:schemeClr val="dk1"/>
                </a:solidFill>
                <a:latin typeface="+mn-lt"/>
                <a:ea typeface="Calibri"/>
                <a:cs typeface="Calibri"/>
                <a:sym typeface="Calibri"/>
              </a:rPr>
              <a:t>Kurseinnahmen	ca. </a:t>
            </a:r>
            <a:r>
              <a:rPr lang="de-DE" sz="1800" dirty="0">
                <a:solidFill>
                  <a:schemeClr val="dk1"/>
                </a:solidFill>
                <a:latin typeface="+mn-lt"/>
                <a:ea typeface="Calibri"/>
                <a:cs typeface="Calibri"/>
                <a:sym typeface="Calibri"/>
              </a:rPr>
              <a:t>25</a:t>
            </a:r>
            <a:r>
              <a:rPr lang="de-DE" sz="1800" b="0" i="0" u="none" strike="noStrike" cap="none" dirty="0">
                <a:solidFill>
                  <a:schemeClr val="dk1"/>
                </a:solidFill>
                <a:latin typeface="+mn-lt"/>
                <a:ea typeface="Calibri"/>
                <a:cs typeface="Calibri"/>
                <a:sym typeface="Calibri"/>
              </a:rPr>
              <a:t>.000 €	(+ 3.000 €)</a:t>
            </a:r>
            <a:endParaRPr sz="1200" b="0" i="0" u="none" strike="noStrike" cap="none" dirty="0">
              <a:solidFill>
                <a:srgbClr val="000000"/>
              </a:solidFill>
              <a:latin typeface="+mn-lt"/>
              <a:sym typeface="Arial"/>
            </a:endParaRPr>
          </a:p>
          <a:p>
            <a:pPr marL="0" marR="0" lvl="0" indent="0" algn="l" rtl="0">
              <a:lnSpc>
                <a:spcPct val="100000"/>
              </a:lnSpc>
              <a:spcBef>
                <a:spcPts val="0"/>
              </a:spcBef>
              <a:spcAft>
                <a:spcPts val="0"/>
              </a:spcAft>
              <a:buClr>
                <a:srgbClr val="000000"/>
              </a:buClr>
              <a:buSzPts val="2000"/>
              <a:buFont typeface="Arial"/>
              <a:buNone/>
            </a:pPr>
            <a:endParaRPr sz="1800" b="0" i="0" u="none" strike="noStrike" cap="none" dirty="0">
              <a:solidFill>
                <a:schemeClr val="dk1"/>
              </a:solidFill>
              <a:latin typeface="+mn-lt"/>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de-DE" sz="1800" b="1" i="0" u="none" strike="noStrike" cap="none" dirty="0">
                <a:solidFill>
                  <a:schemeClr val="dk1"/>
                </a:solidFill>
                <a:latin typeface="+mn-lt"/>
                <a:ea typeface="Calibri"/>
                <a:cs typeface="Calibri"/>
                <a:sym typeface="Calibri"/>
              </a:rPr>
              <a:t>Ausgaben</a:t>
            </a:r>
            <a:endParaRPr sz="1200" b="0" i="0" u="none" strike="noStrike" cap="none" dirty="0">
              <a:solidFill>
                <a:srgbClr val="000000"/>
              </a:solidFill>
              <a:latin typeface="+mn-lt"/>
              <a:sym typeface="Arial"/>
            </a:endParaRPr>
          </a:p>
          <a:p>
            <a:pPr>
              <a:buSzPts val="2000"/>
              <a:tabLst>
                <a:tab pos="6364288" algn="r"/>
                <a:tab pos="8697913" algn="r"/>
              </a:tabLst>
            </a:pPr>
            <a:r>
              <a:rPr lang="de-DE" sz="1800" b="0" i="0" u="none" strike="noStrike" cap="none" dirty="0">
                <a:solidFill>
                  <a:schemeClr val="dk1"/>
                </a:solidFill>
                <a:latin typeface="+mn-lt"/>
                <a:ea typeface="Calibri"/>
                <a:cs typeface="Calibri"/>
                <a:sym typeface="Calibri"/>
              </a:rPr>
              <a:t>Personal inkl. Steuer/Versicherung	ca. 192.000 €	(+ 5.000 €)</a:t>
            </a:r>
          </a:p>
          <a:p>
            <a:pPr>
              <a:buSzPts val="2000"/>
              <a:tabLst>
                <a:tab pos="6364288" algn="r"/>
                <a:tab pos="8697913" algn="r"/>
              </a:tabLst>
            </a:pPr>
            <a:r>
              <a:rPr lang="de-DE" sz="1800" b="0" i="0" u="none" strike="noStrike" cap="none" dirty="0">
                <a:solidFill>
                  <a:schemeClr val="dk1"/>
                </a:solidFill>
                <a:latin typeface="+mn-lt"/>
                <a:ea typeface="Calibri"/>
                <a:cs typeface="Calibri"/>
                <a:sym typeface="Calibri"/>
              </a:rPr>
              <a:t>Pflege/Wartung/Reparaturen	ca. 187.000 €	(+ 158.000 €)</a:t>
            </a:r>
          </a:p>
          <a:p>
            <a:pPr marL="0" marR="0" lvl="0" indent="0" algn="l" rtl="0">
              <a:lnSpc>
                <a:spcPct val="100000"/>
              </a:lnSpc>
              <a:spcBef>
                <a:spcPts val="0"/>
              </a:spcBef>
              <a:spcAft>
                <a:spcPts val="0"/>
              </a:spcAft>
              <a:buClr>
                <a:srgbClr val="000000"/>
              </a:buClr>
              <a:buSzPts val="2000"/>
              <a:buFont typeface="Arial"/>
              <a:buNone/>
              <a:tabLst>
                <a:tab pos="6364288" algn="r"/>
                <a:tab pos="8697913" algn="r"/>
              </a:tabLst>
            </a:pPr>
            <a:r>
              <a:rPr lang="de-DE" sz="1800" b="0" i="0" u="none" strike="noStrike" cap="none" dirty="0">
                <a:solidFill>
                  <a:schemeClr val="dk1"/>
                </a:solidFill>
                <a:latin typeface="+mn-lt"/>
                <a:ea typeface="Calibri"/>
                <a:cs typeface="Calibri"/>
                <a:sym typeface="Calibri"/>
              </a:rPr>
              <a:t>Übungsleiter/Trainer	ca. </a:t>
            </a:r>
            <a:r>
              <a:rPr lang="de-DE" sz="1800" dirty="0">
                <a:solidFill>
                  <a:schemeClr val="dk1"/>
                </a:solidFill>
                <a:latin typeface="+mn-lt"/>
                <a:ea typeface="Calibri"/>
                <a:cs typeface="Calibri"/>
                <a:sym typeface="Calibri"/>
              </a:rPr>
              <a:t>137</a:t>
            </a:r>
            <a:r>
              <a:rPr lang="de-DE" sz="1800" b="0" i="0" u="none" strike="noStrike" cap="none" dirty="0">
                <a:solidFill>
                  <a:schemeClr val="dk1"/>
                </a:solidFill>
                <a:latin typeface="+mn-lt"/>
                <a:ea typeface="Calibri"/>
                <a:cs typeface="Calibri"/>
                <a:sym typeface="Calibri"/>
              </a:rPr>
              <a:t>.000 €	(+ 22.000 €)</a:t>
            </a:r>
          </a:p>
          <a:p>
            <a:pPr>
              <a:buSzPts val="2000"/>
              <a:tabLst>
                <a:tab pos="6364288" algn="r"/>
                <a:tab pos="8697913" algn="r"/>
              </a:tabLst>
            </a:pPr>
            <a:r>
              <a:rPr lang="de-DE" sz="1800" dirty="0">
                <a:solidFill>
                  <a:schemeClr val="dk1"/>
                </a:solidFill>
                <a:latin typeface="+mn-lt"/>
                <a:ea typeface="Calibri"/>
                <a:cs typeface="Calibri"/>
                <a:sym typeface="Calibri"/>
              </a:rPr>
              <a:t>Sportgeräte/Gebäudeausstattung	ca. 32.000 €	(+ 7.000 €)</a:t>
            </a:r>
          </a:p>
          <a:p>
            <a:pPr marL="0" marR="0" lvl="0" indent="0" algn="l" rtl="0">
              <a:lnSpc>
                <a:spcPct val="100000"/>
              </a:lnSpc>
              <a:spcBef>
                <a:spcPts val="0"/>
              </a:spcBef>
              <a:spcAft>
                <a:spcPts val="0"/>
              </a:spcAft>
              <a:buClr>
                <a:srgbClr val="000000"/>
              </a:buClr>
              <a:buSzPts val="2000"/>
              <a:buFont typeface="Arial"/>
              <a:buNone/>
              <a:tabLst>
                <a:tab pos="6364288" algn="r"/>
                <a:tab pos="8697913" algn="r"/>
              </a:tabLst>
            </a:pPr>
            <a:r>
              <a:rPr lang="de-DE" sz="1800" dirty="0">
                <a:solidFill>
                  <a:schemeClr val="dk1"/>
                </a:solidFill>
                <a:latin typeface="+mn-lt"/>
                <a:ea typeface="Calibri"/>
                <a:cs typeface="Calibri"/>
                <a:sym typeface="Calibri"/>
              </a:rPr>
              <a:t>Strom/Gas	ca. 28.000 €	(- 9.000 €)</a:t>
            </a:r>
          </a:p>
          <a:p>
            <a:pPr marL="0" marR="0" lvl="0" indent="0" algn="l" rtl="0">
              <a:lnSpc>
                <a:spcPct val="100000"/>
              </a:lnSpc>
              <a:spcBef>
                <a:spcPts val="0"/>
              </a:spcBef>
              <a:spcAft>
                <a:spcPts val="0"/>
              </a:spcAft>
              <a:buClr>
                <a:srgbClr val="000000"/>
              </a:buClr>
              <a:buSzPts val="2000"/>
              <a:buFont typeface="Arial"/>
              <a:buNone/>
              <a:tabLst>
                <a:tab pos="6364288" algn="r"/>
                <a:tab pos="8697913" algn="r"/>
              </a:tabLst>
            </a:pPr>
            <a:r>
              <a:rPr lang="de-DE" sz="1800" b="0" i="0" u="none" strike="noStrike" cap="none" dirty="0">
                <a:solidFill>
                  <a:schemeClr val="dk1"/>
                </a:solidFill>
                <a:latin typeface="+mn-lt"/>
                <a:ea typeface="Calibri"/>
                <a:cs typeface="Calibri"/>
                <a:sym typeface="Calibri"/>
              </a:rPr>
              <a:t>Verbandsbeiträge	ca. 14.000 €	(+ 1.500 €)</a:t>
            </a:r>
            <a:br>
              <a:rPr lang="de-DE" sz="2000" b="0" i="0" u="none" strike="noStrike" cap="none" dirty="0">
                <a:solidFill>
                  <a:schemeClr val="dk1"/>
                </a:solidFill>
                <a:latin typeface="Calibri"/>
                <a:ea typeface="Calibri"/>
                <a:cs typeface="Calibri"/>
                <a:sym typeface="Calibri"/>
              </a:rPr>
            </a:br>
            <a:endParaRPr sz="1800"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14"/>
          <p:cNvSpPr txBox="1"/>
          <p:nvPr/>
        </p:nvSpPr>
        <p:spPr>
          <a:xfrm>
            <a:off x="940836" y="3098994"/>
            <a:ext cx="10515600" cy="1325563"/>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4400"/>
              <a:buFont typeface="Calibri"/>
              <a:buNone/>
            </a:pPr>
            <a:r>
              <a:rPr lang="de-DE" sz="4400" b="1" i="0" u="none" strike="noStrike" cap="none" dirty="0">
                <a:solidFill>
                  <a:schemeClr val="dk1"/>
                </a:solidFill>
                <a:latin typeface="+mn-lt"/>
                <a:ea typeface="Calibri"/>
                <a:cs typeface="Calibri"/>
                <a:sym typeface="Calibri"/>
              </a:rPr>
              <a:t>Bericht der Kassenprüfer</a:t>
            </a:r>
            <a:endParaRPr sz="1400" b="0" i="0" u="none" strike="noStrike" cap="none" dirty="0">
              <a:solidFill>
                <a:srgbClr val="000000"/>
              </a:solidFill>
              <a:latin typeface="+mn-lt"/>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15"/>
          <p:cNvSpPr txBox="1">
            <a:spLocks noGrp="1"/>
          </p:cNvSpPr>
          <p:nvPr>
            <p:ph type="title"/>
          </p:nvPr>
        </p:nvSpPr>
        <p:spPr>
          <a:xfrm>
            <a:off x="773292" y="-105973"/>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e-DE" sz="3600" dirty="0">
                <a:latin typeface="+mn-lt"/>
              </a:rPr>
              <a:t>Bericht der Kassenprüfer </a:t>
            </a:r>
            <a:endParaRPr dirty="0">
              <a:latin typeface="+mn-lt"/>
            </a:endParaRPr>
          </a:p>
        </p:txBody>
      </p:sp>
      <p:pic>
        <p:nvPicPr>
          <p:cNvPr id="241" name="Google Shape;241;p15"/>
          <p:cNvPicPr preferRelativeResize="0"/>
          <p:nvPr/>
        </p:nvPicPr>
        <p:blipFill rotWithShape="1">
          <a:blip r:embed="rId3">
            <a:alphaModFix/>
          </a:blip>
          <a:srcRect l="34943" t="1960" r="29099" b="11001"/>
          <a:stretch/>
        </p:blipFill>
        <p:spPr>
          <a:xfrm>
            <a:off x="773292" y="1344134"/>
            <a:ext cx="3820886" cy="4697811"/>
          </a:xfrm>
          <a:prstGeom prst="rect">
            <a:avLst/>
          </a:prstGeom>
          <a:noFill/>
          <a:ln>
            <a:noFill/>
          </a:ln>
        </p:spPr>
      </p:pic>
      <p:sp>
        <p:nvSpPr>
          <p:cNvPr id="242" name="Google Shape;242;p15"/>
          <p:cNvSpPr txBox="1"/>
          <p:nvPr/>
        </p:nvSpPr>
        <p:spPr>
          <a:xfrm>
            <a:off x="1619959" y="4234907"/>
            <a:ext cx="1885242"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de-DE" sz="2400" b="1" i="0" u="none" strike="noStrike" cap="none" dirty="0">
                <a:solidFill>
                  <a:schemeClr val="dk1"/>
                </a:solidFill>
                <a:latin typeface="Calibri"/>
                <a:ea typeface="Calibri"/>
                <a:cs typeface="Calibri"/>
                <a:sym typeface="Calibri"/>
              </a:rPr>
              <a:t>Bericht 2023</a:t>
            </a:r>
            <a:endParaRPr sz="1800"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16"/>
          <p:cNvSpPr txBox="1"/>
          <p:nvPr/>
        </p:nvSpPr>
        <p:spPr>
          <a:xfrm>
            <a:off x="940836" y="3098994"/>
            <a:ext cx="10515600" cy="1325563"/>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4400"/>
              <a:buFont typeface="Calibri"/>
              <a:buNone/>
            </a:pPr>
            <a:r>
              <a:rPr lang="de-DE" sz="4400" b="1" i="0" u="none" strike="noStrike" cap="none" dirty="0">
                <a:solidFill>
                  <a:schemeClr val="dk1"/>
                </a:solidFill>
                <a:latin typeface="+mn-lt"/>
                <a:ea typeface="Calibri"/>
                <a:cs typeface="Calibri"/>
                <a:sym typeface="Calibri"/>
              </a:rPr>
              <a:t>Entlastung des Vorstandes</a:t>
            </a:r>
            <a:endParaRPr sz="1400" b="0" i="0" u="none" strike="noStrike" cap="none" dirty="0">
              <a:solidFill>
                <a:srgbClr val="000000"/>
              </a:solidFill>
              <a:latin typeface="+mn-lt"/>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17"/>
          <p:cNvSpPr txBox="1"/>
          <p:nvPr/>
        </p:nvSpPr>
        <p:spPr>
          <a:xfrm>
            <a:off x="1982967" y="2442839"/>
            <a:ext cx="6799083" cy="13695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de-DE" sz="3600" b="0" i="0" u="none" strike="noStrike" cap="none" dirty="0">
                <a:solidFill>
                  <a:schemeClr val="dk1"/>
                </a:solidFill>
                <a:latin typeface="+mn-lt"/>
                <a:ea typeface="Calibri"/>
                <a:cs typeface="Calibri"/>
                <a:sym typeface="Calibri"/>
              </a:rPr>
              <a:t>Abstimmung über die Entlastung des Vorstandes</a:t>
            </a:r>
            <a:endParaRPr sz="1400" b="0" i="0" u="none" strike="noStrike" cap="none" dirty="0">
              <a:solidFill>
                <a:srgbClr val="000000"/>
              </a:solidFill>
              <a:latin typeface="+mn-lt"/>
              <a:sym typeface="Arial"/>
            </a:endParaRPr>
          </a:p>
          <a:p>
            <a:pPr marL="0" marR="0" lvl="0" indent="0" algn="l" rtl="0">
              <a:lnSpc>
                <a:spcPct val="100000"/>
              </a:lnSpc>
              <a:spcBef>
                <a:spcPts val="0"/>
              </a:spcBef>
              <a:spcAft>
                <a:spcPts val="0"/>
              </a:spcAft>
              <a:buClr>
                <a:srgbClr val="000000"/>
              </a:buClr>
              <a:buSzPts val="1100"/>
              <a:buFont typeface="Arial"/>
              <a:buNone/>
            </a:pPr>
            <a:r>
              <a:rPr lang="de-DE" sz="1100" b="0" i="0" u="none" strike="noStrike" cap="none" dirty="0">
                <a:solidFill>
                  <a:schemeClr val="dk1"/>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p:txBody>
      </p:sp>
      <p:sp>
        <p:nvSpPr>
          <p:cNvPr id="253" name="Google Shape;253;p17"/>
          <p:cNvSpPr txBox="1">
            <a:spLocks noGrp="1"/>
          </p:cNvSpPr>
          <p:nvPr>
            <p:ph type="title"/>
          </p:nvPr>
        </p:nvSpPr>
        <p:spPr>
          <a:xfrm>
            <a:off x="773292" y="-96919"/>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e-DE" sz="3600" dirty="0">
                <a:latin typeface="+mn-lt"/>
              </a:rPr>
              <a:t>Entlastung des Vorstandes</a:t>
            </a:r>
            <a:endParaRPr dirty="0">
              <a:latin typeface="+mn-lt"/>
            </a:endParaRPr>
          </a:p>
        </p:txBody>
      </p:sp>
      <p:sp>
        <p:nvSpPr>
          <p:cNvPr id="254" name="Google Shape;254;p17"/>
          <p:cNvSpPr/>
          <p:nvPr/>
        </p:nvSpPr>
        <p:spPr>
          <a:xfrm>
            <a:off x="981686" y="2832255"/>
            <a:ext cx="689072" cy="400162"/>
          </a:xfrm>
          <a:prstGeom prst="rightArrow">
            <a:avLst>
              <a:gd name="adj1" fmla="val 50000"/>
              <a:gd name="adj2" fmla="val 50000"/>
            </a:avLst>
          </a:prstGeom>
          <a:gradFill>
            <a:gsLst>
              <a:gs pos="0">
                <a:srgbClr val="F08B54"/>
              </a:gs>
              <a:gs pos="50000">
                <a:srgbClr val="F67A26"/>
              </a:gs>
              <a:gs pos="100000">
                <a:srgbClr val="E36A18"/>
              </a:gs>
            </a:gsLst>
            <a:lin ang="5400000" scaled="0"/>
          </a:gradFill>
          <a:ln w="95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21"/>
          <p:cNvSpPr txBox="1"/>
          <p:nvPr/>
        </p:nvSpPr>
        <p:spPr>
          <a:xfrm>
            <a:off x="940836" y="3098994"/>
            <a:ext cx="10515600" cy="1325563"/>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4400"/>
              <a:buFont typeface="Calibri"/>
              <a:buNone/>
            </a:pPr>
            <a:r>
              <a:rPr lang="de-DE" sz="4400" b="1" i="0" u="none" strike="noStrike" cap="none" dirty="0">
                <a:solidFill>
                  <a:schemeClr val="dk1"/>
                </a:solidFill>
                <a:latin typeface="+mn-lt"/>
                <a:ea typeface="Calibri"/>
                <a:cs typeface="Calibri"/>
                <a:sym typeface="Calibri"/>
              </a:rPr>
              <a:t>Vorstandswahlen</a:t>
            </a:r>
            <a:endParaRPr sz="1400" b="0" i="0" u="none" strike="noStrike" cap="none" dirty="0">
              <a:solidFill>
                <a:srgbClr val="000000"/>
              </a:solidFill>
              <a:latin typeface="+mn-lt"/>
              <a:sym typeface="Arial"/>
            </a:endParaRPr>
          </a:p>
          <a:p>
            <a:pPr marL="0" marR="0" lvl="0" indent="0" algn="ctr" rtl="0">
              <a:lnSpc>
                <a:spcPct val="90000"/>
              </a:lnSpc>
              <a:spcBef>
                <a:spcPts val="0"/>
              </a:spcBef>
              <a:spcAft>
                <a:spcPts val="0"/>
              </a:spcAft>
              <a:buClr>
                <a:schemeClr val="dk1"/>
              </a:buClr>
              <a:buSzPts val="4400"/>
              <a:buFont typeface="Calibri"/>
              <a:buNone/>
            </a:pPr>
            <a:endParaRPr sz="4400" b="1" i="0" u="none" strike="noStrike" cap="none" dirty="0">
              <a:solidFill>
                <a:schemeClr val="dk1"/>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22"/>
          <p:cNvSpPr txBox="1"/>
          <p:nvPr/>
        </p:nvSpPr>
        <p:spPr>
          <a:xfrm>
            <a:off x="773291" y="1482141"/>
            <a:ext cx="9230788" cy="1477287"/>
          </a:xfrm>
          <a:prstGeom prst="rect">
            <a:avLst/>
          </a:prstGeom>
          <a:noFill/>
          <a:ln>
            <a:noFill/>
          </a:ln>
        </p:spPr>
        <p:txBody>
          <a:bodyPr spcFirstLastPara="1" wrap="square" lIns="91425" tIns="45700" rIns="91425" bIns="45700" anchor="t" anchorCtr="0">
            <a:spAutoFit/>
          </a:bodyPr>
          <a:lstStyle/>
          <a:p>
            <a:pPr marL="439738" marR="0" lvl="0" indent="-439738" algn="l" rtl="0">
              <a:lnSpc>
                <a:spcPct val="100000"/>
              </a:lnSpc>
              <a:spcBef>
                <a:spcPts val="0"/>
              </a:spcBef>
              <a:spcAft>
                <a:spcPts val="0"/>
              </a:spcAft>
              <a:buClr>
                <a:srgbClr val="000000"/>
              </a:buClr>
              <a:buSzPts val="2400"/>
              <a:buFont typeface="Arial"/>
              <a:buNone/>
            </a:pPr>
            <a:r>
              <a:rPr lang="de-DE" sz="2400" b="0" i="0" u="none" strike="noStrike" cap="none" dirty="0">
                <a:solidFill>
                  <a:schemeClr val="dk1"/>
                </a:solidFill>
                <a:latin typeface="+mn-lt"/>
                <a:ea typeface="Calibri"/>
                <a:cs typeface="Calibri"/>
                <a:sym typeface="Calibri"/>
              </a:rPr>
              <a:t>Jede zur Wahl stehende Person wird für zwei Jahre gewählt. </a:t>
            </a:r>
          </a:p>
          <a:p>
            <a:pPr marL="439738" marR="0" lvl="0" indent="-439738" algn="l" rtl="0">
              <a:lnSpc>
                <a:spcPct val="100000"/>
              </a:lnSpc>
              <a:spcBef>
                <a:spcPts val="0"/>
              </a:spcBef>
              <a:spcAft>
                <a:spcPts val="0"/>
              </a:spcAft>
              <a:buClr>
                <a:srgbClr val="000000"/>
              </a:buClr>
              <a:buSzPts val="2400"/>
              <a:buFont typeface="Arial"/>
              <a:buNone/>
            </a:pPr>
            <a:endParaRPr lang="de-DE" sz="2400" dirty="0">
              <a:solidFill>
                <a:schemeClr val="dk1"/>
              </a:solidFill>
              <a:latin typeface="+mn-lt"/>
              <a:ea typeface="Calibri"/>
              <a:cs typeface="Calibri"/>
              <a:sym typeface="Calibri"/>
            </a:endParaRPr>
          </a:p>
          <a:p>
            <a:pPr marL="439738" marR="0" lvl="0" indent="-439738" algn="l" rtl="0">
              <a:lnSpc>
                <a:spcPct val="100000"/>
              </a:lnSpc>
              <a:spcBef>
                <a:spcPts val="0"/>
              </a:spcBef>
              <a:spcAft>
                <a:spcPts val="0"/>
              </a:spcAft>
              <a:buClr>
                <a:srgbClr val="000000"/>
              </a:buClr>
              <a:buSzPts val="2400"/>
              <a:buFont typeface="Arial"/>
              <a:buNone/>
            </a:pPr>
            <a:r>
              <a:rPr lang="de-DE" sz="2400" dirty="0">
                <a:solidFill>
                  <a:schemeClr val="dk1"/>
                </a:solidFill>
                <a:latin typeface="+mn-lt"/>
                <a:ea typeface="Calibri"/>
                <a:cs typeface="Calibri"/>
                <a:sym typeface="Calibri"/>
              </a:rPr>
              <a:t>Wahlberechtigt ist jedes Mitglied ab 16 Jahre.</a:t>
            </a:r>
          </a:p>
          <a:p>
            <a:pPr marL="439738" marR="0" lvl="0" indent="-439738" algn="l" rtl="0">
              <a:lnSpc>
                <a:spcPct val="100000"/>
              </a:lnSpc>
              <a:spcBef>
                <a:spcPts val="0"/>
              </a:spcBef>
              <a:spcAft>
                <a:spcPts val="0"/>
              </a:spcAft>
              <a:buClr>
                <a:srgbClr val="000000"/>
              </a:buClr>
              <a:buSzPts val="2400"/>
              <a:buFont typeface="Arial"/>
              <a:buNone/>
            </a:pPr>
            <a:endParaRPr lang="de-DE" sz="1800" dirty="0">
              <a:solidFill>
                <a:schemeClr val="dk1"/>
              </a:solidFill>
              <a:latin typeface="+mn-lt"/>
              <a:ea typeface="Calibri"/>
              <a:cs typeface="Calibri"/>
              <a:sym typeface="Calibri"/>
            </a:endParaRPr>
          </a:p>
        </p:txBody>
      </p:sp>
      <p:sp>
        <p:nvSpPr>
          <p:cNvPr id="283" name="Google Shape;283;p22"/>
          <p:cNvSpPr txBox="1">
            <a:spLocks noGrp="1"/>
          </p:cNvSpPr>
          <p:nvPr>
            <p:ph type="title"/>
          </p:nvPr>
        </p:nvSpPr>
        <p:spPr>
          <a:xfrm>
            <a:off x="773292" y="156578"/>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e-DE" sz="3600" dirty="0">
                <a:latin typeface="+mn-lt"/>
              </a:rPr>
              <a:t>Vorstandswahlen</a:t>
            </a:r>
            <a:endParaRPr dirty="0">
              <a:latin typeface="+mn-lt"/>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24"/>
          <p:cNvSpPr txBox="1"/>
          <p:nvPr/>
        </p:nvSpPr>
        <p:spPr>
          <a:xfrm>
            <a:off x="1347965" y="1352550"/>
            <a:ext cx="9196209" cy="3785611"/>
          </a:xfrm>
          <a:prstGeom prst="rect">
            <a:avLst/>
          </a:prstGeom>
          <a:noFill/>
          <a:ln>
            <a:noFill/>
          </a:ln>
        </p:spPr>
        <p:txBody>
          <a:bodyPr spcFirstLastPara="1" wrap="square" lIns="91425" tIns="45700" rIns="91425" bIns="45700" anchor="t" anchorCtr="0">
            <a:spAutoFit/>
          </a:bodyPr>
          <a:lstStyle/>
          <a:p>
            <a:pPr marL="457200" marR="0" lvl="0" indent="-457200" algn="l" rtl="0">
              <a:lnSpc>
                <a:spcPct val="150000"/>
              </a:lnSpc>
              <a:spcBef>
                <a:spcPts val="0"/>
              </a:spcBef>
              <a:spcAft>
                <a:spcPts val="0"/>
              </a:spcAft>
              <a:buClr>
                <a:schemeClr val="dk1"/>
              </a:buClr>
              <a:buSzPts val="2400"/>
              <a:buFont typeface="+mj-lt"/>
              <a:buAutoNum type="alphaLcParenR"/>
            </a:pPr>
            <a:r>
              <a:rPr lang="de-DE" sz="2000" b="0" i="0" u="none" strike="noStrike" cap="none" dirty="0">
                <a:solidFill>
                  <a:schemeClr val="dk1"/>
                </a:solidFill>
                <a:latin typeface="+mn-lt"/>
                <a:ea typeface="Calibri"/>
                <a:cs typeface="Calibri"/>
                <a:sym typeface="Calibri"/>
              </a:rPr>
              <a:t>Vorsitzende/r			</a:t>
            </a:r>
            <a:r>
              <a:rPr lang="de-DE" sz="2000" dirty="0">
                <a:solidFill>
                  <a:schemeClr val="dk1"/>
                </a:solidFill>
                <a:latin typeface="+mn-lt"/>
                <a:ea typeface="Calibri"/>
                <a:cs typeface="Calibri"/>
                <a:sym typeface="Calibri"/>
              </a:rPr>
              <a:t>bisher 		Martin Steinbach</a:t>
            </a:r>
          </a:p>
          <a:p>
            <a:pPr marL="457200" marR="0" lvl="0" indent="-457200" algn="l" rtl="0">
              <a:lnSpc>
                <a:spcPct val="150000"/>
              </a:lnSpc>
              <a:spcBef>
                <a:spcPts val="0"/>
              </a:spcBef>
              <a:spcAft>
                <a:spcPts val="0"/>
              </a:spcAft>
              <a:buClr>
                <a:schemeClr val="dk1"/>
              </a:buClr>
              <a:buSzPts val="2400"/>
              <a:buFont typeface="+mj-lt"/>
              <a:buAutoNum type="alphaLcParenR"/>
            </a:pPr>
            <a:r>
              <a:rPr lang="de-DE" sz="2000" b="0" i="0" u="none" strike="noStrike" cap="none" dirty="0">
                <a:solidFill>
                  <a:schemeClr val="dk1"/>
                </a:solidFill>
                <a:latin typeface="+mn-lt"/>
                <a:ea typeface="Calibri"/>
                <a:cs typeface="Calibri"/>
                <a:sym typeface="Calibri"/>
              </a:rPr>
              <a:t>Stellv. Vorsitzende/r (Personal)	bisher 		Heinz Steinhoff</a:t>
            </a:r>
          </a:p>
          <a:p>
            <a:pPr marL="457200" marR="0" lvl="0" indent="-457200" algn="l" rtl="0">
              <a:lnSpc>
                <a:spcPct val="150000"/>
              </a:lnSpc>
              <a:spcBef>
                <a:spcPts val="0"/>
              </a:spcBef>
              <a:spcAft>
                <a:spcPts val="0"/>
              </a:spcAft>
              <a:buClr>
                <a:schemeClr val="dk1"/>
              </a:buClr>
              <a:buSzPts val="2400"/>
              <a:buFont typeface="+mj-lt"/>
              <a:buAutoNum type="alphaLcParenR"/>
            </a:pPr>
            <a:r>
              <a:rPr lang="de-DE" sz="2000" dirty="0">
                <a:solidFill>
                  <a:schemeClr val="dk1"/>
                </a:solidFill>
                <a:latin typeface="+mn-lt"/>
                <a:ea typeface="Calibri"/>
                <a:cs typeface="Calibri"/>
                <a:sym typeface="Calibri"/>
              </a:rPr>
              <a:t>Schatzmeister/in			bisher 		Dieter Rengers</a:t>
            </a:r>
          </a:p>
          <a:p>
            <a:pPr marL="457200" marR="0" lvl="0" indent="-457200" algn="l" rtl="0">
              <a:lnSpc>
                <a:spcPct val="150000"/>
              </a:lnSpc>
              <a:spcBef>
                <a:spcPts val="0"/>
              </a:spcBef>
              <a:spcAft>
                <a:spcPts val="0"/>
              </a:spcAft>
              <a:buClr>
                <a:schemeClr val="dk1"/>
              </a:buClr>
              <a:buSzPts val="2400"/>
              <a:buFont typeface="+mj-lt"/>
              <a:buAutoNum type="alphaLcParenR"/>
            </a:pPr>
            <a:r>
              <a:rPr lang="de-DE" sz="2000" b="0" i="0" u="none" strike="noStrike" cap="none" dirty="0">
                <a:solidFill>
                  <a:schemeClr val="dk1"/>
                </a:solidFill>
                <a:latin typeface="+mn-lt"/>
                <a:ea typeface="Calibri"/>
                <a:cs typeface="Calibri"/>
                <a:sym typeface="Calibri"/>
              </a:rPr>
              <a:t>Sportwart/in Breitensport		bisher 		Marion Kemker</a:t>
            </a:r>
          </a:p>
          <a:p>
            <a:pPr marL="457200" marR="0" lvl="0" indent="-457200" algn="l" rtl="0">
              <a:lnSpc>
                <a:spcPct val="150000"/>
              </a:lnSpc>
              <a:spcBef>
                <a:spcPts val="0"/>
              </a:spcBef>
              <a:spcAft>
                <a:spcPts val="0"/>
              </a:spcAft>
              <a:buClr>
                <a:schemeClr val="dk1"/>
              </a:buClr>
              <a:buSzPts val="2400"/>
              <a:buFont typeface="+mj-lt"/>
              <a:buAutoNum type="alphaLcParenR"/>
            </a:pPr>
            <a:r>
              <a:rPr lang="de-DE" sz="2000" dirty="0">
                <a:solidFill>
                  <a:schemeClr val="dk1"/>
                </a:solidFill>
                <a:latin typeface="+mn-lt"/>
                <a:ea typeface="Calibri"/>
                <a:cs typeface="Calibri"/>
                <a:sym typeface="Calibri"/>
              </a:rPr>
              <a:t>Marketingleiter/in			bisher 		Verena Kortmann</a:t>
            </a:r>
          </a:p>
          <a:p>
            <a:pPr marL="457200" marR="0" lvl="0" indent="-457200" algn="l" rtl="0">
              <a:lnSpc>
                <a:spcPct val="150000"/>
              </a:lnSpc>
              <a:spcBef>
                <a:spcPts val="0"/>
              </a:spcBef>
              <a:spcAft>
                <a:spcPts val="0"/>
              </a:spcAft>
              <a:buClr>
                <a:schemeClr val="dk1"/>
              </a:buClr>
              <a:buSzPts val="2400"/>
              <a:buFont typeface="+mj-lt"/>
              <a:buAutoNum type="alphaLcParenR"/>
            </a:pPr>
            <a:r>
              <a:rPr lang="de-DE" sz="2000" b="0" i="0" u="none" strike="noStrike" cap="none" dirty="0">
                <a:solidFill>
                  <a:schemeClr val="dk1"/>
                </a:solidFill>
                <a:latin typeface="+mn-lt"/>
                <a:ea typeface="Calibri"/>
                <a:cs typeface="Calibri"/>
                <a:sym typeface="Calibri"/>
              </a:rPr>
              <a:t>Sozialwart/in			</a:t>
            </a:r>
            <a:r>
              <a:rPr lang="de-DE" sz="2000" dirty="0">
                <a:solidFill>
                  <a:schemeClr val="dk1"/>
                </a:solidFill>
                <a:latin typeface="+mn-lt"/>
                <a:ea typeface="Calibri"/>
                <a:cs typeface="Calibri"/>
                <a:sym typeface="Calibri"/>
              </a:rPr>
              <a:t>bisher 		Daniel Edling</a:t>
            </a:r>
          </a:p>
          <a:p>
            <a:pPr marL="457200" marR="0" lvl="0" indent="-457200" algn="l" rtl="0">
              <a:lnSpc>
                <a:spcPct val="150000"/>
              </a:lnSpc>
              <a:spcBef>
                <a:spcPts val="0"/>
              </a:spcBef>
              <a:spcAft>
                <a:spcPts val="0"/>
              </a:spcAft>
              <a:buClr>
                <a:schemeClr val="dk1"/>
              </a:buClr>
              <a:buSzPts val="2400"/>
              <a:buFont typeface="+mj-lt"/>
              <a:buAutoNum type="alphaLcParenR"/>
            </a:pPr>
            <a:r>
              <a:rPr lang="de-DE" sz="2000" dirty="0">
                <a:solidFill>
                  <a:schemeClr val="dk1"/>
                </a:solidFill>
                <a:latin typeface="+mn-lt"/>
                <a:ea typeface="Calibri"/>
                <a:cs typeface="Calibri"/>
                <a:sym typeface="Calibri"/>
              </a:rPr>
              <a:t>Beisitzer/in (Integration)		bisher 		Carmen Günnewig</a:t>
            </a:r>
          </a:p>
          <a:p>
            <a:pPr marL="457200" marR="0" lvl="0" indent="-457200" algn="l" rtl="0">
              <a:lnSpc>
                <a:spcPct val="150000"/>
              </a:lnSpc>
              <a:spcBef>
                <a:spcPts val="0"/>
              </a:spcBef>
              <a:spcAft>
                <a:spcPts val="0"/>
              </a:spcAft>
              <a:buClr>
                <a:schemeClr val="dk1"/>
              </a:buClr>
              <a:buSzPts val="2400"/>
              <a:buFont typeface="+mj-lt"/>
              <a:buAutoNum type="alphaLcParenR"/>
            </a:pPr>
            <a:r>
              <a:rPr lang="de-DE" sz="2000" dirty="0">
                <a:solidFill>
                  <a:schemeClr val="dk1"/>
                </a:solidFill>
                <a:latin typeface="+mn-lt"/>
                <a:ea typeface="Calibri"/>
                <a:cs typeface="Calibri"/>
                <a:sym typeface="Calibri"/>
              </a:rPr>
              <a:t>Beisitzer/in (</a:t>
            </a:r>
            <a:r>
              <a:rPr lang="de-DE" sz="2000" dirty="0" err="1">
                <a:solidFill>
                  <a:schemeClr val="dk1"/>
                </a:solidFill>
                <a:latin typeface="+mn-lt"/>
                <a:ea typeface="Calibri"/>
                <a:cs typeface="Calibri"/>
                <a:sym typeface="Calibri"/>
              </a:rPr>
              <a:t>Social</a:t>
            </a:r>
            <a:r>
              <a:rPr lang="de-DE" sz="2000" dirty="0">
                <a:solidFill>
                  <a:schemeClr val="dk1"/>
                </a:solidFill>
                <a:latin typeface="+mn-lt"/>
                <a:ea typeface="Calibri"/>
                <a:cs typeface="Calibri"/>
                <a:sym typeface="Calibri"/>
              </a:rPr>
              <a:t> Media)		bisher 		Ina Overbeck</a:t>
            </a:r>
            <a:r>
              <a:rPr lang="de-DE" sz="1800" dirty="0">
                <a:solidFill>
                  <a:schemeClr val="dk1"/>
                </a:solidFill>
                <a:latin typeface="+mn-lt"/>
                <a:ea typeface="Calibri"/>
                <a:cs typeface="Calibri"/>
                <a:sym typeface="Calibri"/>
              </a:rPr>
              <a:t>	</a:t>
            </a:r>
            <a:endParaRPr sz="2400" b="0" i="0" u="none" strike="noStrike" cap="none" dirty="0">
              <a:solidFill>
                <a:schemeClr val="dk1"/>
              </a:solidFill>
              <a:latin typeface="+mn-lt"/>
              <a:ea typeface="Calibri"/>
              <a:cs typeface="Calibri"/>
              <a:sym typeface="Calibri"/>
            </a:endParaRPr>
          </a:p>
        </p:txBody>
      </p:sp>
      <p:sp>
        <p:nvSpPr>
          <p:cNvPr id="295" name="Google Shape;295;p24"/>
          <p:cNvSpPr txBox="1">
            <a:spLocks noGrp="1"/>
          </p:cNvSpPr>
          <p:nvPr>
            <p:ph type="title"/>
          </p:nvPr>
        </p:nvSpPr>
        <p:spPr>
          <a:xfrm>
            <a:off x="535166" y="552451"/>
            <a:ext cx="9713733" cy="800099"/>
          </a:xfrm>
          <a:prstGeom prst="rect">
            <a:avLst/>
          </a:prstGeom>
          <a:noFill/>
          <a:ln>
            <a:noFill/>
          </a:ln>
        </p:spPr>
        <p:txBody>
          <a:bodyPr spcFirstLastPara="1" vert="horz" wrap="square" lIns="91425" tIns="45700" rIns="91425" bIns="45700" anchor="ctr" anchorCtr="0">
            <a:normAutofit/>
          </a:bodyPr>
          <a:lstStyle/>
          <a:p>
            <a:pPr marL="0" lvl="0" indent="0" algn="ctr" rtl="0">
              <a:lnSpc>
                <a:spcPct val="90000"/>
              </a:lnSpc>
              <a:spcBef>
                <a:spcPts val="0"/>
              </a:spcBef>
              <a:spcAft>
                <a:spcPts val="0"/>
              </a:spcAft>
              <a:buClr>
                <a:schemeClr val="dk1"/>
              </a:buClr>
              <a:buSzPts val="3600"/>
              <a:buFont typeface="Calibri"/>
              <a:buNone/>
            </a:pPr>
            <a:r>
              <a:rPr lang="de-DE" sz="3600" dirty="0">
                <a:latin typeface="+mn-lt"/>
              </a:rPr>
              <a:t>Vorstandswahlen</a:t>
            </a:r>
            <a:endParaRPr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9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4"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30"/>
          <p:cNvSpPr txBox="1"/>
          <p:nvPr/>
        </p:nvSpPr>
        <p:spPr>
          <a:xfrm>
            <a:off x="940836" y="3098994"/>
            <a:ext cx="10515600" cy="1325563"/>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4400"/>
              <a:buFont typeface="Calibri"/>
              <a:buNone/>
            </a:pPr>
            <a:r>
              <a:rPr lang="de-DE" sz="4400" b="1" i="0" u="none" strike="noStrike" cap="none" dirty="0">
                <a:solidFill>
                  <a:schemeClr val="dk1"/>
                </a:solidFill>
                <a:latin typeface="+mn-lt"/>
                <a:ea typeface="Calibri"/>
                <a:cs typeface="Calibri"/>
                <a:sym typeface="Calibri"/>
              </a:rPr>
              <a:t>Vorstellung der neuen Jugendleitung</a:t>
            </a:r>
            <a:endParaRPr sz="1400" b="0" i="0" u="none" strike="noStrike" cap="none" dirty="0">
              <a:solidFill>
                <a:srgbClr val="000000"/>
              </a:solidFill>
              <a:latin typeface="+mn-lt"/>
              <a:sym typeface="Arial"/>
            </a:endParaRPr>
          </a:p>
          <a:p>
            <a:pPr marL="0" marR="0" lvl="0" indent="0" algn="ctr" rtl="0">
              <a:lnSpc>
                <a:spcPct val="90000"/>
              </a:lnSpc>
              <a:spcBef>
                <a:spcPts val="0"/>
              </a:spcBef>
              <a:spcAft>
                <a:spcPts val="0"/>
              </a:spcAft>
              <a:buClr>
                <a:schemeClr val="dk1"/>
              </a:buClr>
              <a:buSzPts val="4400"/>
              <a:buFont typeface="Calibri"/>
              <a:buNone/>
            </a:pPr>
            <a:endParaRPr sz="4400" b="1" i="0" u="none" strike="noStrike" cap="none" dirty="0">
              <a:solidFill>
                <a:schemeClr val="dk1"/>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29"/>
          <p:cNvSpPr txBox="1"/>
          <p:nvPr/>
        </p:nvSpPr>
        <p:spPr>
          <a:xfrm>
            <a:off x="784640" y="1411726"/>
            <a:ext cx="10295163" cy="677068"/>
          </a:xfrm>
          <a:prstGeom prst="rect">
            <a:avLst/>
          </a:prstGeom>
          <a:noFill/>
          <a:ln>
            <a:noFill/>
          </a:ln>
        </p:spPr>
        <p:txBody>
          <a:bodyPr spcFirstLastPara="1" wrap="square" lIns="91425" tIns="45700" rIns="91425" bIns="45700" anchor="t" anchorCtr="0">
            <a:spAutoFit/>
          </a:bodyPr>
          <a:lstStyle/>
          <a:p>
            <a:pPr marR="0" lvl="0" algn="l" rtl="0">
              <a:lnSpc>
                <a:spcPct val="100000"/>
              </a:lnSpc>
              <a:spcBef>
                <a:spcPts val="0"/>
              </a:spcBef>
              <a:spcAft>
                <a:spcPts val="0"/>
              </a:spcAft>
              <a:buClr>
                <a:schemeClr val="dk1"/>
              </a:buClr>
              <a:buSzPts val="2400"/>
            </a:pPr>
            <a:endParaRPr sz="2000" b="0" i="0" u="none" strike="noStrike" cap="none" dirty="0">
              <a:solidFill>
                <a:schemeClr val="dk1"/>
              </a:solidFill>
              <a:latin typeface="+mn-lt"/>
              <a:ea typeface="Calibri"/>
              <a:cs typeface="Calibri"/>
              <a:sym typeface="Calibri"/>
            </a:endParaRPr>
          </a:p>
          <a:p>
            <a:pPr marL="457200" marR="0" lvl="2"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mn-lt"/>
              <a:ea typeface="Calibri"/>
              <a:cs typeface="Calibri"/>
              <a:sym typeface="Calibri"/>
            </a:endParaRPr>
          </a:p>
        </p:txBody>
      </p:sp>
      <p:sp>
        <p:nvSpPr>
          <p:cNvPr id="329" name="Google Shape;329;p29"/>
          <p:cNvSpPr txBox="1">
            <a:spLocks noGrp="1"/>
          </p:cNvSpPr>
          <p:nvPr>
            <p:ph type="title"/>
          </p:nvPr>
        </p:nvSpPr>
        <p:spPr>
          <a:xfrm>
            <a:off x="784640" y="398834"/>
            <a:ext cx="10515600" cy="88582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e-DE" sz="3600" dirty="0">
                <a:latin typeface="+mn-lt"/>
              </a:rPr>
              <a:t>Die neue Jugendleitung stellt sich vor</a:t>
            </a:r>
            <a:endParaRPr dirty="0">
              <a:latin typeface="+mn-lt"/>
            </a:endParaRPr>
          </a:p>
        </p:txBody>
      </p:sp>
      <p:pic>
        <p:nvPicPr>
          <p:cNvPr id="2" name="Google Shape;241;p15">
            <a:extLst>
              <a:ext uri="{FF2B5EF4-FFF2-40B4-BE49-F238E27FC236}">
                <a16:creationId xmlns:a16="http://schemas.microsoft.com/office/drawing/2014/main" id="{27DEF1D4-BCDA-F7F5-12C6-63AFA2C96C90}"/>
              </a:ext>
            </a:extLst>
          </p:cNvPr>
          <p:cNvPicPr preferRelativeResize="0"/>
          <p:nvPr/>
        </p:nvPicPr>
        <p:blipFill rotWithShape="1">
          <a:blip r:embed="rId3">
            <a:alphaModFix/>
          </a:blip>
          <a:srcRect l="34943" t="1960" r="29099" b="11001"/>
          <a:stretch/>
        </p:blipFill>
        <p:spPr>
          <a:xfrm>
            <a:off x="773292" y="1344134"/>
            <a:ext cx="3820886" cy="4697811"/>
          </a:xfrm>
          <a:prstGeom prst="rect">
            <a:avLst/>
          </a:prstGeom>
          <a:noFill/>
          <a:ln>
            <a:noFill/>
          </a:ln>
        </p:spPr>
      </p:pic>
      <p:sp>
        <p:nvSpPr>
          <p:cNvPr id="3" name="Textfeld 2">
            <a:extLst>
              <a:ext uri="{FF2B5EF4-FFF2-40B4-BE49-F238E27FC236}">
                <a16:creationId xmlns:a16="http://schemas.microsoft.com/office/drawing/2014/main" id="{7BEFD227-1026-51D5-1DB9-D81B05B192EE}"/>
              </a:ext>
            </a:extLst>
          </p:cNvPr>
          <p:cNvSpPr txBox="1"/>
          <p:nvPr/>
        </p:nvSpPr>
        <p:spPr>
          <a:xfrm>
            <a:off x="1609343" y="4411066"/>
            <a:ext cx="1982419" cy="523220"/>
          </a:xfrm>
          <a:prstGeom prst="rect">
            <a:avLst/>
          </a:prstGeom>
          <a:noFill/>
        </p:spPr>
        <p:txBody>
          <a:bodyPr wrap="square" rtlCol="0">
            <a:spAutoFit/>
          </a:bodyPr>
          <a:lstStyle/>
          <a:p>
            <a:r>
              <a:rPr lang="de-DE" dirty="0"/>
              <a:t>Bericht zur Jugendversammlung</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2"/>
          <p:cNvSpPr txBox="1"/>
          <p:nvPr/>
        </p:nvSpPr>
        <p:spPr>
          <a:xfrm>
            <a:off x="3653033" y="-361950"/>
            <a:ext cx="3854528" cy="1097560"/>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chemeClr val="dk1"/>
              </a:buClr>
              <a:buSzPts val="4000"/>
              <a:buFont typeface="Calibri"/>
              <a:buNone/>
            </a:pPr>
            <a:r>
              <a:rPr lang="de-DE" sz="4000" b="1" i="0" u="none" strike="noStrike" cap="none" dirty="0">
                <a:solidFill>
                  <a:schemeClr val="dk1"/>
                </a:solidFill>
                <a:latin typeface="Calibri"/>
                <a:ea typeface="Calibri"/>
                <a:cs typeface="Calibri"/>
                <a:sym typeface="Calibri"/>
              </a:rPr>
              <a:t>Tagesordnung</a:t>
            </a:r>
            <a:endParaRPr sz="1400" b="0" i="0" u="none" strike="noStrike" cap="none" dirty="0">
              <a:solidFill>
                <a:srgbClr val="000000"/>
              </a:solidFill>
              <a:latin typeface="Arial"/>
              <a:ea typeface="Arial"/>
              <a:cs typeface="Arial"/>
              <a:sym typeface="Arial"/>
            </a:endParaRPr>
          </a:p>
        </p:txBody>
      </p:sp>
      <p:sp>
        <p:nvSpPr>
          <p:cNvPr id="117" name="Google Shape;117;p2"/>
          <p:cNvSpPr txBox="1"/>
          <p:nvPr/>
        </p:nvSpPr>
        <p:spPr>
          <a:xfrm>
            <a:off x="6591456" y="1993369"/>
            <a:ext cx="5301996" cy="2800726"/>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FF0000"/>
              </a:buClr>
              <a:buSzPts val="1600"/>
              <a:buFont typeface="+mj-lt"/>
              <a:buAutoNum type="arabicPeriod" startAt="8"/>
            </a:pPr>
            <a:r>
              <a:rPr lang="de-DE" sz="1600" b="0" i="0" u="none" strike="noStrike" cap="none" dirty="0">
                <a:solidFill>
                  <a:srgbClr val="FF0000"/>
                </a:solidFill>
                <a:latin typeface="+mn-lt"/>
                <a:ea typeface="Calibri"/>
                <a:cs typeface="Calibri"/>
                <a:sym typeface="Calibri"/>
              </a:rPr>
              <a:t>Vorstellung des neuen Jugendleiters</a:t>
            </a:r>
          </a:p>
          <a:p>
            <a:pPr marL="342900" marR="0" lvl="0" indent="-342900" algn="l" rtl="0">
              <a:lnSpc>
                <a:spcPct val="100000"/>
              </a:lnSpc>
              <a:spcBef>
                <a:spcPts val="0"/>
              </a:spcBef>
              <a:spcAft>
                <a:spcPts val="0"/>
              </a:spcAft>
              <a:buClr>
                <a:srgbClr val="FF0000"/>
              </a:buClr>
              <a:buSzPts val="1600"/>
              <a:buFont typeface="+mj-lt"/>
              <a:buAutoNum type="arabicPeriod" startAt="8"/>
            </a:pPr>
            <a:endParaRPr lang="de-DE" sz="1600" dirty="0">
              <a:solidFill>
                <a:srgbClr val="FF0000"/>
              </a:solidFill>
              <a:latin typeface="+mn-lt"/>
              <a:ea typeface="Calibri"/>
              <a:cs typeface="Calibri"/>
              <a:sym typeface="Calibri"/>
            </a:endParaRPr>
          </a:p>
          <a:p>
            <a:pPr marL="342900" marR="0" lvl="0" indent="-342900" algn="l" rtl="0">
              <a:lnSpc>
                <a:spcPct val="100000"/>
              </a:lnSpc>
              <a:spcBef>
                <a:spcPts val="0"/>
              </a:spcBef>
              <a:spcAft>
                <a:spcPts val="0"/>
              </a:spcAft>
              <a:buClr>
                <a:srgbClr val="FF0000"/>
              </a:buClr>
              <a:buSzPts val="1600"/>
              <a:buFont typeface="+mj-lt"/>
              <a:buAutoNum type="arabicPeriod" startAt="8"/>
            </a:pPr>
            <a:r>
              <a:rPr lang="de-DE" sz="1600" b="0" i="0" u="none" strike="noStrike" cap="none" dirty="0">
                <a:solidFill>
                  <a:srgbClr val="FF0000"/>
                </a:solidFill>
                <a:latin typeface="+mn-lt"/>
                <a:ea typeface="Calibri"/>
                <a:cs typeface="Calibri"/>
                <a:sym typeface="Calibri"/>
              </a:rPr>
              <a:t>Wahl Kassenprüfer/in (bisher Norbert </a:t>
            </a:r>
            <a:r>
              <a:rPr lang="de-DE" sz="1600" b="0" i="0" u="none" strike="noStrike" cap="none" dirty="0" err="1">
                <a:solidFill>
                  <a:srgbClr val="FF0000"/>
                </a:solidFill>
                <a:latin typeface="+mn-lt"/>
                <a:ea typeface="Calibri"/>
                <a:cs typeface="Calibri"/>
                <a:sym typeface="Calibri"/>
              </a:rPr>
              <a:t>Vechtel</a:t>
            </a:r>
            <a:r>
              <a:rPr lang="de-DE" sz="1600" b="0" i="0" u="none" strike="noStrike" cap="none" dirty="0">
                <a:solidFill>
                  <a:srgbClr val="FF0000"/>
                </a:solidFill>
                <a:latin typeface="+mn-lt"/>
                <a:ea typeface="Calibri"/>
                <a:cs typeface="Calibri"/>
                <a:sym typeface="Calibri"/>
              </a:rPr>
              <a:t>)</a:t>
            </a:r>
            <a:endParaRPr sz="1400" b="0" i="0" u="none" strike="noStrike" cap="none" dirty="0">
              <a:solidFill>
                <a:srgbClr val="000000"/>
              </a:solidFill>
              <a:latin typeface="+mn-lt"/>
              <a:sym typeface="Arial"/>
            </a:endParaRPr>
          </a:p>
          <a:p>
            <a:pPr marL="444500" marR="0" lvl="0" indent="-342900" algn="l" rtl="0">
              <a:lnSpc>
                <a:spcPct val="100000"/>
              </a:lnSpc>
              <a:spcBef>
                <a:spcPts val="0"/>
              </a:spcBef>
              <a:spcAft>
                <a:spcPts val="0"/>
              </a:spcAft>
              <a:buClr>
                <a:schemeClr val="dk1"/>
              </a:buClr>
              <a:buSzPts val="1600"/>
              <a:buFont typeface="+mj-lt"/>
              <a:buAutoNum type="arabicPeriod" startAt="8"/>
            </a:pPr>
            <a:endParaRPr sz="1600" b="0" i="0" u="none" strike="noStrike" cap="none" dirty="0">
              <a:solidFill>
                <a:srgbClr val="FF0000"/>
              </a:solidFill>
              <a:latin typeface="+mn-lt"/>
              <a:ea typeface="Calibri"/>
              <a:cs typeface="Calibri"/>
              <a:sym typeface="Calibri"/>
            </a:endParaRPr>
          </a:p>
          <a:p>
            <a:pPr marL="342900" marR="0" lvl="0" indent="-342900" algn="l" rtl="0">
              <a:lnSpc>
                <a:spcPct val="100000"/>
              </a:lnSpc>
              <a:spcBef>
                <a:spcPts val="0"/>
              </a:spcBef>
              <a:spcAft>
                <a:spcPts val="0"/>
              </a:spcAft>
              <a:buClr>
                <a:srgbClr val="FF0000"/>
              </a:buClr>
              <a:buSzPts val="1600"/>
              <a:buFont typeface="+mj-lt"/>
              <a:buAutoNum type="arabicPeriod" startAt="8"/>
            </a:pPr>
            <a:r>
              <a:rPr lang="de-DE" sz="1600" b="0" i="0" u="none" strike="noStrike" cap="none" dirty="0">
                <a:solidFill>
                  <a:srgbClr val="FF0000"/>
                </a:solidFill>
                <a:latin typeface="+mn-lt"/>
                <a:ea typeface="Calibri"/>
                <a:cs typeface="Calibri"/>
                <a:sym typeface="Calibri"/>
              </a:rPr>
              <a:t>Anträge</a:t>
            </a:r>
            <a:br>
              <a:rPr lang="de-DE" sz="1600" b="0" i="0" u="none" strike="noStrike" cap="none" dirty="0">
                <a:solidFill>
                  <a:srgbClr val="FF0000"/>
                </a:solidFill>
                <a:latin typeface="+mn-lt"/>
                <a:ea typeface="Calibri"/>
                <a:cs typeface="Calibri"/>
                <a:sym typeface="Calibri"/>
              </a:rPr>
            </a:br>
            <a:endParaRPr sz="1600" b="0" i="0" u="none" strike="noStrike" cap="none" dirty="0">
              <a:solidFill>
                <a:srgbClr val="FF0000"/>
              </a:solidFill>
              <a:latin typeface="+mn-lt"/>
              <a:ea typeface="Calibri"/>
              <a:cs typeface="Calibri"/>
              <a:sym typeface="Calibri"/>
            </a:endParaRPr>
          </a:p>
          <a:p>
            <a:pPr marL="342900" marR="0" lvl="0" indent="-342900" algn="l" rtl="0">
              <a:lnSpc>
                <a:spcPct val="100000"/>
              </a:lnSpc>
              <a:spcBef>
                <a:spcPts val="0"/>
              </a:spcBef>
              <a:spcAft>
                <a:spcPts val="0"/>
              </a:spcAft>
              <a:buClr>
                <a:srgbClr val="FF0000"/>
              </a:buClr>
              <a:buSzPts val="1600"/>
              <a:buFont typeface="+mj-lt"/>
              <a:buAutoNum type="arabicPeriod" startAt="8"/>
            </a:pPr>
            <a:r>
              <a:rPr lang="de-DE" sz="1600" b="0" i="0" u="none" strike="noStrike" cap="none" dirty="0">
                <a:solidFill>
                  <a:srgbClr val="FF0000"/>
                </a:solidFill>
                <a:latin typeface="+mn-lt"/>
                <a:ea typeface="Calibri"/>
                <a:cs typeface="Calibri"/>
                <a:sym typeface="Calibri"/>
              </a:rPr>
              <a:t>Ehrungen</a:t>
            </a:r>
            <a:endParaRPr sz="1400" b="0" i="0" u="none" strike="noStrike" cap="none" dirty="0">
              <a:solidFill>
                <a:srgbClr val="000000"/>
              </a:solidFill>
              <a:latin typeface="+mn-lt"/>
              <a:sym typeface="Arial"/>
            </a:endParaRPr>
          </a:p>
          <a:p>
            <a:pPr marL="444500" marR="0" lvl="0" indent="-342900" algn="l" rtl="0">
              <a:lnSpc>
                <a:spcPct val="100000"/>
              </a:lnSpc>
              <a:spcBef>
                <a:spcPts val="0"/>
              </a:spcBef>
              <a:spcAft>
                <a:spcPts val="0"/>
              </a:spcAft>
              <a:buClr>
                <a:schemeClr val="dk1"/>
              </a:buClr>
              <a:buSzPts val="1600"/>
              <a:buFont typeface="+mj-lt"/>
              <a:buAutoNum type="arabicPeriod" startAt="8"/>
            </a:pPr>
            <a:endParaRPr sz="1600" b="0" i="0" u="none" strike="noStrike" cap="none" dirty="0">
              <a:solidFill>
                <a:srgbClr val="FF0000"/>
              </a:solidFill>
              <a:latin typeface="+mn-lt"/>
              <a:ea typeface="Calibri"/>
              <a:cs typeface="Calibri"/>
              <a:sym typeface="Calibri"/>
            </a:endParaRPr>
          </a:p>
          <a:p>
            <a:pPr marL="342900" marR="0" lvl="0" indent="-342900" algn="l" rtl="0">
              <a:lnSpc>
                <a:spcPct val="100000"/>
              </a:lnSpc>
              <a:spcBef>
                <a:spcPts val="0"/>
              </a:spcBef>
              <a:spcAft>
                <a:spcPts val="0"/>
              </a:spcAft>
              <a:buClr>
                <a:srgbClr val="FF0000"/>
              </a:buClr>
              <a:buSzPts val="1600"/>
              <a:buFont typeface="+mj-lt"/>
              <a:buAutoNum type="arabicPeriod" startAt="8"/>
            </a:pPr>
            <a:r>
              <a:rPr lang="de-DE" sz="1600" b="0" i="0" u="none" strike="noStrike" cap="none" dirty="0">
                <a:solidFill>
                  <a:srgbClr val="FF0000"/>
                </a:solidFill>
                <a:latin typeface="+mn-lt"/>
                <a:ea typeface="Calibri"/>
                <a:cs typeface="Calibri"/>
                <a:sym typeface="Calibri"/>
              </a:rPr>
              <a:t>SC DJK-Ausblick auf das Jahr 2024</a:t>
            </a:r>
            <a:endParaRPr sz="1400" b="0" i="0" u="none" strike="noStrike" cap="none" dirty="0">
              <a:solidFill>
                <a:srgbClr val="000000"/>
              </a:solidFill>
              <a:latin typeface="+mn-lt"/>
              <a:sym typeface="Arial"/>
            </a:endParaRPr>
          </a:p>
          <a:p>
            <a:pPr marL="444500" marR="0" lvl="0" indent="-342900" algn="l" rtl="0">
              <a:lnSpc>
                <a:spcPct val="100000"/>
              </a:lnSpc>
              <a:spcBef>
                <a:spcPts val="0"/>
              </a:spcBef>
              <a:spcAft>
                <a:spcPts val="0"/>
              </a:spcAft>
              <a:buClr>
                <a:schemeClr val="dk1"/>
              </a:buClr>
              <a:buSzPts val="1600"/>
              <a:buFont typeface="+mj-lt"/>
              <a:buAutoNum type="arabicPeriod" startAt="8"/>
            </a:pPr>
            <a:endParaRPr sz="1600" b="0" i="0" u="none" strike="noStrike" cap="none" dirty="0">
              <a:solidFill>
                <a:srgbClr val="FF0000"/>
              </a:solidFill>
              <a:latin typeface="+mn-lt"/>
              <a:ea typeface="Calibri"/>
              <a:cs typeface="Calibri"/>
              <a:sym typeface="Calibri"/>
            </a:endParaRPr>
          </a:p>
          <a:p>
            <a:pPr marL="342900" marR="0" lvl="0" indent="-342900" algn="l" rtl="0">
              <a:lnSpc>
                <a:spcPct val="100000"/>
              </a:lnSpc>
              <a:spcBef>
                <a:spcPts val="0"/>
              </a:spcBef>
              <a:spcAft>
                <a:spcPts val="0"/>
              </a:spcAft>
              <a:buClr>
                <a:srgbClr val="FF0000"/>
              </a:buClr>
              <a:buSzPts val="1600"/>
              <a:buFont typeface="+mj-lt"/>
              <a:buAutoNum type="arabicPeriod" startAt="8"/>
            </a:pPr>
            <a:r>
              <a:rPr lang="de-DE" sz="1600" b="0" i="0" u="none" strike="noStrike" cap="none" dirty="0">
                <a:solidFill>
                  <a:srgbClr val="FF0000"/>
                </a:solidFill>
                <a:latin typeface="+mn-lt"/>
                <a:ea typeface="Calibri"/>
                <a:cs typeface="Calibri"/>
                <a:sym typeface="Calibri"/>
              </a:rPr>
              <a:t>Informationen und Diskussion</a:t>
            </a:r>
            <a:endParaRPr sz="1800" b="1" i="0" u="none" strike="noStrike" cap="none" dirty="0">
              <a:solidFill>
                <a:srgbClr val="FF0000"/>
              </a:solidFill>
              <a:latin typeface="+mn-lt"/>
              <a:ea typeface="Calibri"/>
              <a:cs typeface="Calibri"/>
              <a:sym typeface="Calibri"/>
            </a:endParaRPr>
          </a:p>
        </p:txBody>
      </p:sp>
      <p:sp>
        <p:nvSpPr>
          <p:cNvPr id="118" name="Google Shape;118;p2"/>
          <p:cNvSpPr txBox="1"/>
          <p:nvPr/>
        </p:nvSpPr>
        <p:spPr>
          <a:xfrm>
            <a:off x="293915" y="648524"/>
            <a:ext cx="6096000" cy="6001603"/>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FF0000"/>
              </a:buClr>
              <a:buSzPts val="1600"/>
              <a:buFont typeface="+mj-lt"/>
              <a:buAutoNum type="arabicPeriod"/>
            </a:pPr>
            <a:r>
              <a:rPr lang="de-DE" sz="1600" b="0" i="0" u="none" strike="noStrike" cap="none" dirty="0">
                <a:solidFill>
                  <a:srgbClr val="FF0000"/>
                </a:solidFill>
                <a:latin typeface="+mn-lt"/>
                <a:ea typeface="Calibri"/>
                <a:cs typeface="Calibri"/>
                <a:sym typeface="Calibri"/>
              </a:rPr>
              <a:t>Begrüßung durch den Vorsitzenden Martin Steinbach</a:t>
            </a:r>
            <a:endParaRPr sz="1400" b="0" i="0" u="none" strike="noStrike" cap="none" dirty="0">
              <a:solidFill>
                <a:srgbClr val="000000"/>
              </a:solidFill>
              <a:latin typeface="+mn-lt"/>
              <a:sym typeface="Arial"/>
            </a:endParaRPr>
          </a:p>
          <a:p>
            <a:pPr marL="444500" marR="0" lvl="0" indent="-342900" algn="l" rtl="0">
              <a:lnSpc>
                <a:spcPct val="100000"/>
              </a:lnSpc>
              <a:spcBef>
                <a:spcPts val="0"/>
              </a:spcBef>
              <a:spcAft>
                <a:spcPts val="0"/>
              </a:spcAft>
              <a:buClr>
                <a:schemeClr val="dk1"/>
              </a:buClr>
              <a:buSzPts val="1600"/>
              <a:buFont typeface="+mj-lt"/>
              <a:buAutoNum type="arabicPeriod"/>
            </a:pPr>
            <a:endParaRPr sz="1600" b="0" i="0" u="none" strike="noStrike" cap="none" dirty="0">
              <a:solidFill>
                <a:srgbClr val="FF0000"/>
              </a:solidFill>
              <a:latin typeface="+mn-lt"/>
              <a:ea typeface="Calibri"/>
              <a:cs typeface="Calibri"/>
              <a:sym typeface="Calibri"/>
            </a:endParaRPr>
          </a:p>
          <a:p>
            <a:pPr marL="342900" marR="0" lvl="0" indent="-342900" algn="l" rtl="0">
              <a:lnSpc>
                <a:spcPct val="100000"/>
              </a:lnSpc>
              <a:spcBef>
                <a:spcPts val="0"/>
              </a:spcBef>
              <a:spcAft>
                <a:spcPts val="0"/>
              </a:spcAft>
              <a:buClr>
                <a:srgbClr val="FF0000"/>
              </a:buClr>
              <a:buSzPts val="1600"/>
              <a:buFont typeface="Calibri"/>
              <a:buAutoNum type="arabicPeriod"/>
            </a:pPr>
            <a:r>
              <a:rPr lang="de-DE" sz="1600" b="0" i="0" u="none" strike="noStrike" cap="none" dirty="0">
                <a:solidFill>
                  <a:srgbClr val="FF0000"/>
                </a:solidFill>
                <a:latin typeface="+mn-lt"/>
                <a:ea typeface="Calibri"/>
                <a:cs typeface="Calibri"/>
                <a:sym typeface="Calibri"/>
              </a:rPr>
              <a:t>Protokoll der Mitgliederversammlung 2023</a:t>
            </a:r>
            <a:endParaRPr sz="1400" b="0" i="0" u="none" strike="noStrike" cap="none" dirty="0">
              <a:solidFill>
                <a:srgbClr val="000000"/>
              </a:solidFill>
              <a:latin typeface="+mn-lt"/>
              <a:sym typeface="Arial"/>
            </a:endParaRPr>
          </a:p>
          <a:p>
            <a:pPr marL="444500" marR="0" lvl="0" indent="-342900" algn="l" rtl="0">
              <a:lnSpc>
                <a:spcPct val="100000"/>
              </a:lnSpc>
              <a:spcBef>
                <a:spcPts val="0"/>
              </a:spcBef>
              <a:spcAft>
                <a:spcPts val="0"/>
              </a:spcAft>
              <a:buClr>
                <a:schemeClr val="dk1"/>
              </a:buClr>
              <a:buSzPts val="1600"/>
              <a:buFont typeface="+mj-lt"/>
              <a:buAutoNum type="arabicPeriod"/>
            </a:pPr>
            <a:endParaRPr sz="1600" b="0" i="0" u="none" strike="noStrike" cap="none" dirty="0">
              <a:solidFill>
                <a:srgbClr val="FF0000"/>
              </a:solidFill>
              <a:latin typeface="+mn-lt"/>
              <a:ea typeface="Calibri"/>
              <a:cs typeface="Calibri"/>
              <a:sym typeface="Calibri"/>
            </a:endParaRPr>
          </a:p>
          <a:p>
            <a:pPr marL="342900" marR="0" lvl="0" indent="-342900" algn="l" rtl="0">
              <a:lnSpc>
                <a:spcPct val="100000"/>
              </a:lnSpc>
              <a:spcBef>
                <a:spcPts val="0"/>
              </a:spcBef>
              <a:spcAft>
                <a:spcPts val="0"/>
              </a:spcAft>
              <a:buClr>
                <a:srgbClr val="FF0000"/>
              </a:buClr>
              <a:buSzPts val="1600"/>
              <a:buFont typeface="Calibri"/>
              <a:buAutoNum type="arabicPeriod"/>
            </a:pPr>
            <a:r>
              <a:rPr lang="de-DE" sz="1600" b="0" i="0" u="none" strike="noStrike" cap="none" dirty="0">
                <a:solidFill>
                  <a:srgbClr val="FF0000"/>
                </a:solidFill>
                <a:latin typeface="+mn-lt"/>
                <a:ea typeface="Calibri"/>
                <a:cs typeface="Calibri"/>
                <a:sym typeface="Calibri"/>
              </a:rPr>
              <a:t>Geschäftsbericht über das Jahr 2023 durch den Vorsitzenden Martin Steinbach</a:t>
            </a:r>
            <a:endParaRPr sz="1400" b="0" i="0" u="none" strike="noStrike" cap="none" dirty="0">
              <a:solidFill>
                <a:srgbClr val="000000"/>
              </a:solidFill>
              <a:latin typeface="+mn-lt"/>
              <a:sym typeface="Arial"/>
            </a:endParaRPr>
          </a:p>
          <a:p>
            <a:pPr marL="444500" marR="0" lvl="0" indent="-342900" algn="l" rtl="0">
              <a:lnSpc>
                <a:spcPct val="100000"/>
              </a:lnSpc>
              <a:spcBef>
                <a:spcPts val="0"/>
              </a:spcBef>
              <a:spcAft>
                <a:spcPts val="0"/>
              </a:spcAft>
              <a:buClr>
                <a:schemeClr val="dk1"/>
              </a:buClr>
              <a:buSzPts val="1600"/>
              <a:buFont typeface="+mj-lt"/>
              <a:buAutoNum type="arabicPeriod"/>
            </a:pPr>
            <a:endParaRPr sz="1600" b="0" i="0" u="none" strike="noStrike" cap="none" dirty="0">
              <a:solidFill>
                <a:srgbClr val="FF0000"/>
              </a:solidFill>
              <a:latin typeface="+mn-lt"/>
              <a:ea typeface="Calibri"/>
              <a:cs typeface="Calibri"/>
              <a:sym typeface="Calibri"/>
            </a:endParaRPr>
          </a:p>
          <a:p>
            <a:pPr marL="342900" marR="0" lvl="0" indent="-342900" algn="l" rtl="0">
              <a:lnSpc>
                <a:spcPct val="100000"/>
              </a:lnSpc>
              <a:spcBef>
                <a:spcPts val="0"/>
              </a:spcBef>
              <a:spcAft>
                <a:spcPts val="0"/>
              </a:spcAft>
              <a:buClr>
                <a:srgbClr val="FF0000"/>
              </a:buClr>
              <a:buSzPts val="1600"/>
              <a:buFont typeface="Calibri"/>
              <a:buAutoNum type="arabicPeriod"/>
            </a:pPr>
            <a:r>
              <a:rPr lang="de-DE" sz="1600" b="0" i="0" u="none" strike="noStrike" cap="none" dirty="0">
                <a:solidFill>
                  <a:srgbClr val="FF0000"/>
                </a:solidFill>
                <a:latin typeface="+mn-lt"/>
                <a:ea typeface="Calibri"/>
                <a:cs typeface="Calibri"/>
                <a:sym typeface="Calibri"/>
              </a:rPr>
              <a:t>Bericht des Schatzmeisters Dieter Rengers</a:t>
            </a:r>
            <a:endParaRPr sz="1400" b="0" i="0" u="none" strike="noStrike" cap="none" dirty="0">
              <a:solidFill>
                <a:srgbClr val="000000"/>
              </a:solidFill>
              <a:latin typeface="+mn-lt"/>
              <a:sym typeface="Arial"/>
            </a:endParaRPr>
          </a:p>
          <a:p>
            <a:pPr marL="444500" marR="0" lvl="0" indent="-342900" algn="l" rtl="0">
              <a:lnSpc>
                <a:spcPct val="100000"/>
              </a:lnSpc>
              <a:spcBef>
                <a:spcPts val="0"/>
              </a:spcBef>
              <a:spcAft>
                <a:spcPts val="0"/>
              </a:spcAft>
              <a:buClr>
                <a:schemeClr val="dk1"/>
              </a:buClr>
              <a:buSzPts val="1600"/>
              <a:buFont typeface="+mj-lt"/>
              <a:buAutoNum type="arabicPeriod"/>
            </a:pPr>
            <a:endParaRPr sz="1600" b="0" i="0" u="none" strike="noStrike" cap="none" dirty="0">
              <a:solidFill>
                <a:srgbClr val="FF0000"/>
              </a:solidFill>
              <a:latin typeface="+mn-lt"/>
              <a:ea typeface="Calibri"/>
              <a:cs typeface="Calibri"/>
              <a:sym typeface="Calibri"/>
            </a:endParaRPr>
          </a:p>
          <a:p>
            <a:pPr marL="342900" marR="0" lvl="0" indent="-342900" algn="l" rtl="0">
              <a:lnSpc>
                <a:spcPct val="100000"/>
              </a:lnSpc>
              <a:spcBef>
                <a:spcPts val="0"/>
              </a:spcBef>
              <a:spcAft>
                <a:spcPts val="0"/>
              </a:spcAft>
              <a:buClr>
                <a:srgbClr val="FF0000"/>
              </a:buClr>
              <a:buSzPts val="1600"/>
              <a:buFont typeface="Calibri"/>
              <a:buAutoNum type="arabicPeriod"/>
            </a:pPr>
            <a:r>
              <a:rPr lang="de-DE" sz="1600" b="0" i="0" u="none" strike="noStrike" cap="none" dirty="0">
                <a:solidFill>
                  <a:srgbClr val="FF0000"/>
                </a:solidFill>
                <a:latin typeface="+mn-lt"/>
                <a:ea typeface="Calibri"/>
                <a:cs typeface="Calibri"/>
                <a:sym typeface="Calibri"/>
              </a:rPr>
              <a:t>Bericht der Kassenprüfer Julia </a:t>
            </a:r>
            <a:r>
              <a:rPr lang="de-DE" sz="1600" b="0" i="0" u="none" strike="noStrike" cap="none" dirty="0" err="1">
                <a:solidFill>
                  <a:srgbClr val="FF0000"/>
                </a:solidFill>
                <a:latin typeface="+mn-lt"/>
                <a:ea typeface="Calibri"/>
                <a:cs typeface="Calibri"/>
                <a:sym typeface="Calibri"/>
              </a:rPr>
              <a:t>Börding</a:t>
            </a:r>
            <a:r>
              <a:rPr lang="de-DE" sz="1600" b="0" i="0" u="none" strike="noStrike" cap="none" dirty="0">
                <a:solidFill>
                  <a:srgbClr val="FF0000"/>
                </a:solidFill>
                <a:latin typeface="+mn-lt"/>
                <a:ea typeface="Calibri"/>
                <a:cs typeface="Calibri"/>
                <a:sym typeface="Calibri"/>
              </a:rPr>
              <a:t> / </a:t>
            </a:r>
            <a:r>
              <a:rPr lang="de-DE" sz="1600" dirty="0">
                <a:solidFill>
                  <a:srgbClr val="FF0000"/>
                </a:solidFill>
                <a:latin typeface="+mn-lt"/>
                <a:ea typeface="Calibri"/>
                <a:cs typeface="Calibri"/>
                <a:sym typeface="Calibri"/>
              </a:rPr>
              <a:t>N</a:t>
            </a:r>
            <a:r>
              <a:rPr lang="de-DE" sz="1600" b="0" i="0" u="none" strike="noStrike" cap="none" dirty="0">
                <a:solidFill>
                  <a:srgbClr val="FF0000"/>
                </a:solidFill>
                <a:latin typeface="+mn-lt"/>
                <a:ea typeface="Calibri"/>
                <a:cs typeface="Calibri"/>
                <a:sym typeface="Calibri"/>
              </a:rPr>
              <a:t>orbert </a:t>
            </a:r>
            <a:r>
              <a:rPr lang="de-DE" sz="1600" b="0" i="0" u="none" strike="noStrike" cap="none" dirty="0" err="1">
                <a:solidFill>
                  <a:srgbClr val="FF0000"/>
                </a:solidFill>
                <a:latin typeface="+mn-lt"/>
                <a:ea typeface="Calibri"/>
                <a:cs typeface="Calibri"/>
                <a:sym typeface="Calibri"/>
              </a:rPr>
              <a:t>Vechtel</a:t>
            </a:r>
            <a:endParaRPr sz="1400" b="0" i="0" u="none" strike="noStrike" cap="none" dirty="0">
              <a:solidFill>
                <a:srgbClr val="000000"/>
              </a:solidFill>
              <a:latin typeface="+mn-lt"/>
              <a:sym typeface="Arial"/>
            </a:endParaRPr>
          </a:p>
          <a:p>
            <a:pPr marL="444500" marR="0" lvl="0" indent="-342900" algn="l" rtl="0">
              <a:lnSpc>
                <a:spcPct val="100000"/>
              </a:lnSpc>
              <a:spcBef>
                <a:spcPts val="0"/>
              </a:spcBef>
              <a:spcAft>
                <a:spcPts val="0"/>
              </a:spcAft>
              <a:buClr>
                <a:schemeClr val="dk1"/>
              </a:buClr>
              <a:buSzPts val="1600"/>
              <a:buFont typeface="+mj-lt"/>
              <a:buAutoNum type="arabicPeriod"/>
            </a:pPr>
            <a:endParaRPr sz="1600" b="0" i="0" u="none" strike="noStrike" cap="none" dirty="0">
              <a:solidFill>
                <a:srgbClr val="FF0000"/>
              </a:solidFill>
              <a:latin typeface="+mn-lt"/>
              <a:ea typeface="Calibri"/>
              <a:cs typeface="Calibri"/>
              <a:sym typeface="Calibri"/>
            </a:endParaRPr>
          </a:p>
          <a:p>
            <a:pPr marL="342900" indent="-342900">
              <a:buClr>
                <a:srgbClr val="FF0000"/>
              </a:buClr>
              <a:buSzPts val="1600"/>
              <a:buFont typeface="Calibri"/>
              <a:buAutoNum type="arabicPeriod"/>
            </a:pPr>
            <a:r>
              <a:rPr lang="de-DE" sz="1600" b="0" i="0" u="none" strike="noStrike" cap="none" dirty="0">
                <a:solidFill>
                  <a:srgbClr val="FF0000"/>
                </a:solidFill>
                <a:latin typeface="+mn-lt"/>
                <a:ea typeface="Calibri"/>
                <a:cs typeface="Calibri"/>
                <a:sym typeface="Calibri"/>
              </a:rPr>
              <a:t>Entlastung des Vorstandes</a:t>
            </a:r>
          </a:p>
          <a:p>
            <a:pPr marL="342900" indent="-342900">
              <a:buClr>
                <a:srgbClr val="FF0000"/>
              </a:buClr>
              <a:buSzPts val="1600"/>
              <a:buFont typeface="Calibri"/>
              <a:buAutoNum type="arabicPeriod"/>
            </a:pPr>
            <a:endParaRPr lang="de-DE" sz="1600" dirty="0">
              <a:solidFill>
                <a:srgbClr val="FF0000"/>
              </a:solidFill>
              <a:latin typeface="+mn-lt"/>
              <a:ea typeface="Calibri"/>
              <a:cs typeface="Calibri"/>
              <a:sym typeface="Calibri"/>
            </a:endParaRPr>
          </a:p>
          <a:p>
            <a:pPr marL="342900" indent="-342900">
              <a:buClr>
                <a:srgbClr val="FF0000"/>
              </a:buClr>
              <a:buSzPts val="1600"/>
              <a:buFont typeface="Calibri"/>
              <a:buAutoNum type="arabicPeriod"/>
            </a:pPr>
            <a:r>
              <a:rPr lang="de-DE" sz="1600" dirty="0">
                <a:solidFill>
                  <a:srgbClr val="FF0000"/>
                </a:solidFill>
                <a:ea typeface="Calibri"/>
                <a:cs typeface="Calibri"/>
                <a:sym typeface="Calibri"/>
              </a:rPr>
              <a:t>Vorstandswahlen </a:t>
            </a:r>
          </a:p>
          <a:p>
            <a:pPr lvl="8">
              <a:buClr>
                <a:srgbClr val="FF0000"/>
              </a:buClr>
              <a:buSzPts val="1600"/>
              <a:tabLst>
                <a:tab pos="442913" algn="l"/>
              </a:tabLst>
            </a:pPr>
            <a:r>
              <a:rPr lang="de-DE" sz="1600" dirty="0">
                <a:solidFill>
                  <a:srgbClr val="FF0000"/>
                </a:solidFill>
                <a:ea typeface="Calibri"/>
                <a:cs typeface="Calibri"/>
                <a:sym typeface="Calibri"/>
              </a:rPr>
              <a:t> 	a. Vorsitzende/r (bisher Martin Steinbach)</a:t>
            </a:r>
          </a:p>
          <a:p>
            <a:pPr lvl="8">
              <a:buClr>
                <a:srgbClr val="FF0000"/>
              </a:buClr>
              <a:buSzPts val="1600"/>
              <a:tabLst>
                <a:tab pos="442913" algn="l"/>
              </a:tabLst>
            </a:pPr>
            <a:r>
              <a:rPr lang="de-DE" sz="1600" dirty="0">
                <a:solidFill>
                  <a:srgbClr val="FF0000"/>
                </a:solidFill>
                <a:ea typeface="Calibri"/>
                <a:cs typeface="Calibri"/>
                <a:sym typeface="Calibri"/>
              </a:rPr>
              <a:t>	b. Stellv. Vorsitzende/r (bisher Heinz Steinhoff)</a:t>
            </a:r>
          </a:p>
          <a:p>
            <a:pPr lvl="8">
              <a:buClr>
                <a:srgbClr val="FF0000"/>
              </a:buClr>
              <a:buSzPts val="1600"/>
              <a:tabLst>
                <a:tab pos="442913" algn="l"/>
              </a:tabLst>
            </a:pPr>
            <a:r>
              <a:rPr lang="de-DE" sz="1600" dirty="0">
                <a:solidFill>
                  <a:srgbClr val="FF0000"/>
                </a:solidFill>
                <a:ea typeface="Calibri"/>
                <a:cs typeface="Calibri"/>
                <a:sym typeface="Calibri"/>
              </a:rPr>
              <a:t>	c. Schatzmeister/in (bisher Dieter Rengers)</a:t>
            </a:r>
          </a:p>
          <a:p>
            <a:pPr lvl="8">
              <a:buClr>
                <a:srgbClr val="FF0000"/>
              </a:buClr>
              <a:buSzPts val="1600"/>
              <a:tabLst>
                <a:tab pos="442913" algn="l"/>
              </a:tabLst>
            </a:pPr>
            <a:r>
              <a:rPr lang="de-DE" sz="1600" dirty="0">
                <a:solidFill>
                  <a:srgbClr val="FF0000"/>
                </a:solidFill>
                <a:ea typeface="Calibri"/>
                <a:cs typeface="Calibri"/>
                <a:sym typeface="Calibri"/>
              </a:rPr>
              <a:t>	d. Sportwart/in Breitensport (bisher Marion </a:t>
            </a:r>
            <a:r>
              <a:rPr lang="de-DE" sz="1600" dirty="0" err="1">
                <a:solidFill>
                  <a:srgbClr val="FF0000"/>
                </a:solidFill>
                <a:ea typeface="Calibri"/>
                <a:cs typeface="Calibri"/>
                <a:sym typeface="Calibri"/>
              </a:rPr>
              <a:t>Kemker</a:t>
            </a:r>
            <a:r>
              <a:rPr lang="de-DE" sz="1600" dirty="0">
                <a:solidFill>
                  <a:srgbClr val="FF0000"/>
                </a:solidFill>
                <a:ea typeface="Calibri"/>
                <a:cs typeface="Calibri"/>
                <a:sym typeface="Calibri"/>
              </a:rPr>
              <a:t>)</a:t>
            </a:r>
            <a:br>
              <a:rPr lang="de-DE" sz="1600" dirty="0">
                <a:solidFill>
                  <a:srgbClr val="FF0000"/>
                </a:solidFill>
                <a:ea typeface="Calibri"/>
                <a:cs typeface="Calibri"/>
                <a:sym typeface="Calibri"/>
              </a:rPr>
            </a:br>
            <a:r>
              <a:rPr lang="de-DE" sz="1600" dirty="0">
                <a:solidFill>
                  <a:srgbClr val="FF0000"/>
                </a:solidFill>
                <a:ea typeface="Calibri"/>
                <a:cs typeface="Calibri"/>
                <a:sym typeface="Calibri"/>
              </a:rPr>
              <a:t> 	e. Marketingleiter/in (bisher Verena Kortmann)</a:t>
            </a:r>
          </a:p>
          <a:p>
            <a:pPr lvl="8">
              <a:buClr>
                <a:srgbClr val="FF0000"/>
              </a:buClr>
              <a:buSzPts val="1600"/>
              <a:tabLst>
                <a:tab pos="442913" algn="l"/>
              </a:tabLst>
            </a:pPr>
            <a:r>
              <a:rPr lang="de-DE" sz="1600" dirty="0">
                <a:solidFill>
                  <a:srgbClr val="FF0000"/>
                </a:solidFill>
                <a:ea typeface="Calibri"/>
                <a:cs typeface="Calibri"/>
                <a:sym typeface="Calibri"/>
              </a:rPr>
              <a:t>	f.  Sozialwart/in (bisher Daniel Edling)</a:t>
            </a:r>
            <a:br>
              <a:rPr lang="de-DE" sz="1600" dirty="0">
                <a:solidFill>
                  <a:srgbClr val="FF0000"/>
                </a:solidFill>
                <a:ea typeface="Calibri"/>
                <a:cs typeface="Calibri"/>
                <a:sym typeface="Calibri"/>
              </a:rPr>
            </a:br>
            <a:r>
              <a:rPr lang="de-DE" sz="1600" dirty="0">
                <a:solidFill>
                  <a:srgbClr val="FF0000"/>
                </a:solidFill>
                <a:ea typeface="Calibri"/>
                <a:cs typeface="Calibri"/>
                <a:sym typeface="Calibri"/>
              </a:rPr>
              <a:t> 	d. Beisitzer/in (bisher Carmen Günnewig)</a:t>
            </a:r>
            <a:br>
              <a:rPr lang="de-DE" sz="1600" dirty="0">
                <a:solidFill>
                  <a:srgbClr val="FF0000"/>
                </a:solidFill>
                <a:ea typeface="Calibri"/>
                <a:cs typeface="Calibri"/>
                <a:sym typeface="Calibri"/>
              </a:rPr>
            </a:br>
            <a:r>
              <a:rPr lang="de-DE" sz="1600" dirty="0">
                <a:solidFill>
                  <a:srgbClr val="FF0000"/>
                </a:solidFill>
                <a:ea typeface="Calibri"/>
                <a:cs typeface="Calibri"/>
                <a:sym typeface="Calibri"/>
              </a:rPr>
              <a:t>	e. Beisitzer/in (bisher Ina Overbeck)</a:t>
            </a:r>
            <a:endParaRPr lang="de-DE" sz="1600" dirty="0"/>
          </a:p>
          <a:p>
            <a:pPr marL="342900" marR="0" lvl="0" indent="-342900" algn="l" rtl="0">
              <a:lnSpc>
                <a:spcPct val="100000"/>
              </a:lnSpc>
              <a:spcBef>
                <a:spcPts val="0"/>
              </a:spcBef>
              <a:spcAft>
                <a:spcPts val="0"/>
              </a:spcAft>
              <a:buClr>
                <a:srgbClr val="FF0000"/>
              </a:buClr>
              <a:buSzPts val="1600"/>
              <a:buFont typeface="Calibri"/>
              <a:buAutoNum type="arabicPeriod"/>
            </a:pPr>
            <a:endParaRPr sz="1400" b="0" i="0" u="none" strike="noStrike" cap="none" dirty="0">
              <a:solidFill>
                <a:srgbClr val="000000"/>
              </a:solidFill>
              <a:latin typeface="+mn-lt"/>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30"/>
          <p:cNvSpPr txBox="1"/>
          <p:nvPr/>
        </p:nvSpPr>
        <p:spPr>
          <a:xfrm>
            <a:off x="940836" y="3098994"/>
            <a:ext cx="10515600" cy="1325563"/>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4400"/>
              <a:buFont typeface="Calibri"/>
              <a:buNone/>
            </a:pPr>
            <a:r>
              <a:rPr lang="de-DE" sz="4400" b="1" i="0" u="none" strike="noStrike" cap="none" dirty="0">
                <a:solidFill>
                  <a:schemeClr val="dk1"/>
                </a:solidFill>
                <a:latin typeface="+mn-lt"/>
                <a:ea typeface="Calibri"/>
                <a:cs typeface="Calibri"/>
                <a:sym typeface="Calibri"/>
              </a:rPr>
              <a:t>Wahl einer/eines Kassenprüferin/s</a:t>
            </a:r>
            <a:endParaRPr sz="1400" b="0" i="0" u="none" strike="noStrike" cap="none" dirty="0">
              <a:solidFill>
                <a:srgbClr val="000000"/>
              </a:solidFill>
              <a:latin typeface="+mn-lt"/>
              <a:sym typeface="Arial"/>
            </a:endParaRPr>
          </a:p>
          <a:p>
            <a:pPr marL="0" marR="0" lvl="0" indent="0" algn="ctr" rtl="0">
              <a:lnSpc>
                <a:spcPct val="90000"/>
              </a:lnSpc>
              <a:spcBef>
                <a:spcPts val="0"/>
              </a:spcBef>
              <a:spcAft>
                <a:spcPts val="0"/>
              </a:spcAft>
              <a:buClr>
                <a:schemeClr val="dk1"/>
              </a:buClr>
              <a:buSzPts val="4400"/>
              <a:buFont typeface="Calibri"/>
              <a:buNone/>
            </a:pPr>
            <a:endParaRPr sz="4400" b="1"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922575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31"/>
          <p:cNvSpPr txBox="1"/>
          <p:nvPr/>
        </p:nvSpPr>
        <p:spPr>
          <a:xfrm>
            <a:off x="773292" y="1245074"/>
            <a:ext cx="9488308" cy="4247317"/>
          </a:xfrm>
          <a:prstGeom prst="rect">
            <a:avLst/>
          </a:prstGeom>
          <a:noFill/>
          <a:ln>
            <a:noFill/>
          </a:ln>
        </p:spPr>
        <p:txBody>
          <a:bodyPr spcFirstLastPara="1" wrap="square" lIns="91425" tIns="45700" rIns="91425" bIns="45700" anchor="t" anchorCtr="0">
            <a:spAutoFit/>
          </a:bodyPr>
          <a:lstStyle/>
          <a:p>
            <a:pPr lvl="0">
              <a:lnSpc>
                <a:spcPct val="150000"/>
              </a:lnSpc>
              <a:buSzPts val="2400"/>
            </a:pPr>
            <a:r>
              <a:rPr lang="de-DE" sz="2400" dirty="0">
                <a:solidFill>
                  <a:schemeClr val="dk1"/>
                </a:solidFill>
                <a:ea typeface="Calibri"/>
                <a:cs typeface="Calibri"/>
                <a:sym typeface="Calibri"/>
              </a:rPr>
              <a:t>Norbert </a:t>
            </a:r>
            <a:r>
              <a:rPr lang="de-DE" sz="2400" dirty="0" err="1">
                <a:solidFill>
                  <a:schemeClr val="dk1"/>
                </a:solidFill>
                <a:ea typeface="Calibri"/>
                <a:cs typeface="Calibri"/>
                <a:sym typeface="Calibri"/>
              </a:rPr>
              <a:t>Vechtel</a:t>
            </a:r>
            <a:r>
              <a:rPr lang="de-DE" sz="2400" dirty="0">
                <a:solidFill>
                  <a:schemeClr val="dk1"/>
                </a:solidFill>
                <a:ea typeface="Calibri"/>
                <a:cs typeface="Calibri"/>
                <a:sym typeface="Calibri"/>
              </a:rPr>
              <a:t> </a:t>
            </a:r>
            <a:r>
              <a:rPr lang="de-DE" sz="2400" b="0" i="0" u="none" strike="noStrike" cap="none" dirty="0">
                <a:solidFill>
                  <a:schemeClr val="dk1"/>
                </a:solidFill>
                <a:latin typeface="+mn-lt"/>
                <a:ea typeface="Calibri"/>
                <a:cs typeface="Calibri"/>
                <a:sym typeface="Calibri"/>
              </a:rPr>
              <a:t>hat in den letzten beiden Jahren die Kasse geprüft und scheidet als Kassenprüfer aus. </a:t>
            </a:r>
            <a:endParaRPr sz="1400" b="0" i="0" u="none" strike="noStrike" cap="none" dirty="0">
              <a:solidFill>
                <a:srgbClr val="000000"/>
              </a:solidFill>
              <a:latin typeface="+mn-lt"/>
              <a:sym typeface="Arial"/>
            </a:endParaRPr>
          </a:p>
          <a:p>
            <a:pPr marL="0" marR="0" lvl="0" indent="0" algn="l" rtl="0">
              <a:lnSpc>
                <a:spcPct val="150000"/>
              </a:lnSpc>
              <a:spcBef>
                <a:spcPts val="0"/>
              </a:spcBef>
              <a:spcAft>
                <a:spcPts val="0"/>
              </a:spcAft>
              <a:buClr>
                <a:srgbClr val="000000"/>
              </a:buClr>
              <a:buSzPts val="2400"/>
              <a:buFont typeface="Arial"/>
              <a:buNone/>
            </a:pPr>
            <a:endParaRPr sz="2400" b="0" i="0" u="none" strike="noStrike" cap="none" dirty="0">
              <a:solidFill>
                <a:schemeClr val="dk1"/>
              </a:solidFill>
              <a:latin typeface="+mn-lt"/>
              <a:ea typeface="Calibri"/>
              <a:cs typeface="Calibri"/>
              <a:sym typeface="Calibri"/>
            </a:endParaRPr>
          </a:p>
          <a:p>
            <a:pPr marL="0" marR="0" lvl="0" indent="0" algn="l" rtl="0">
              <a:lnSpc>
                <a:spcPct val="150000"/>
              </a:lnSpc>
              <a:spcBef>
                <a:spcPts val="0"/>
              </a:spcBef>
              <a:spcAft>
                <a:spcPts val="0"/>
              </a:spcAft>
              <a:buClr>
                <a:srgbClr val="000000"/>
              </a:buClr>
              <a:buSzPts val="2400"/>
              <a:buFont typeface="Arial"/>
              <a:buNone/>
            </a:pPr>
            <a:r>
              <a:rPr lang="de-DE" sz="2400" b="0" i="0" u="none" strike="noStrike" cap="none" dirty="0">
                <a:solidFill>
                  <a:schemeClr val="dk1"/>
                </a:solidFill>
                <a:latin typeface="+mn-lt"/>
                <a:ea typeface="Calibri"/>
                <a:cs typeface="Calibri"/>
                <a:sym typeface="Calibri"/>
              </a:rPr>
              <a:t>Julia </a:t>
            </a:r>
            <a:r>
              <a:rPr lang="de-DE" sz="2400" b="0" i="0" u="none" strike="noStrike" cap="none" dirty="0" err="1">
                <a:solidFill>
                  <a:schemeClr val="dk1"/>
                </a:solidFill>
                <a:latin typeface="+mn-lt"/>
                <a:ea typeface="Calibri"/>
                <a:cs typeface="Calibri"/>
                <a:sym typeface="Calibri"/>
              </a:rPr>
              <a:t>Börding</a:t>
            </a:r>
            <a:r>
              <a:rPr lang="de-DE" sz="2400" b="0" i="0" u="none" strike="noStrike" cap="none" dirty="0">
                <a:solidFill>
                  <a:schemeClr val="dk1"/>
                </a:solidFill>
                <a:latin typeface="+mn-lt"/>
                <a:ea typeface="Calibri"/>
                <a:cs typeface="Calibri"/>
                <a:sym typeface="Calibri"/>
              </a:rPr>
              <a:t> bleibt noch ein Jahr Kassenprüferin.</a:t>
            </a:r>
            <a:endParaRPr sz="1400" b="0" i="0" u="none" strike="noStrike" cap="none" dirty="0">
              <a:solidFill>
                <a:srgbClr val="000000"/>
              </a:solidFill>
              <a:latin typeface="+mn-lt"/>
              <a:sym typeface="Arial"/>
            </a:endParaRPr>
          </a:p>
          <a:p>
            <a:pPr marL="0" marR="0" lvl="0" indent="0" algn="l" rtl="0">
              <a:lnSpc>
                <a:spcPct val="150000"/>
              </a:lnSpc>
              <a:spcBef>
                <a:spcPts val="0"/>
              </a:spcBef>
              <a:spcAft>
                <a:spcPts val="0"/>
              </a:spcAft>
              <a:buClr>
                <a:srgbClr val="000000"/>
              </a:buClr>
              <a:buSzPts val="2400"/>
              <a:buFont typeface="Arial"/>
              <a:buNone/>
            </a:pPr>
            <a:endParaRPr sz="2400" b="0" i="0" u="none" strike="noStrike" cap="none" dirty="0">
              <a:solidFill>
                <a:schemeClr val="dk1"/>
              </a:solidFill>
              <a:latin typeface="+mn-lt"/>
              <a:ea typeface="Calibri"/>
              <a:cs typeface="Calibri"/>
              <a:sym typeface="Calibri"/>
            </a:endParaRPr>
          </a:p>
          <a:p>
            <a:pPr marL="0" marR="0" lvl="0" indent="0" algn="l" rtl="0">
              <a:lnSpc>
                <a:spcPct val="150000"/>
              </a:lnSpc>
              <a:spcBef>
                <a:spcPts val="0"/>
              </a:spcBef>
              <a:spcAft>
                <a:spcPts val="0"/>
              </a:spcAft>
              <a:buClr>
                <a:srgbClr val="000000"/>
              </a:buClr>
              <a:buSzPts val="2400"/>
              <a:buFont typeface="Arial"/>
              <a:buNone/>
            </a:pPr>
            <a:r>
              <a:rPr lang="de-DE" sz="2400" b="0" i="0" u="none" strike="noStrike" cap="none" dirty="0">
                <a:solidFill>
                  <a:schemeClr val="dk1"/>
                </a:solidFill>
                <a:latin typeface="+mn-lt"/>
                <a:ea typeface="Calibri"/>
                <a:cs typeface="Calibri"/>
                <a:sym typeface="Calibri"/>
              </a:rPr>
              <a:t>Der Vorschlag für eine/n neue/n Kassenprüfer/in muss aus der Versammlung kommen!</a:t>
            </a:r>
            <a:endParaRPr sz="1400" b="0" i="0" u="none" strike="noStrike" cap="none" dirty="0">
              <a:solidFill>
                <a:srgbClr val="000000"/>
              </a:solidFill>
              <a:latin typeface="+mn-lt"/>
              <a:sym typeface="Arial"/>
            </a:endParaRPr>
          </a:p>
          <a:p>
            <a:pPr marL="457200" marR="0" lvl="2"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sp>
        <p:nvSpPr>
          <p:cNvPr id="340" name="Google Shape;340;p31"/>
          <p:cNvSpPr txBox="1">
            <a:spLocks noGrp="1"/>
          </p:cNvSpPr>
          <p:nvPr>
            <p:ph type="title"/>
          </p:nvPr>
        </p:nvSpPr>
        <p:spPr>
          <a:xfrm>
            <a:off x="773292" y="156578"/>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e-DE" sz="3600" dirty="0">
                <a:latin typeface="+mn-lt"/>
              </a:rPr>
              <a:t>Wahl einer/eines Kassenprüferin/s</a:t>
            </a:r>
            <a:endParaRPr dirty="0">
              <a:latin typeface="+mn-lt"/>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32"/>
          <p:cNvSpPr txBox="1"/>
          <p:nvPr/>
        </p:nvSpPr>
        <p:spPr>
          <a:xfrm>
            <a:off x="940836" y="3098994"/>
            <a:ext cx="10515600" cy="1325563"/>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4400"/>
              <a:buFont typeface="Calibri"/>
              <a:buNone/>
            </a:pPr>
            <a:r>
              <a:rPr lang="de-DE" sz="4400" b="1" i="0" u="none" strike="noStrike" cap="none" dirty="0">
                <a:solidFill>
                  <a:schemeClr val="dk1"/>
                </a:solidFill>
                <a:latin typeface="+mn-lt"/>
                <a:ea typeface="Calibri"/>
                <a:cs typeface="Calibri"/>
                <a:sym typeface="Calibri"/>
              </a:rPr>
              <a:t>Anträge</a:t>
            </a:r>
            <a:endParaRPr sz="1400" b="0" i="0" u="none" strike="noStrike" cap="none" dirty="0">
              <a:solidFill>
                <a:srgbClr val="000000"/>
              </a:solidFill>
              <a:latin typeface="+mn-lt"/>
              <a:sym typeface="Arial"/>
            </a:endParaRPr>
          </a:p>
          <a:p>
            <a:pPr marL="0" marR="0" lvl="0" indent="0" algn="ctr" rtl="0">
              <a:lnSpc>
                <a:spcPct val="90000"/>
              </a:lnSpc>
              <a:spcBef>
                <a:spcPts val="0"/>
              </a:spcBef>
              <a:spcAft>
                <a:spcPts val="0"/>
              </a:spcAft>
              <a:buClr>
                <a:schemeClr val="dk1"/>
              </a:buClr>
              <a:buSzPts val="4400"/>
              <a:buFont typeface="Calibri"/>
              <a:buNone/>
            </a:pPr>
            <a:endParaRPr sz="4400" b="1" i="0" u="none" strike="noStrike" cap="none" dirty="0">
              <a:solidFill>
                <a:schemeClr val="dk1"/>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33"/>
          <p:cNvSpPr txBox="1"/>
          <p:nvPr/>
        </p:nvSpPr>
        <p:spPr>
          <a:xfrm>
            <a:off x="773292" y="1245074"/>
            <a:ext cx="9928575" cy="1261844"/>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2400"/>
              <a:buFont typeface="Arial"/>
              <a:buNone/>
            </a:pPr>
            <a:r>
              <a:rPr lang="de-DE" sz="1800" b="0" i="0" u="none" strike="noStrike" cap="none" dirty="0">
                <a:solidFill>
                  <a:schemeClr val="dk1"/>
                </a:solidFill>
                <a:latin typeface="+mn-lt"/>
                <a:cs typeface="Calibri"/>
                <a:sym typeface="Calibri"/>
              </a:rPr>
              <a:t>Es liegen keine Anträge vor.</a:t>
            </a:r>
            <a:endParaRPr lang="de-DE" sz="1800" dirty="0"/>
          </a:p>
          <a:p>
            <a:pPr marL="342900" indent="-342900">
              <a:buAutoNum type="alphaLcParenR"/>
            </a:pPr>
            <a:endParaRPr lang="de-DE" dirty="0"/>
          </a:p>
          <a:p>
            <a:endParaRPr lang="de-DE" dirty="0"/>
          </a:p>
          <a:p>
            <a:pPr marL="0" marR="0" lvl="0" indent="0" algn="l" rtl="0">
              <a:lnSpc>
                <a:spcPct val="150000"/>
              </a:lnSpc>
              <a:spcBef>
                <a:spcPts val="0"/>
              </a:spcBef>
              <a:spcAft>
                <a:spcPts val="0"/>
              </a:spcAft>
              <a:buClr>
                <a:srgbClr val="000000"/>
              </a:buClr>
              <a:buSzPts val="2400"/>
              <a:buFont typeface="Arial"/>
              <a:buNone/>
            </a:pPr>
            <a:endParaRPr sz="1400" b="0" i="0" u="none" strike="noStrike" cap="none" dirty="0">
              <a:solidFill>
                <a:srgbClr val="000000"/>
              </a:solidFill>
              <a:latin typeface="+mn-lt"/>
              <a:sym typeface="Arial"/>
            </a:endParaRPr>
          </a:p>
        </p:txBody>
      </p:sp>
      <p:sp>
        <p:nvSpPr>
          <p:cNvPr id="351" name="Google Shape;351;p33"/>
          <p:cNvSpPr txBox="1">
            <a:spLocks noGrp="1"/>
          </p:cNvSpPr>
          <p:nvPr>
            <p:ph type="title"/>
          </p:nvPr>
        </p:nvSpPr>
        <p:spPr>
          <a:xfrm>
            <a:off x="773292" y="156578"/>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e-DE" sz="3600" dirty="0">
                <a:latin typeface="+mn-lt"/>
              </a:rPr>
              <a:t>Anträge</a:t>
            </a:r>
            <a:endParaRPr dirty="0">
              <a:latin typeface="+mn-lt"/>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36"/>
          <p:cNvSpPr txBox="1"/>
          <p:nvPr/>
        </p:nvSpPr>
        <p:spPr>
          <a:xfrm>
            <a:off x="940836" y="3098994"/>
            <a:ext cx="10515600" cy="1325563"/>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4400"/>
              <a:buFont typeface="Calibri"/>
              <a:buNone/>
            </a:pPr>
            <a:r>
              <a:rPr lang="de-DE" sz="4400" b="1" i="0" u="none" strike="noStrike" cap="none" dirty="0">
                <a:solidFill>
                  <a:schemeClr val="dk1"/>
                </a:solidFill>
                <a:latin typeface="+mn-lt"/>
                <a:ea typeface="Calibri"/>
                <a:cs typeface="Calibri"/>
                <a:sym typeface="Calibri"/>
              </a:rPr>
              <a:t>Ehrungen</a:t>
            </a:r>
            <a:endParaRPr sz="1400" b="0" i="0" u="none" strike="noStrike" cap="none" dirty="0">
              <a:solidFill>
                <a:srgbClr val="000000"/>
              </a:solidFill>
              <a:latin typeface="+mn-lt"/>
              <a:sym typeface="Arial"/>
            </a:endParaRPr>
          </a:p>
          <a:p>
            <a:pPr marL="0" marR="0" lvl="0" indent="0" algn="ctr" rtl="0">
              <a:lnSpc>
                <a:spcPct val="90000"/>
              </a:lnSpc>
              <a:spcBef>
                <a:spcPts val="0"/>
              </a:spcBef>
              <a:spcAft>
                <a:spcPts val="0"/>
              </a:spcAft>
              <a:buClr>
                <a:schemeClr val="dk1"/>
              </a:buClr>
              <a:buSzPts val="4400"/>
              <a:buFont typeface="Calibri"/>
              <a:buNone/>
            </a:pPr>
            <a:endParaRPr sz="4400" b="1" i="0" u="none" strike="noStrike" cap="none" dirty="0">
              <a:solidFill>
                <a:schemeClr val="dk1"/>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38"/>
          <p:cNvSpPr txBox="1">
            <a:spLocks noGrp="1"/>
          </p:cNvSpPr>
          <p:nvPr>
            <p:ph type="title"/>
          </p:nvPr>
        </p:nvSpPr>
        <p:spPr>
          <a:xfrm>
            <a:off x="773292" y="156578"/>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e-DE" sz="3600" dirty="0">
                <a:latin typeface="+mn-lt"/>
              </a:rPr>
              <a:t>Ehrung Sabine Schläpfer</a:t>
            </a:r>
            <a:endParaRPr dirty="0">
              <a:latin typeface="+mn-lt"/>
            </a:endParaRPr>
          </a:p>
        </p:txBody>
      </p:sp>
      <p:sp>
        <p:nvSpPr>
          <p:cNvPr id="381" name="Google Shape;381;p38"/>
          <p:cNvSpPr txBox="1"/>
          <p:nvPr/>
        </p:nvSpPr>
        <p:spPr>
          <a:xfrm>
            <a:off x="773291" y="1297475"/>
            <a:ext cx="9166575" cy="3939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600"/>
              </a:spcAft>
              <a:buClr>
                <a:srgbClr val="000000"/>
              </a:buClr>
              <a:buSzPts val="1800"/>
              <a:buFont typeface="Arial"/>
              <a:buNone/>
            </a:pPr>
            <a:r>
              <a:rPr lang="de-DE" sz="2400" b="0" i="0" u="none" strike="noStrike" cap="none" dirty="0">
                <a:solidFill>
                  <a:schemeClr val="dk1"/>
                </a:solidFill>
                <a:latin typeface="+mn-lt"/>
                <a:ea typeface="Calibri"/>
                <a:cs typeface="Calibri"/>
                <a:sym typeface="Calibri"/>
              </a:rPr>
              <a:t>Sabine Schläpfer leitete über </a:t>
            </a:r>
            <a:r>
              <a:rPr lang="de-DE" sz="2400" dirty="0">
                <a:solidFill>
                  <a:schemeClr val="dk1"/>
                </a:solidFill>
                <a:latin typeface="+mn-lt"/>
                <a:ea typeface="Calibri"/>
                <a:cs typeface="Calibri"/>
                <a:sym typeface="Calibri"/>
              </a:rPr>
              <a:t>35 Jahre das Eltern/Kind-Turnen sowohl als Übungsleiterin als auch als Abteilungsleiterin. Mit viel Engagement konnte sie eine tolle Gruppe aufbauen, an der sicher auch der ein oder andere Anwesende als Elternteil oder Kind teilgenommen hat. Sabine hat im letzten Jahr ihre Aufgabe als Übungsleiterin weitergegeben, unterstützt die Abteilung aber weiterhin.</a:t>
            </a:r>
            <a:endParaRPr lang="de-DE" sz="2400" b="0" i="0" u="none" strike="noStrike" cap="none" dirty="0">
              <a:solidFill>
                <a:schemeClr val="dk1"/>
              </a:solidFill>
              <a:latin typeface="+mn-lt"/>
              <a:ea typeface="Calibri"/>
              <a:cs typeface="Calibri"/>
              <a:sym typeface="Calibri"/>
            </a:endParaRPr>
          </a:p>
          <a:p>
            <a:pPr marL="0" marR="0" lvl="0" indent="0" algn="l" rtl="0">
              <a:spcBef>
                <a:spcPts val="0"/>
              </a:spcBef>
              <a:spcAft>
                <a:spcPts val="600"/>
              </a:spcAft>
              <a:buClr>
                <a:srgbClr val="000000"/>
              </a:buClr>
              <a:buSzPts val="1800"/>
              <a:buFont typeface="Arial"/>
              <a:buNone/>
            </a:pPr>
            <a:r>
              <a:rPr lang="de-DE" sz="2400" dirty="0">
                <a:solidFill>
                  <a:schemeClr val="dk1"/>
                </a:solidFill>
                <a:latin typeface="+mn-lt"/>
                <a:cs typeface="Calibri"/>
                <a:sym typeface="Calibri"/>
              </a:rPr>
              <a:t>Für ihre jahrelange hervorragende Leitung des Eltern/</a:t>
            </a:r>
            <a:r>
              <a:rPr lang="de-DE" sz="2400" dirty="0" err="1">
                <a:solidFill>
                  <a:schemeClr val="dk1"/>
                </a:solidFill>
                <a:latin typeface="+mn-lt"/>
                <a:cs typeface="Calibri"/>
                <a:sym typeface="Calibri"/>
              </a:rPr>
              <a:t>Kindturnens</a:t>
            </a:r>
            <a:r>
              <a:rPr lang="de-DE" sz="2400" dirty="0">
                <a:solidFill>
                  <a:schemeClr val="dk1"/>
                </a:solidFill>
                <a:latin typeface="+mn-lt"/>
                <a:cs typeface="Calibri"/>
                <a:sym typeface="Calibri"/>
              </a:rPr>
              <a:t> erhält Sabine Schläpfer eine </a:t>
            </a:r>
            <a:r>
              <a:rPr lang="de-DE" sz="2400" b="1" dirty="0">
                <a:solidFill>
                  <a:schemeClr val="dk1"/>
                </a:solidFill>
                <a:latin typeface="+mn-lt"/>
                <a:cs typeface="Calibri"/>
                <a:sym typeface="Calibri"/>
              </a:rPr>
              <a:t>Ehrung für besondere Verdienste.</a:t>
            </a:r>
            <a:endParaRPr sz="1800" b="1" i="0" u="none" strike="noStrike" cap="none" dirty="0">
              <a:solidFill>
                <a:srgbClr val="000000"/>
              </a:solidFill>
              <a:latin typeface="+mn-lt"/>
              <a:sym typeface="Arial"/>
            </a:endParaRPr>
          </a:p>
          <a:p>
            <a:pPr marL="0" marR="0" lvl="0" indent="0" algn="l" rtl="0">
              <a:lnSpc>
                <a:spcPct val="100000"/>
              </a:lnSpc>
              <a:spcBef>
                <a:spcPts val="0"/>
              </a:spcBef>
              <a:spcAft>
                <a:spcPts val="0"/>
              </a:spcAft>
              <a:buClr>
                <a:srgbClr val="000000"/>
              </a:buClr>
              <a:buSzPts val="1800"/>
              <a:buFont typeface="Arial"/>
              <a:buNone/>
            </a:pPr>
            <a:endParaRPr sz="2400" b="0" i="0" u="none" strike="noStrike" cap="none" dirty="0">
              <a:solidFill>
                <a:schemeClr val="dk1"/>
              </a:solidFill>
              <a:latin typeface="+mn-lt"/>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39"/>
          <p:cNvSpPr txBox="1">
            <a:spLocks noGrp="1"/>
          </p:cNvSpPr>
          <p:nvPr>
            <p:ph type="title"/>
          </p:nvPr>
        </p:nvSpPr>
        <p:spPr>
          <a:xfrm>
            <a:off x="773291" y="-2064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e-DE" sz="3600" dirty="0">
                <a:latin typeface="+mn-lt"/>
              </a:rPr>
              <a:t>Ehrungen</a:t>
            </a:r>
            <a:endParaRPr dirty="0">
              <a:latin typeface="+mn-lt"/>
            </a:endParaRPr>
          </a:p>
        </p:txBody>
      </p:sp>
      <p:sp>
        <p:nvSpPr>
          <p:cNvPr id="387" name="Google Shape;387;p39"/>
          <p:cNvSpPr txBox="1"/>
          <p:nvPr/>
        </p:nvSpPr>
        <p:spPr>
          <a:xfrm>
            <a:off x="773291" y="1043328"/>
            <a:ext cx="8856483"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de-DE" sz="2800" b="1" i="0" u="none" strike="noStrike" cap="none" dirty="0">
                <a:solidFill>
                  <a:schemeClr val="dk1"/>
                </a:solidFill>
                <a:latin typeface="+mn-lt"/>
                <a:ea typeface="Calibri"/>
                <a:cs typeface="Calibri"/>
                <a:sym typeface="Calibri"/>
              </a:rPr>
              <a:t>Silberne Ehrennadel für 25 Jahre Mitgliedschaft</a:t>
            </a:r>
            <a:endParaRPr sz="1400" b="0" i="0" u="none" strike="noStrike" cap="none" dirty="0">
              <a:solidFill>
                <a:srgbClr val="000000"/>
              </a:solidFill>
              <a:latin typeface="+mn-lt"/>
              <a:sym typeface="Arial"/>
            </a:endParaRPr>
          </a:p>
        </p:txBody>
      </p:sp>
      <p:graphicFrame>
        <p:nvGraphicFramePr>
          <p:cNvPr id="388" name="Google Shape;388;p39"/>
          <p:cNvGraphicFramePr/>
          <p:nvPr>
            <p:extLst>
              <p:ext uri="{D42A27DB-BD31-4B8C-83A1-F6EECF244321}">
                <p14:modId xmlns:p14="http://schemas.microsoft.com/office/powerpoint/2010/main" val="542068827"/>
              </p:ext>
            </p:extLst>
          </p:nvPr>
        </p:nvGraphicFramePr>
        <p:xfrm>
          <a:off x="773291" y="1664020"/>
          <a:ext cx="4205100" cy="4327450"/>
        </p:xfrm>
        <a:graphic>
          <a:graphicData uri="http://schemas.openxmlformats.org/drawingml/2006/table">
            <a:tbl>
              <a:tblPr>
                <a:noFill/>
                <a:tableStyleId>{27C04A5E-0438-4142-A190-D8B6465D0D13}</a:tableStyleId>
              </a:tblPr>
              <a:tblGrid>
                <a:gridCol w="1969900">
                  <a:extLst>
                    <a:ext uri="{9D8B030D-6E8A-4147-A177-3AD203B41FA5}">
                      <a16:colId xmlns:a16="http://schemas.microsoft.com/office/drawing/2014/main" val="20000"/>
                    </a:ext>
                  </a:extLst>
                </a:gridCol>
                <a:gridCol w="2235200">
                  <a:extLst>
                    <a:ext uri="{9D8B030D-6E8A-4147-A177-3AD203B41FA5}">
                      <a16:colId xmlns:a16="http://schemas.microsoft.com/office/drawing/2014/main" val="20001"/>
                    </a:ext>
                  </a:extLst>
                </a:gridCol>
              </a:tblGrid>
              <a:tr h="217875">
                <a:tc>
                  <a:txBody>
                    <a:bodyPr/>
                    <a:lstStyle/>
                    <a:p>
                      <a:pPr marL="0" marR="0" lvl="0" indent="0" algn="l" rtl="0">
                        <a:lnSpc>
                          <a:spcPct val="100000"/>
                        </a:lnSpc>
                        <a:spcBef>
                          <a:spcPts val="0"/>
                        </a:spcBef>
                        <a:spcAft>
                          <a:spcPts val="0"/>
                        </a:spcAft>
                        <a:buClr>
                          <a:srgbClr val="000000"/>
                        </a:buClr>
                        <a:buSzPts val="2800"/>
                        <a:buFont typeface="Arial"/>
                        <a:buNone/>
                      </a:pPr>
                      <a:r>
                        <a:rPr lang="de-DE" sz="2800" b="0" i="0" u="none" strike="noStrike" cap="none" dirty="0">
                          <a:solidFill>
                            <a:srgbClr val="000000"/>
                          </a:solidFill>
                          <a:latin typeface="+mn-lt"/>
                          <a:ea typeface="Arial"/>
                          <a:cs typeface="Arial"/>
                          <a:sym typeface="Arial"/>
                        </a:rPr>
                        <a:t>Volker</a:t>
                      </a:r>
                      <a:endParaRPr sz="2800" b="0" i="0" u="none" strike="noStrike" cap="none" dirty="0">
                        <a:solidFill>
                          <a:srgbClr val="000000"/>
                        </a:solidFill>
                        <a:latin typeface="+mn-lt"/>
                        <a:ea typeface="Arial"/>
                        <a:cs typeface="Arial"/>
                        <a:sym typeface="Arial"/>
                      </a:endParaRPr>
                    </a:p>
                  </a:txBody>
                  <a:tcPr marL="6025" marR="6025" marT="6025" marB="0" anchor="ctr">
                    <a:solidFill>
                      <a:schemeClr val="bg1"/>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de-DE" sz="2800" b="0" i="0" u="none" strike="noStrike" cap="none" dirty="0">
                          <a:solidFill>
                            <a:srgbClr val="000000"/>
                          </a:solidFill>
                          <a:latin typeface="+mn-lt"/>
                          <a:ea typeface="Arial"/>
                          <a:cs typeface="Arial"/>
                          <a:sym typeface="Arial"/>
                        </a:rPr>
                        <a:t>Höner</a:t>
                      </a:r>
                    </a:p>
                  </a:txBody>
                  <a:tcPr marL="6025" marR="6025" marT="6025" marB="0" anchor="ctr">
                    <a:solidFill>
                      <a:schemeClr val="bg1"/>
                    </a:solidFill>
                  </a:tcPr>
                </a:tc>
                <a:extLst>
                  <a:ext uri="{0D108BD9-81ED-4DB2-BD59-A6C34878D82A}">
                    <a16:rowId xmlns:a16="http://schemas.microsoft.com/office/drawing/2014/main" val="10000"/>
                  </a:ext>
                </a:extLst>
              </a:tr>
              <a:tr h="217875">
                <a:tc>
                  <a:txBody>
                    <a:bodyPr/>
                    <a:lstStyle/>
                    <a:p>
                      <a:pPr marL="0" marR="0" lvl="0" indent="0" algn="l" rtl="0">
                        <a:lnSpc>
                          <a:spcPct val="100000"/>
                        </a:lnSpc>
                        <a:spcBef>
                          <a:spcPts val="0"/>
                        </a:spcBef>
                        <a:spcAft>
                          <a:spcPts val="0"/>
                        </a:spcAft>
                        <a:buClr>
                          <a:srgbClr val="000000"/>
                        </a:buClr>
                        <a:buSzPts val="2800"/>
                        <a:buFont typeface="Arial"/>
                        <a:buNone/>
                      </a:pPr>
                      <a:r>
                        <a:rPr lang="de-DE" sz="2800" b="0" i="0" u="none" strike="noStrike" cap="none" dirty="0">
                          <a:solidFill>
                            <a:srgbClr val="000000"/>
                          </a:solidFill>
                          <a:latin typeface="+mn-lt"/>
                          <a:ea typeface="Arial"/>
                          <a:cs typeface="Arial"/>
                          <a:sym typeface="Arial"/>
                        </a:rPr>
                        <a:t>Erich</a:t>
                      </a:r>
                      <a:endParaRPr sz="2800" b="0" i="0" u="none" strike="noStrike" cap="none" dirty="0">
                        <a:solidFill>
                          <a:srgbClr val="000000"/>
                        </a:solidFill>
                        <a:latin typeface="+mn-lt"/>
                        <a:ea typeface="Arial"/>
                        <a:cs typeface="Arial"/>
                        <a:sym typeface="Arial"/>
                      </a:endParaRPr>
                    </a:p>
                  </a:txBody>
                  <a:tcPr marL="6025" marR="6025" marT="6025" marB="0" anchor="ctr">
                    <a:solidFill>
                      <a:schemeClr val="bg1"/>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de-DE" sz="2800" b="0" i="0" u="none" strike="noStrike" cap="none" dirty="0">
                          <a:solidFill>
                            <a:srgbClr val="000000"/>
                          </a:solidFill>
                          <a:latin typeface="+mn-lt"/>
                          <a:ea typeface="Arial"/>
                          <a:cs typeface="Arial"/>
                          <a:sym typeface="Arial"/>
                        </a:rPr>
                        <a:t>Merz</a:t>
                      </a:r>
                      <a:endParaRPr sz="2800" b="0" i="0" u="none" strike="noStrike" cap="none" dirty="0">
                        <a:solidFill>
                          <a:srgbClr val="000000"/>
                        </a:solidFill>
                        <a:latin typeface="+mn-lt"/>
                        <a:ea typeface="Arial"/>
                        <a:cs typeface="Arial"/>
                        <a:sym typeface="Arial"/>
                      </a:endParaRPr>
                    </a:p>
                  </a:txBody>
                  <a:tcPr marL="6025" marR="6025" marT="6025" marB="0" anchor="ctr">
                    <a:solidFill>
                      <a:schemeClr val="bg1"/>
                    </a:solidFill>
                  </a:tcPr>
                </a:tc>
                <a:extLst>
                  <a:ext uri="{0D108BD9-81ED-4DB2-BD59-A6C34878D82A}">
                    <a16:rowId xmlns:a16="http://schemas.microsoft.com/office/drawing/2014/main" val="10001"/>
                  </a:ext>
                </a:extLst>
              </a:tr>
              <a:tr h="217875">
                <a:tc>
                  <a:txBody>
                    <a:bodyPr/>
                    <a:lstStyle/>
                    <a:p>
                      <a:pPr marL="0" marR="0" lvl="0" indent="0" algn="l" rtl="0">
                        <a:lnSpc>
                          <a:spcPct val="100000"/>
                        </a:lnSpc>
                        <a:spcBef>
                          <a:spcPts val="0"/>
                        </a:spcBef>
                        <a:spcAft>
                          <a:spcPts val="0"/>
                        </a:spcAft>
                        <a:buClr>
                          <a:srgbClr val="000000"/>
                        </a:buClr>
                        <a:buSzPts val="2800"/>
                        <a:buFont typeface="Arial"/>
                        <a:buNone/>
                      </a:pPr>
                      <a:r>
                        <a:rPr lang="de-DE" sz="2800" b="0" i="0" u="none" strike="noStrike" cap="none" dirty="0">
                          <a:solidFill>
                            <a:schemeClr val="tx1"/>
                          </a:solidFill>
                          <a:latin typeface="+mn-lt"/>
                          <a:ea typeface="Arial"/>
                          <a:cs typeface="Arial"/>
                          <a:sym typeface="Arial"/>
                        </a:rPr>
                        <a:t>Heinz</a:t>
                      </a:r>
                      <a:endParaRPr sz="2800" b="0" i="0" u="none" strike="noStrike" cap="none" dirty="0">
                        <a:solidFill>
                          <a:schemeClr val="tx1"/>
                        </a:solidFill>
                        <a:latin typeface="+mn-lt"/>
                        <a:ea typeface="Arial"/>
                        <a:cs typeface="Arial"/>
                        <a:sym typeface="Arial"/>
                      </a:endParaRPr>
                    </a:p>
                  </a:txBody>
                  <a:tcPr marL="6025" marR="6025" marT="6025" marB="0" anchor="ctr">
                    <a:solidFill>
                      <a:schemeClr val="bg1"/>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de-DE" sz="2800" b="0" i="0" u="none" strike="noStrike" cap="none" dirty="0" err="1">
                          <a:solidFill>
                            <a:schemeClr val="tx1"/>
                          </a:solidFill>
                          <a:latin typeface="+mn-lt"/>
                          <a:ea typeface="Arial"/>
                          <a:cs typeface="Arial"/>
                          <a:sym typeface="Arial"/>
                        </a:rPr>
                        <a:t>Holtkötter</a:t>
                      </a:r>
                      <a:endParaRPr sz="2800" b="0" i="0" u="none" strike="noStrike" cap="none" dirty="0">
                        <a:solidFill>
                          <a:schemeClr val="tx1"/>
                        </a:solidFill>
                        <a:latin typeface="+mn-lt"/>
                        <a:ea typeface="Arial"/>
                        <a:cs typeface="Arial"/>
                        <a:sym typeface="Arial"/>
                      </a:endParaRPr>
                    </a:p>
                  </a:txBody>
                  <a:tcPr marL="6025" marR="6025" marT="6025" marB="0" anchor="ctr">
                    <a:solidFill>
                      <a:schemeClr val="bg1"/>
                    </a:solidFill>
                  </a:tcPr>
                </a:tc>
                <a:extLst>
                  <a:ext uri="{0D108BD9-81ED-4DB2-BD59-A6C34878D82A}">
                    <a16:rowId xmlns:a16="http://schemas.microsoft.com/office/drawing/2014/main" val="10002"/>
                  </a:ext>
                </a:extLst>
              </a:tr>
              <a:tr h="217875">
                <a:tc>
                  <a:txBody>
                    <a:bodyPr/>
                    <a:lstStyle/>
                    <a:p>
                      <a:pPr marL="0" marR="0" lvl="0" indent="0" algn="l" rtl="0">
                        <a:lnSpc>
                          <a:spcPct val="100000"/>
                        </a:lnSpc>
                        <a:spcBef>
                          <a:spcPts val="0"/>
                        </a:spcBef>
                        <a:spcAft>
                          <a:spcPts val="0"/>
                        </a:spcAft>
                        <a:buClr>
                          <a:srgbClr val="000000"/>
                        </a:buClr>
                        <a:buSzPts val="2800"/>
                        <a:buFont typeface="Arial"/>
                        <a:buNone/>
                      </a:pPr>
                      <a:r>
                        <a:rPr lang="de-DE" sz="2800" b="0" i="0" u="none" strike="noStrike" cap="none" dirty="0">
                          <a:solidFill>
                            <a:srgbClr val="000000"/>
                          </a:solidFill>
                          <a:latin typeface="+mn-lt"/>
                          <a:ea typeface="Arial"/>
                          <a:cs typeface="Arial"/>
                          <a:sym typeface="Arial"/>
                        </a:rPr>
                        <a:t>Maren</a:t>
                      </a:r>
                      <a:endParaRPr sz="2800" b="0" i="0" u="none" strike="noStrike" cap="none" dirty="0">
                        <a:solidFill>
                          <a:srgbClr val="000000"/>
                        </a:solidFill>
                        <a:latin typeface="+mn-lt"/>
                        <a:ea typeface="Arial"/>
                        <a:cs typeface="Arial"/>
                        <a:sym typeface="Arial"/>
                      </a:endParaRPr>
                    </a:p>
                  </a:txBody>
                  <a:tcPr marL="6025" marR="6025" marT="6025" marB="0" anchor="ctr">
                    <a:solidFill>
                      <a:schemeClr val="bg1"/>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de-DE" sz="2800" b="0" i="0" u="none" strike="noStrike" cap="none" dirty="0" err="1">
                          <a:solidFill>
                            <a:srgbClr val="000000"/>
                          </a:solidFill>
                          <a:latin typeface="+mn-lt"/>
                          <a:ea typeface="Arial"/>
                          <a:cs typeface="Arial"/>
                          <a:sym typeface="Arial"/>
                        </a:rPr>
                        <a:t>Thönnes</a:t>
                      </a:r>
                      <a:endParaRPr sz="2800" b="0" i="0" u="none" strike="noStrike" cap="none" dirty="0">
                        <a:solidFill>
                          <a:srgbClr val="000000"/>
                        </a:solidFill>
                        <a:latin typeface="+mn-lt"/>
                        <a:ea typeface="Arial"/>
                        <a:cs typeface="Arial"/>
                        <a:sym typeface="Arial"/>
                      </a:endParaRPr>
                    </a:p>
                  </a:txBody>
                  <a:tcPr marL="6025" marR="6025" marT="6025" marB="0" anchor="ctr">
                    <a:solidFill>
                      <a:schemeClr val="bg1"/>
                    </a:solidFill>
                  </a:tcPr>
                </a:tc>
                <a:extLst>
                  <a:ext uri="{0D108BD9-81ED-4DB2-BD59-A6C34878D82A}">
                    <a16:rowId xmlns:a16="http://schemas.microsoft.com/office/drawing/2014/main" val="10003"/>
                  </a:ext>
                </a:extLst>
              </a:tr>
              <a:tr h="429725">
                <a:tc>
                  <a:txBody>
                    <a:bodyPr/>
                    <a:lstStyle/>
                    <a:p>
                      <a:pPr marL="0" marR="0" lvl="0" indent="0" algn="l" rtl="0">
                        <a:lnSpc>
                          <a:spcPct val="100000"/>
                        </a:lnSpc>
                        <a:spcBef>
                          <a:spcPts val="0"/>
                        </a:spcBef>
                        <a:spcAft>
                          <a:spcPts val="0"/>
                        </a:spcAft>
                        <a:buClr>
                          <a:srgbClr val="000000"/>
                        </a:buClr>
                        <a:buSzPts val="2800"/>
                        <a:buFont typeface="Arial"/>
                        <a:buNone/>
                      </a:pPr>
                      <a:r>
                        <a:rPr lang="de-DE" sz="2800" b="0" i="0" u="none" strike="noStrike" cap="none" dirty="0">
                          <a:solidFill>
                            <a:srgbClr val="000000"/>
                          </a:solidFill>
                          <a:latin typeface="+mn-lt"/>
                          <a:ea typeface="Arial"/>
                          <a:cs typeface="Arial"/>
                          <a:sym typeface="Arial"/>
                        </a:rPr>
                        <a:t>Günter</a:t>
                      </a:r>
                      <a:endParaRPr sz="2400" b="0" i="0" u="none" strike="noStrike" cap="none" dirty="0">
                        <a:solidFill>
                          <a:srgbClr val="000000"/>
                        </a:solidFill>
                        <a:latin typeface="+mn-lt"/>
                        <a:ea typeface="Arial"/>
                        <a:cs typeface="Arial"/>
                        <a:sym typeface="Arial"/>
                      </a:endParaRPr>
                    </a:p>
                  </a:txBody>
                  <a:tcPr marL="6025" marR="6025" marT="6025" marB="0" anchor="ctr">
                    <a:solidFill>
                      <a:schemeClr val="bg1"/>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de-DE" sz="2800" b="0" i="0" u="none" strike="noStrike" cap="none" dirty="0">
                          <a:solidFill>
                            <a:srgbClr val="000000"/>
                          </a:solidFill>
                          <a:latin typeface="+mn-lt"/>
                          <a:ea typeface="Arial"/>
                          <a:cs typeface="Arial"/>
                          <a:sym typeface="Arial"/>
                        </a:rPr>
                        <a:t>Deckenbrock</a:t>
                      </a:r>
                      <a:endParaRPr sz="2800" b="0" i="0" u="none" strike="noStrike" cap="none" dirty="0">
                        <a:solidFill>
                          <a:srgbClr val="000000"/>
                        </a:solidFill>
                        <a:latin typeface="+mn-lt"/>
                        <a:ea typeface="Arial"/>
                        <a:cs typeface="Arial"/>
                        <a:sym typeface="Arial"/>
                      </a:endParaRPr>
                    </a:p>
                  </a:txBody>
                  <a:tcPr marL="6025" marR="6025" marT="6025" marB="0" anchor="ctr">
                    <a:solidFill>
                      <a:schemeClr val="bg1"/>
                    </a:solidFill>
                  </a:tcPr>
                </a:tc>
                <a:extLst>
                  <a:ext uri="{0D108BD9-81ED-4DB2-BD59-A6C34878D82A}">
                    <a16:rowId xmlns:a16="http://schemas.microsoft.com/office/drawing/2014/main" val="10004"/>
                  </a:ext>
                </a:extLst>
              </a:tr>
              <a:tr h="217875">
                <a:tc>
                  <a:txBody>
                    <a:bodyPr/>
                    <a:lstStyle/>
                    <a:p>
                      <a:pPr marL="0" marR="0" lvl="0" indent="0" algn="l" rtl="0">
                        <a:lnSpc>
                          <a:spcPct val="100000"/>
                        </a:lnSpc>
                        <a:spcBef>
                          <a:spcPts val="0"/>
                        </a:spcBef>
                        <a:spcAft>
                          <a:spcPts val="0"/>
                        </a:spcAft>
                        <a:buClr>
                          <a:srgbClr val="000000"/>
                        </a:buClr>
                        <a:buSzPts val="2800"/>
                        <a:buFont typeface="Arial"/>
                        <a:buNone/>
                      </a:pPr>
                      <a:r>
                        <a:rPr lang="de-DE" sz="2800" b="0" i="0" u="none" strike="noStrike" cap="none" dirty="0">
                          <a:solidFill>
                            <a:srgbClr val="000000"/>
                          </a:solidFill>
                          <a:latin typeface="+mn-lt"/>
                          <a:ea typeface="Arial"/>
                          <a:cs typeface="Arial"/>
                          <a:sym typeface="Arial"/>
                        </a:rPr>
                        <a:t>Raphael</a:t>
                      </a:r>
                      <a:endParaRPr sz="2800" b="0" i="0" u="none" strike="noStrike" cap="none" dirty="0">
                        <a:solidFill>
                          <a:srgbClr val="000000"/>
                        </a:solidFill>
                        <a:latin typeface="+mn-lt"/>
                        <a:ea typeface="Arial"/>
                        <a:cs typeface="Arial"/>
                        <a:sym typeface="Arial"/>
                      </a:endParaRPr>
                    </a:p>
                  </a:txBody>
                  <a:tcPr marL="6025" marR="6025" marT="6025" marB="0" anchor="ctr">
                    <a:solidFill>
                      <a:schemeClr val="bg1"/>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de-DE" sz="2800" b="0" i="0" u="none" strike="noStrike" cap="none" dirty="0" err="1">
                          <a:solidFill>
                            <a:srgbClr val="000000"/>
                          </a:solidFill>
                          <a:latin typeface="+mn-lt"/>
                          <a:ea typeface="Arial"/>
                          <a:cs typeface="Arial"/>
                          <a:sym typeface="Arial"/>
                        </a:rPr>
                        <a:t>Wierbrügge</a:t>
                      </a:r>
                      <a:endParaRPr sz="2800" b="0" i="0" u="none" strike="noStrike" cap="none" dirty="0">
                        <a:solidFill>
                          <a:srgbClr val="000000"/>
                        </a:solidFill>
                        <a:latin typeface="+mn-lt"/>
                        <a:ea typeface="Arial"/>
                        <a:cs typeface="Arial"/>
                        <a:sym typeface="Arial"/>
                      </a:endParaRPr>
                    </a:p>
                  </a:txBody>
                  <a:tcPr marL="6025" marR="6025" marT="6025" marB="0" anchor="ctr">
                    <a:solidFill>
                      <a:schemeClr val="bg1"/>
                    </a:solidFill>
                  </a:tcPr>
                </a:tc>
                <a:extLst>
                  <a:ext uri="{0D108BD9-81ED-4DB2-BD59-A6C34878D82A}">
                    <a16:rowId xmlns:a16="http://schemas.microsoft.com/office/drawing/2014/main" val="10005"/>
                  </a:ext>
                </a:extLst>
              </a:tr>
              <a:tr h="217875">
                <a:tc>
                  <a:txBody>
                    <a:bodyPr/>
                    <a:lstStyle/>
                    <a:p>
                      <a:pPr marL="0" marR="0" lvl="0" indent="0" algn="l" rtl="0">
                        <a:lnSpc>
                          <a:spcPct val="100000"/>
                        </a:lnSpc>
                        <a:spcBef>
                          <a:spcPts val="0"/>
                        </a:spcBef>
                        <a:spcAft>
                          <a:spcPts val="0"/>
                        </a:spcAft>
                        <a:buClr>
                          <a:srgbClr val="000000"/>
                        </a:buClr>
                        <a:buSzPts val="2800"/>
                        <a:buFont typeface="Arial"/>
                        <a:buNone/>
                      </a:pPr>
                      <a:r>
                        <a:rPr lang="de-DE" sz="2800" b="0" i="0" u="none" strike="noStrike" cap="none" dirty="0">
                          <a:solidFill>
                            <a:srgbClr val="000000"/>
                          </a:solidFill>
                          <a:latin typeface="+mn-lt"/>
                          <a:ea typeface="Arial"/>
                          <a:cs typeface="Arial"/>
                          <a:sym typeface="Arial"/>
                        </a:rPr>
                        <a:t>Martin</a:t>
                      </a:r>
                      <a:endParaRPr sz="2800" b="0" i="0" u="none" strike="noStrike" cap="none" dirty="0">
                        <a:solidFill>
                          <a:srgbClr val="000000"/>
                        </a:solidFill>
                        <a:latin typeface="+mn-lt"/>
                        <a:ea typeface="Arial"/>
                        <a:cs typeface="Arial"/>
                        <a:sym typeface="Arial"/>
                      </a:endParaRPr>
                    </a:p>
                  </a:txBody>
                  <a:tcPr marL="6025" marR="6025" marT="6025" marB="0" anchor="ctr">
                    <a:solidFill>
                      <a:schemeClr val="bg1"/>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de-DE" sz="2800" b="0" i="0" u="none" strike="noStrike" cap="none" dirty="0" err="1">
                          <a:solidFill>
                            <a:srgbClr val="000000"/>
                          </a:solidFill>
                          <a:latin typeface="+mn-lt"/>
                          <a:ea typeface="Arial"/>
                          <a:cs typeface="Arial"/>
                          <a:sym typeface="Arial"/>
                        </a:rPr>
                        <a:t>Gausling</a:t>
                      </a:r>
                      <a:endParaRPr sz="2800" b="0" i="0" u="none" strike="noStrike" cap="none" dirty="0">
                        <a:solidFill>
                          <a:srgbClr val="000000"/>
                        </a:solidFill>
                        <a:latin typeface="+mn-lt"/>
                        <a:ea typeface="Arial"/>
                        <a:cs typeface="Arial"/>
                        <a:sym typeface="Arial"/>
                      </a:endParaRPr>
                    </a:p>
                  </a:txBody>
                  <a:tcPr marL="6025" marR="6025" marT="6025" marB="0" anchor="ctr">
                    <a:solidFill>
                      <a:schemeClr val="bg1"/>
                    </a:solidFill>
                  </a:tcPr>
                </a:tc>
                <a:extLst>
                  <a:ext uri="{0D108BD9-81ED-4DB2-BD59-A6C34878D82A}">
                    <a16:rowId xmlns:a16="http://schemas.microsoft.com/office/drawing/2014/main" val="10006"/>
                  </a:ext>
                </a:extLst>
              </a:tr>
              <a:tr h="217875">
                <a:tc>
                  <a:txBody>
                    <a:bodyPr/>
                    <a:lstStyle/>
                    <a:p>
                      <a:pPr marL="0" marR="0" lvl="0" indent="0" algn="l" rtl="0">
                        <a:lnSpc>
                          <a:spcPct val="100000"/>
                        </a:lnSpc>
                        <a:spcBef>
                          <a:spcPts val="0"/>
                        </a:spcBef>
                        <a:spcAft>
                          <a:spcPts val="0"/>
                        </a:spcAft>
                        <a:buClr>
                          <a:srgbClr val="000000"/>
                        </a:buClr>
                        <a:buSzPts val="2800"/>
                        <a:buFont typeface="Arial"/>
                        <a:buNone/>
                      </a:pPr>
                      <a:r>
                        <a:rPr lang="de-DE" sz="2800" b="0" i="0" u="none" strike="noStrike" cap="none" dirty="0">
                          <a:solidFill>
                            <a:srgbClr val="000000"/>
                          </a:solidFill>
                          <a:latin typeface="+mn-lt"/>
                          <a:ea typeface="Arial"/>
                          <a:cs typeface="Arial"/>
                          <a:sym typeface="Arial"/>
                        </a:rPr>
                        <a:t>Waltraud</a:t>
                      </a:r>
                      <a:endParaRPr sz="2800" b="0" i="0" u="none" strike="noStrike" cap="none" dirty="0">
                        <a:solidFill>
                          <a:srgbClr val="000000"/>
                        </a:solidFill>
                        <a:latin typeface="+mn-lt"/>
                        <a:ea typeface="Arial"/>
                        <a:cs typeface="Arial"/>
                        <a:sym typeface="Arial"/>
                      </a:endParaRPr>
                    </a:p>
                  </a:txBody>
                  <a:tcPr marL="6025" marR="6025" marT="6025" marB="0" anchor="ctr">
                    <a:solidFill>
                      <a:schemeClr val="bg1"/>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de-DE" sz="2800" b="0" i="0" u="none" strike="noStrike" cap="none" dirty="0" err="1">
                          <a:solidFill>
                            <a:srgbClr val="000000"/>
                          </a:solidFill>
                          <a:latin typeface="+mn-lt"/>
                          <a:ea typeface="Arial"/>
                          <a:cs typeface="Arial"/>
                          <a:sym typeface="Arial"/>
                        </a:rPr>
                        <a:t>Hinse</a:t>
                      </a:r>
                      <a:endParaRPr sz="2800" b="0" i="0" u="none" strike="noStrike" cap="none" dirty="0">
                        <a:solidFill>
                          <a:srgbClr val="000000"/>
                        </a:solidFill>
                        <a:latin typeface="+mn-lt"/>
                        <a:ea typeface="Arial"/>
                        <a:cs typeface="Arial"/>
                        <a:sym typeface="Arial"/>
                      </a:endParaRPr>
                    </a:p>
                  </a:txBody>
                  <a:tcPr marL="6025" marR="6025" marT="6025" marB="0" anchor="ctr">
                    <a:solidFill>
                      <a:schemeClr val="bg1"/>
                    </a:solidFill>
                  </a:tcPr>
                </a:tc>
                <a:extLst>
                  <a:ext uri="{0D108BD9-81ED-4DB2-BD59-A6C34878D82A}">
                    <a16:rowId xmlns:a16="http://schemas.microsoft.com/office/drawing/2014/main" val="10007"/>
                  </a:ext>
                </a:extLst>
              </a:tr>
              <a:tr h="217875">
                <a:tc>
                  <a:txBody>
                    <a:bodyPr/>
                    <a:lstStyle/>
                    <a:p>
                      <a:pPr marL="0" marR="0" lvl="0" indent="0" algn="l" rtl="0">
                        <a:lnSpc>
                          <a:spcPct val="100000"/>
                        </a:lnSpc>
                        <a:spcBef>
                          <a:spcPts val="0"/>
                        </a:spcBef>
                        <a:spcAft>
                          <a:spcPts val="0"/>
                        </a:spcAft>
                        <a:buClr>
                          <a:srgbClr val="000000"/>
                        </a:buClr>
                        <a:buSzPts val="2800"/>
                        <a:buFont typeface="Arial"/>
                        <a:buNone/>
                      </a:pPr>
                      <a:r>
                        <a:rPr lang="de-DE" sz="2800" b="0" i="0" u="none" strike="noStrike" cap="none" dirty="0">
                          <a:solidFill>
                            <a:srgbClr val="000000"/>
                          </a:solidFill>
                          <a:latin typeface="+mn-lt"/>
                          <a:ea typeface="Arial"/>
                          <a:cs typeface="Arial"/>
                          <a:sym typeface="Arial"/>
                        </a:rPr>
                        <a:t>Kirsten</a:t>
                      </a:r>
                      <a:endParaRPr sz="2800" b="0" i="0" u="none" strike="noStrike" cap="none" dirty="0">
                        <a:solidFill>
                          <a:srgbClr val="000000"/>
                        </a:solidFill>
                        <a:latin typeface="+mn-lt"/>
                        <a:ea typeface="Arial"/>
                        <a:cs typeface="Arial"/>
                        <a:sym typeface="Arial"/>
                      </a:endParaRPr>
                    </a:p>
                  </a:txBody>
                  <a:tcPr marL="6025" marR="6025" marT="6025" marB="0" anchor="ctr">
                    <a:solidFill>
                      <a:schemeClr val="bg1"/>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de-DE" sz="2800" b="0" i="0" u="none" strike="noStrike" cap="none" dirty="0">
                          <a:solidFill>
                            <a:srgbClr val="000000"/>
                          </a:solidFill>
                          <a:latin typeface="+mn-lt"/>
                          <a:ea typeface="Arial"/>
                          <a:cs typeface="Arial"/>
                          <a:sym typeface="Arial"/>
                        </a:rPr>
                        <a:t>Heumann</a:t>
                      </a:r>
                    </a:p>
                  </a:txBody>
                  <a:tcPr marL="6025" marR="6025" marT="6025" marB="0" anchor="ctr">
                    <a:solidFill>
                      <a:schemeClr val="bg1"/>
                    </a:solidFill>
                  </a:tcPr>
                </a:tc>
                <a:extLst>
                  <a:ext uri="{0D108BD9-81ED-4DB2-BD59-A6C34878D82A}">
                    <a16:rowId xmlns:a16="http://schemas.microsoft.com/office/drawing/2014/main" val="10008"/>
                  </a:ext>
                </a:extLst>
              </a:tr>
              <a:tr h="217875">
                <a:tc>
                  <a:txBody>
                    <a:bodyPr/>
                    <a:lstStyle/>
                    <a:p>
                      <a:pPr marL="0" marR="0" lvl="0" indent="0" algn="l" rtl="0">
                        <a:lnSpc>
                          <a:spcPct val="100000"/>
                        </a:lnSpc>
                        <a:spcBef>
                          <a:spcPts val="0"/>
                        </a:spcBef>
                        <a:spcAft>
                          <a:spcPts val="0"/>
                        </a:spcAft>
                        <a:buClr>
                          <a:srgbClr val="000000"/>
                        </a:buClr>
                        <a:buSzPts val="2800"/>
                        <a:buFont typeface="Arial"/>
                        <a:buNone/>
                      </a:pPr>
                      <a:r>
                        <a:rPr lang="de-DE" sz="2800" b="0" i="0" u="none" strike="noStrike" cap="none" dirty="0">
                          <a:solidFill>
                            <a:srgbClr val="000000"/>
                          </a:solidFill>
                          <a:latin typeface="+mn-lt"/>
                          <a:ea typeface="Arial"/>
                          <a:cs typeface="Arial"/>
                          <a:sym typeface="Arial"/>
                        </a:rPr>
                        <a:t>Frank</a:t>
                      </a:r>
                      <a:endParaRPr sz="2800" b="0" i="0" u="none" strike="noStrike" cap="none" dirty="0">
                        <a:solidFill>
                          <a:srgbClr val="000000"/>
                        </a:solidFill>
                        <a:latin typeface="+mn-lt"/>
                        <a:ea typeface="Arial"/>
                        <a:cs typeface="Arial"/>
                        <a:sym typeface="Arial"/>
                      </a:endParaRPr>
                    </a:p>
                  </a:txBody>
                  <a:tcPr marL="6025" marR="6025" marT="6025" marB="0" anchor="ctr">
                    <a:solidFill>
                      <a:schemeClr val="bg1"/>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de-DE" sz="2800" b="0" i="0" u="none" strike="noStrike" cap="none" dirty="0">
                          <a:solidFill>
                            <a:srgbClr val="000000"/>
                          </a:solidFill>
                          <a:latin typeface="+mn-lt"/>
                          <a:ea typeface="Arial"/>
                          <a:cs typeface="Arial"/>
                          <a:sym typeface="Arial"/>
                        </a:rPr>
                        <a:t>Huesmann</a:t>
                      </a:r>
                      <a:endParaRPr sz="2800" b="0" i="0" u="none" strike="noStrike" cap="none" dirty="0">
                        <a:solidFill>
                          <a:srgbClr val="000000"/>
                        </a:solidFill>
                        <a:latin typeface="+mn-lt"/>
                        <a:ea typeface="Arial"/>
                        <a:cs typeface="Arial"/>
                        <a:sym typeface="Arial"/>
                      </a:endParaRPr>
                    </a:p>
                  </a:txBody>
                  <a:tcPr marL="6025" marR="6025" marT="6025" marB="0" anchor="ctr">
                    <a:solidFill>
                      <a:schemeClr val="bg1"/>
                    </a:solidFill>
                  </a:tcPr>
                </a:tc>
                <a:extLst>
                  <a:ext uri="{0D108BD9-81ED-4DB2-BD59-A6C34878D82A}">
                    <a16:rowId xmlns:a16="http://schemas.microsoft.com/office/drawing/2014/main" val="10009"/>
                  </a:ext>
                </a:extLst>
              </a:tr>
            </a:tbl>
          </a:graphicData>
        </a:graphic>
      </p:graphicFrame>
      <p:graphicFrame>
        <p:nvGraphicFramePr>
          <p:cNvPr id="389" name="Google Shape;389;p39"/>
          <p:cNvGraphicFramePr/>
          <p:nvPr>
            <p:extLst>
              <p:ext uri="{D42A27DB-BD31-4B8C-83A1-F6EECF244321}">
                <p14:modId xmlns:p14="http://schemas.microsoft.com/office/powerpoint/2010/main" val="2456967346"/>
              </p:ext>
            </p:extLst>
          </p:nvPr>
        </p:nvGraphicFramePr>
        <p:xfrm>
          <a:off x="5446181" y="1664021"/>
          <a:ext cx="4844975" cy="2163725"/>
        </p:xfrm>
        <a:graphic>
          <a:graphicData uri="http://schemas.openxmlformats.org/drawingml/2006/table">
            <a:tbl>
              <a:tblPr>
                <a:noFill/>
                <a:tableStyleId>{27C04A5E-0438-4142-A190-D8B6465D0D13}</a:tableStyleId>
              </a:tblPr>
              <a:tblGrid>
                <a:gridCol w="1789912">
                  <a:extLst>
                    <a:ext uri="{9D8B030D-6E8A-4147-A177-3AD203B41FA5}">
                      <a16:colId xmlns:a16="http://schemas.microsoft.com/office/drawing/2014/main" val="20000"/>
                    </a:ext>
                  </a:extLst>
                </a:gridCol>
                <a:gridCol w="3055063">
                  <a:extLst>
                    <a:ext uri="{9D8B030D-6E8A-4147-A177-3AD203B41FA5}">
                      <a16:colId xmlns:a16="http://schemas.microsoft.com/office/drawing/2014/main" val="20001"/>
                    </a:ext>
                  </a:extLst>
                </a:gridCol>
              </a:tblGrid>
              <a:tr h="371236">
                <a:tc>
                  <a:txBody>
                    <a:bodyPr/>
                    <a:lstStyle/>
                    <a:p>
                      <a:pPr marL="0" marR="0" lvl="0" indent="0" algn="l" rtl="0">
                        <a:lnSpc>
                          <a:spcPct val="100000"/>
                        </a:lnSpc>
                        <a:spcBef>
                          <a:spcPts val="0"/>
                        </a:spcBef>
                        <a:spcAft>
                          <a:spcPts val="0"/>
                        </a:spcAft>
                        <a:buClr>
                          <a:srgbClr val="000000"/>
                        </a:buClr>
                        <a:buSzPts val="2800"/>
                        <a:buFont typeface="Arial"/>
                        <a:buNone/>
                      </a:pPr>
                      <a:r>
                        <a:rPr lang="de-DE" sz="2800" b="0" i="0" u="none" strike="noStrike" cap="none" dirty="0">
                          <a:solidFill>
                            <a:srgbClr val="000000"/>
                          </a:solidFill>
                          <a:latin typeface="+mn-lt"/>
                          <a:ea typeface="Arial"/>
                          <a:cs typeface="Arial"/>
                          <a:sym typeface="Arial"/>
                        </a:rPr>
                        <a:t>Hans</a:t>
                      </a:r>
                      <a:endParaRPr sz="2800" b="0" i="0" u="none" strike="noStrike" cap="none" dirty="0">
                        <a:solidFill>
                          <a:srgbClr val="000000"/>
                        </a:solidFill>
                        <a:latin typeface="+mn-lt"/>
                        <a:ea typeface="Arial"/>
                        <a:cs typeface="Arial"/>
                        <a:sym typeface="Arial"/>
                      </a:endParaRPr>
                    </a:p>
                  </a:txBody>
                  <a:tcPr marL="6025" marR="6025" marT="6025" marB="0" anchor="ctr">
                    <a:solidFill>
                      <a:schemeClr val="bg1"/>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de-DE" sz="2800" b="0" i="0" u="none" strike="noStrike" cap="none" dirty="0">
                          <a:solidFill>
                            <a:schemeClr val="tx1"/>
                          </a:solidFill>
                          <a:latin typeface="+mn-lt"/>
                          <a:ea typeface="Arial"/>
                          <a:cs typeface="Arial"/>
                          <a:sym typeface="Arial"/>
                        </a:rPr>
                        <a:t>Kösters</a:t>
                      </a:r>
                      <a:endParaRPr sz="2800" b="0" i="0" u="none" strike="noStrike" cap="none" dirty="0">
                        <a:solidFill>
                          <a:schemeClr val="tx1"/>
                        </a:solidFill>
                        <a:latin typeface="+mn-lt"/>
                        <a:ea typeface="Arial"/>
                        <a:cs typeface="Arial"/>
                        <a:sym typeface="Arial"/>
                      </a:endParaRPr>
                    </a:p>
                  </a:txBody>
                  <a:tcPr marL="6025" marR="6025" marT="6025" marB="0" anchor="ctr">
                    <a:solidFill>
                      <a:schemeClr val="bg1"/>
                    </a:solidFill>
                  </a:tcPr>
                </a:tc>
                <a:extLst>
                  <a:ext uri="{0D108BD9-81ED-4DB2-BD59-A6C34878D82A}">
                    <a16:rowId xmlns:a16="http://schemas.microsoft.com/office/drawing/2014/main" val="10000"/>
                  </a:ext>
                </a:extLst>
              </a:tr>
              <a:tr h="371236">
                <a:tc>
                  <a:txBody>
                    <a:bodyPr/>
                    <a:lstStyle/>
                    <a:p>
                      <a:pPr marL="0" marR="0" lvl="0" indent="0" algn="l" rtl="0">
                        <a:lnSpc>
                          <a:spcPct val="100000"/>
                        </a:lnSpc>
                        <a:spcBef>
                          <a:spcPts val="0"/>
                        </a:spcBef>
                        <a:spcAft>
                          <a:spcPts val="0"/>
                        </a:spcAft>
                        <a:buClr>
                          <a:srgbClr val="000000"/>
                        </a:buClr>
                        <a:buSzPts val="2800"/>
                        <a:buFont typeface="Arial"/>
                        <a:buNone/>
                      </a:pPr>
                      <a:r>
                        <a:rPr lang="de-DE" sz="2800" b="0" i="0" u="none" strike="noStrike" cap="none" dirty="0">
                          <a:solidFill>
                            <a:srgbClr val="000000"/>
                          </a:solidFill>
                          <a:latin typeface="+mn-lt"/>
                          <a:ea typeface="Arial"/>
                          <a:cs typeface="Arial"/>
                          <a:sym typeface="Arial"/>
                        </a:rPr>
                        <a:t>Barbara</a:t>
                      </a:r>
                      <a:endParaRPr sz="2800" b="0" i="0" u="none" strike="noStrike" cap="none" dirty="0">
                        <a:solidFill>
                          <a:srgbClr val="000000"/>
                        </a:solidFill>
                        <a:latin typeface="+mn-lt"/>
                        <a:ea typeface="Arial"/>
                        <a:cs typeface="Arial"/>
                        <a:sym typeface="Arial"/>
                      </a:endParaRPr>
                    </a:p>
                  </a:txBody>
                  <a:tcPr marL="6025" marR="6025" marT="6025" marB="0" anchor="ctr">
                    <a:solidFill>
                      <a:schemeClr val="bg1"/>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de-DE" sz="2800" b="0" i="0" u="none" strike="noStrike" cap="none" dirty="0" err="1">
                          <a:solidFill>
                            <a:srgbClr val="000000"/>
                          </a:solidFill>
                          <a:latin typeface="+mn-lt"/>
                          <a:ea typeface="Arial"/>
                          <a:cs typeface="Arial"/>
                          <a:sym typeface="Arial"/>
                        </a:rPr>
                        <a:t>Streffing</a:t>
                      </a:r>
                      <a:endParaRPr sz="2800" b="0" i="0" u="none" strike="noStrike" cap="none" dirty="0">
                        <a:solidFill>
                          <a:srgbClr val="000000"/>
                        </a:solidFill>
                        <a:latin typeface="+mn-lt"/>
                        <a:ea typeface="Arial"/>
                        <a:cs typeface="Arial"/>
                        <a:sym typeface="Arial"/>
                      </a:endParaRPr>
                    </a:p>
                  </a:txBody>
                  <a:tcPr marL="6025" marR="6025" marT="6025" marB="0" anchor="ctr">
                    <a:solidFill>
                      <a:schemeClr val="bg1"/>
                    </a:solidFill>
                  </a:tcPr>
                </a:tc>
                <a:extLst>
                  <a:ext uri="{0D108BD9-81ED-4DB2-BD59-A6C34878D82A}">
                    <a16:rowId xmlns:a16="http://schemas.microsoft.com/office/drawing/2014/main" val="10001"/>
                  </a:ext>
                </a:extLst>
              </a:tr>
              <a:tr h="371236">
                <a:tc>
                  <a:txBody>
                    <a:bodyPr/>
                    <a:lstStyle/>
                    <a:p>
                      <a:pPr marL="0" marR="0" lvl="0" indent="0" algn="l" rtl="0">
                        <a:lnSpc>
                          <a:spcPct val="100000"/>
                        </a:lnSpc>
                        <a:spcBef>
                          <a:spcPts val="0"/>
                        </a:spcBef>
                        <a:spcAft>
                          <a:spcPts val="0"/>
                        </a:spcAft>
                        <a:buClr>
                          <a:srgbClr val="000000"/>
                        </a:buClr>
                        <a:buSzPts val="2800"/>
                        <a:buFont typeface="Arial"/>
                        <a:buNone/>
                      </a:pPr>
                      <a:r>
                        <a:rPr lang="de-DE" sz="2800" b="0" i="0" u="none" strike="noStrike" cap="none" dirty="0">
                          <a:solidFill>
                            <a:srgbClr val="000000"/>
                          </a:solidFill>
                          <a:latin typeface="+mn-lt"/>
                          <a:ea typeface="Arial"/>
                          <a:cs typeface="Arial"/>
                          <a:sym typeface="Arial"/>
                        </a:rPr>
                        <a:t>Maike</a:t>
                      </a:r>
                      <a:endParaRPr sz="2800" b="0" i="0" u="none" strike="noStrike" cap="none" dirty="0">
                        <a:solidFill>
                          <a:srgbClr val="000000"/>
                        </a:solidFill>
                        <a:latin typeface="+mn-lt"/>
                        <a:ea typeface="Arial"/>
                        <a:cs typeface="Arial"/>
                        <a:sym typeface="Arial"/>
                      </a:endParaRPr>
                    </a:p>
                  </a:txBody>
                  <a:tcPr marL="6025" marR="6025" marT="6025" marB="0" anchor="ctr">
                    <a:solidFill>
                      <a:schemeClr val="bg1"/>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de-DE" sz="2800" b="0" i="0" u="none" strike="noStrike" cap="none" dirty="0">
                          <a:solidFill>
                            <a:srgbClr val="000000"/>
                          </a:solidFill>
                          <a:latin typeface="+mn-lt"/>
                          <a:ea typeface="Arial"/>
                          <a:cs typeface="Arial"/>
                          <a:sym typeface="Arial"/>
                        </a:rPr>
                        <a:t>Wiedemann</a:t>
                      </a:r>
                      <a:endParaRPr sz="2800" b="0" i="0" u="none" strike="noStrike" cap="none" dirty="0">
                        <a:solidFill>
                          <a:srgbClr val="000000"/>
                        </a:solidFill>
                        <a:latin typeface="+mn-lt"/>
                        <a:ea typeface="Arial"/>
                        <a:cs typeface="Arial"/>
                        <a:sym typeface="Arial"/>
                      </a:endParaRPr>
                    </a:p>
                  </a:txBody>
                  <a:tcPr marL="6025" marR="6025" marT="6025" marB="0" anchor="ctr">
                    <a:solidFill>
                      <a:schemeClr val="bg1"/>
                    </a:solidFill>
                  </a:tcPr>
                </a:tc>
                <a:extLst>
                  <a:ext uri="{0D108BD9-81ED-4DB2-BD59-A6C34878D82A}">
                    <a16:rowId xmlns:a16="http://schemas.microsoft.com/office/drawing/2014/main" val="10002"/>
                  </a:ext>
                </a:extLst>
              </a:tr>
              <a:tr h="371236">
                <a:tc>
                  <a:txBody>
                    <a:bodyPr/>
                    <a:lstStyle/>
                    <a:p>
                      <a:pPr marL="0" marR="0" lvl="0" indent="0" algn="l" rtl="0">
                        <a:lnSpc>
                          <a:spcPct val="100000"/>
                        </a:lnSpc>
                        <a:spcBef>
                          <a:spcPts val="0"/>
                        </a:spcBef>
                        <a:spcAft>
                          <a:spcPts val="0"/>
                        </a:spcAft>
                        <a:buClr>
                          <a:srgbClr val="000000"/>
                        </a:buClr>
                        <a:buSzPts val="2800"/>
                        <a:buFont typeface="Arial"/>
                        <a:buNone/>
                      </a:pPr>
                      <a:r>
                        <a:rPr lang="de-DE" sz="2800" b="0" i="0" u="none" strike="noStrike" cap="none" dirty="0">
                          <a:solidFill>
                            <a:srgbClr val="000000"/>
                          </a:solidFill>
                          <a:latin typeface="+mn-lt"/>
                          <a:ea typeface="Arial"/>
                          <a:cs typeface="Arial"/>
                          <a:sym typeface="Arial"/>
                        </a:rPr>
                        <a:t>Wolfgang</a:t>
                      </a:r>
                      <a:endParaRPr sz="2800" b="0" i="0" u="none" strike="noStrike" cap="none" dirty="0">
                        <a:solidFill>
                          <a:srgbClr val="000000"/>
                        </a:solidFill>
                        <a:latin typeface="+mn-lt"/>
                        <a:ea typeface="Arial"/>
                        <a:cs typeface="Arial"/>
                        <a:sym typeface="Arial"/>
                      </a:endParaRPr>
                    </a:p>
                  </a:txBody>
                  <a:tcPr marL="6025" marR="6025" marT="6025" marB="0" anchor="ctr">
                    <a:solidFill>
                      <a:schemeClr val="bg1"/>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de-DE" sz="2800" b="0" i="0" u="none" strike="noStrike" cap="none" dirty="0">
                          <a:solidFill>
                            <a:srgbClr val="000000"/>
                          </a:solidFill>
                          <a:latin typeface="+mn-lt"/>
                          <a:ea typeface="Arial"/>
                          <a:cs typeface="Arial"/>
                          <a:sym typeface="Arial"/>
                        </a:rPr>
                        <a:t>Klawitter</a:t>
                      </a:r>
                      <a:endParaRPr sz="2800" b="0" i="0" u="none" strike="noStrike" cap="none" dirty="0">
                        <a:solidFill>
                          <a:srgbClr val="000000"/>
                        </a:solidFill>
                        <a:latin typeface="+mn-lt"/>
                        <a:ea typeface="Arial"/>
                        <a:cs typeface="Arial"/>
                        <a:sym typeface="Arial"/>
                      </a:endParaRPr>
                    </a:p>
                  </a:txBody>
                  <a:tcPr marL="6025" marR="6025" marT="6025" marB="0" anchor="ctr">
                    <a:solidFill>
                      <a:schemeClr val="bg1"/>
                    </a:solidFill>
                  </a:tcPr>
                </a:tc>
                <a:extLst>
                  <a:ext uri="{0D108BD9-81ED-4DB2-BD59-A6C34878D82A}">
                    <a16:rowId xmlns:a16="http://schemas.microsoft.com/office/drawing/2014/main" val="10003"/>
                  </a:ext>
                </a:extLst>
              </a:tr>
              <a:tr h="372712">
                <a:tc gridSpan="2">
                  <a:txBody>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dirty="0">
                        <a:solidFill>
                          <a:srgbClr val="000000"/>
                        </a:solidFill>
                        <a:latin typeface="+mn-lt"/>
                        <a:ea typeface="Arial"/>
                        <a:cs typeface="Arial"/>
                        <a:sym typeface="Arial"/>
                      </a:endParaRPr>
                    </a:p>
                  </a:txBody>
                  <a:tcPr marL="6025" marR="6025" marT="6025" marB="0" anchor="ctr">
                    <a:solidFill>
                      <a:schemeClr val="bg1"/>
                    </a:solidFill>
                  </a:tcPr>
                </a:tc>
                <a:tc hMerge="1">
                  <a:txBody>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dirty="0">
                        <a:solidFill>
                          <a:srgbClr val="000000"/>
                        </a:solidFill>
                        <a:latin typeface="+mn-lt"/>
                        <a:ea typeface="Arial"/>
                        <a:cs typeface="Arial"/>
                        <a:sym typeface="Arial"/>
                      </a:endParaRPr>
                    </a:p>
                  </a:txBody>
                  <a:tcPr marL="6025" marR="6025" marT="6025" marB="0" anchor="ctr">
                    <a:solidFill>
                      <a:schemeClr val="bg1"/>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40"/>
          <p:cNvSpPr txBox="1">
            <a:spLocks noGrp="1"/>
          </p:cNvSpPr>
          <p:nvPr>
            <p:ph type="title"/>
          </p:nvPr>
        </p:nvSpPr>
        <p:spPr>
          <a:xfrm>
            <a:off x="773292" y="156579"/>
            <a:ext cx="10515600" cy="80187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e-DE" sz="3600" dirty="0">
                <a:latin typeface="+mn-lt"/>
              </a:rPr>
              <a:t>Ehrungen</a:t>
            </a:r>
            <a:endParaRPr dirty="0">
              <a:latin typeface="+mn-lt"/>
            </a:endParaRPr>
          </a:p>
        </p:txBody>
      </p:sp>
      <p:sp>
        <p:nvSpPr>
          <p:cNvPr id="395" name="Google Shape;395;p40"/>
          <p:cNvSpPr txBox="1"/>
          <p:nvPr/>
        </p:nvSpPr>
        <p:spPr>
          <a:xfrm>
            <a:off x="773292" y="958456"/>
            <a:ext cx="875170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de-DE" sz="2800" b="1" i="0" u="none" strike="noStrike" cap="none" dirty="0">
                <a:solidFill>
                  <a:schemeClr val="dk1"/>
                </a:solidFill>
                <a:latin typeface="+mn-lt"/>
                <a:ea typeface="Calibri"/>
                <a:cs typeface="Calibri"/>
                <a:sym typeface="Calibri"/>
              </a:rPr>
              <a:t>Goldene Ehrennadel für 40 Jahre Mitgliedschaft</a:t>
            </a:r>
            <a:endParaRPr sz="1400" b="0" i="0" u="none" strike="noStrike" cap="none" dirty="0">
              <a:solidFill>
                <a:srgbClr val="000000"/>
              </a:solidFill>
              <a:latin typeface="+mn-lt"/>
              <a:sym typeface="Arial"/>
            </a:endParaRPr>
          </a:p>
        </p:txBody>
      </p:sp>
      <p:graphicFrame>
        <p:nvGraphicFramePr>
          <p:cNvPr id="396" name="Google Shape;396;p40"/>
          <p:cNvGraphicFramePr/>
          <p:nvPr>
            <p:extLst>
              <p:ext uri="{D42A27DB-BD31-4B8C-83A1-F6EECF244321}">
                <p14:modId xmlns:p14="http://schemas.microsoft.com/office/powerpoint/2010/main" val="1089487833"/>
              </p:ext>
            </p:extLst>
          </p:nvPr>
        </p:nvGraphicFramePr>
        <p:xfrm>
          <a:off x="702259" y="1581936"/>
          <a:ext cx="4513208" cy="4486200"/>
        </p:xfrm>
        <a:graphic>
          <a:graphicData uri="http://schemas.openxmlformats.org/drawingml/2006/table">
            <a:tbl>
              <a:tblPr>
                <a:noFill/>
                <a:tableStyleId>{27C04A5E-0438-4142-A190-D8B6465D0D13}</a:tableStyleId>
              </a:tblPr>
              <a:tblGrid>
                <a:gridCol w="2145633">
                  <a:extLst>
                    <a:ext uri="{9D8B030D-6E8A-4147-A177-3AD203B41FA5}">
                      <a16:colId xmlns:a16="http://schemas.microsoft.com/office/drawing/2014/main" val="20000"/>
                    </a:ext>
                  </a:extLst>
                </a:gridCol>
                <a:gridCol w="2367575">
                  <a:extLst>
                    <a:ext uri="{9D8B030D-6E8A-4147-A177-3AD203B41FA5}">
                      <a16:colId xmlns:a16="http://schemas.microsoft.com/office/drawing/2014/main" val="20001"/>
                    </a:ext>
                  </a:extLst>
                </a:gridCol>
              </a:tblGrid>
              <a:tr h="373850">
                <a:tc>
                  <a:txBody>
                    <a:bodyPr/>
                    <a:lstStyle/>
                    <a:p>
                      <a:pPr marL="0" marR="0" lvl="0" indent="0" algn="l" rtl="0">
                        <a:lnSpc>
                          <a:spcPct val="100000"/>
                        </a:lnSpc>
                        <a:spcBef>
                          <a:spcPts val="0"/>
                        </a:spcBef>
                        <a:spcAft>
                          <a:spcPts val="0"/>
                        </a:spcAft>
                        <a:buClr>
                          <a:srgbClr val="000000"/>
                        </a:buClr>
                        <a:buSzPts val="2200"/>
                        <a:buFont typeface="Arial"/>
                        <a:buNone/>
                      </a:pPr>
                      <a:r>
                        <a:rPr lang="de-DE" sz="2200" b="0" i="0" u="none" strike="noStrike" cap="none" dirty="0">
                          <a:solidFill>
                            <a:schemeClr val="tx1"/>
                          </a:solidFill>
                          <a:latin typeface="+mn-lt"/>
                          <a:ea typeface="Arial"/>
                          <a:cs typeface="Arial"/>
                          <a:sym typeface="Arial"/>
                        </a:rPr>
                        <a:t>Thomas</a:t>
                      </a:r>
                      <a:endParaRPr sz="2200" b="0" i="0" u="none" strike="noStrike" cap="none" dirty="0">
                        <a:solidFill>
                          <a:schemeClr val="tx1"/>
                        </a:solidFill>
                        <a:latin typeface="+mn-lt"/>
                        <a:ea typeface="Arial"/>
                        <a:cs typeface="Arial"/>
                        <a:sym typeface="Arial"/>
                      </a:endParaRPr>
                    </a:p>
                  </a:txBody>
                  <a:tcPr marL="9525" marR="9525" marT="9525" marB="0" anchor="ctr">
                    <a:solidFill>
                      <a:schemeClr val="bg1"/>
                    </a:solidFill>
                  </a:tcPr>
                </a:tc>
                <a:tc>
                  <a:txBody>
                    <a:bodyPr/>
                    <a:lstStyle/>
                    <a:p>
                      <a:pPr marL="0" marR="0" lvl="0" indent="0" algn="l" rtl="0">
                        <a:lnSpc>
                          <a:spcPct val="100000"/>
                        </a:lnSpc>
                        <a:spcBef>
                          <a:spcPts val="0"/>
                        </a:spcBef>
                        <a:spcAft>
                          <a:spcPts val="0"/>
                        </a:spcAft>
                        <a:buClr>
                          <a:srgbClr val="000000"/>
                        </a:buClr>
                        <a:buSzPts val="2200"/>
                        <a:buFont typeface="Arial"/>
                        <a:buNone/>
                      </a:pPr>
                      <a:r>
                        <a:rPr lang="de-DE" sz="2200" u="none" strike="noStrike" cap="none" dirty="0" err="1">
                          <a:solidFill>
                            <a:schemeClr val="tx1"/>
                          </a:solidFill>
                          <a:latin typeface="+mn-lt"/>
                        </a:rPr>
                        <a:t>Fislage</a:t>
                      </a:r>
                      <a:endParaRPr sz="2200" b="0" i="0" u="none" strike="noStrike" cap="none" dirty="0">
                        <a:solidFill>
                          <a:schemeClr val="tx1"/>
                        </a:solidFill>
                        <a:latin typeface="+mn-lt"/>
                        <a:ea typeface="Arial"/>
                        <a:cs typeface="Arial"/>
                        <a:sym typeface="Arial"/>
                      </a:endParaRPr>
                    </a:p>
                  </a:txBody>
                  <a:tcPr marL="9525" marR="9525" marT="9525" marB="0" anchor="ctr">
                    <a:solidFill>
                      <a:schemeClr val="bg1"/>
                    </a:solidFill>
                  </a:tcPr>
                </a:tc>
                <a:extLst>
                  <a:ext uri="{0D108BD9-81ED-4DB2-BD59-A6C34878D82A}">
                    <a16:rowId xmlns:a16="http://schemas.microsoft.com/office/drawing/2014/main" val="10000"/>
                  </a:ext>
                </a:extLst>
              </a:tr>
              <a:tr h="373850">
                <a:tc>
                  <a:txBody>
                    <a:bodyPr/>
                    <a:lstStyle/>
                    <a:p>
                      <a:pPr marL="0" marR="0" lvl="0" indent="0" algn="l" rtl="0">
                        <a:lnSpc>
                          <a:spcPct val="100000"/>
                        </a:lnSpc>
                        <a:spcBef>
                          <a:spcPts val="0"/>
                        </a:spcBef>
                        <a:spcAft>
                          <a:spcPts val="0"/>
                        </a:spcAft>
                        <a:buClr>
                          <a:srgbClr val="000000"/>
                        </a:buClr>
                        <a:buSzPts val="2200"/>
                        <a:buFont typeface="Arial"/>
                        <a:buNone/>
                      </a:pPr>
                      <a:r>
                        <a:rPr lang="de-DE" sz="2200" b="0" i="0" u="none" strike="noStrike" cap="none" dirty="0">
                          <a:solidFill>
                            <a:schemeClr val="dk1"/>
                          </a:solidFill>
                          <a:latin typeface="+mn-lt"/>
                          <a:ea typeface="Arial"/>
                          <a:cs typeface="Calibri"/>
                          <a:sym typeface="Arial"/>
                        </a:rPr>
                        <a:t>Cecilie</a:t>
                      </a:r>
                      <a:endParaRPr sz="2200" b="0" i="0" u="none" strike="noStrike" cap="none" dirty="0">
                        <a:solidFill>
                          <a:srgbClr val="000000"/>
                        </a:solidFill>
                        <a:latin typeface="+mn-lt"/>
                        <a:ea typeface="Arial"/>
                        <a:cs typeface="Arial"/>
                        <a:sym typeface="Arial"/>
                      </a:endParaRPr>
                    </a:p>
                  </a:txBody>
                  <a:tcPr marL="9525" marR="9525" marT="9525" marB="0" anchor="ctr">
                    <a:solidFill>
                      <a:schemeClr val="bg1"/>
                    </a:solidFill>
                  </a:tcPr>
                </a:tc>
                <a:tc>
                  <a:txBody>
                    <a:bodyPr/>
                    <a:lstStyle/>
                    <a:p>
                      <a:pPr marL="0" marR="0" lvl="0" indent="0" algn="l" rtl="0">
                        <a:lnSpc>
                          <a:spcPct val="100000"/>
                        </a:lnSpc>
                        <a:spcBef>
                          <a:spcPts val="0"/>
                        </a:spcBef>
                        <a:spcAft>
                          <a:spcPts val="0"/>
                        </a:spcAft>
                        <a:buClr>
                          <a:srgbClr val="000000"/>
                        </a:buClr>
                        <a:buSzPts val="2200"/>
                        <a:buFont typeface="Arial"/>
                        <a:buNone/>
                      </a:pPr>
                      <a:r>
                        <a:rPr lang="de-DE" sz="2200" u="none" strike="noStrike" cap="none" dirty="0">
                          <a:latin typeface="+mn-lt"/>
                        </a:rPr>
                        <a:t>Heinemann</a:t>
                      </a:r>
                      <a:endParaRPr sz="2200" b="0" i="0" u="none" strike="noStrike" cap="none" dirty="0">
                        <a:solidFill>
                          <a:srgbClr val="000000"/>
                        </a:solidFill>
                        <a:latin typeface="+mn-lt"/>
                        <a:ea typeface="Arial"/>
                        <a:cs typeface="Arial"/>
                        <a:sym typeface="Arial"/>
                      </a:endParaRPr>
                    </a:p>
                  </a:txBody>
                  <a:tcPr marL="9525" marR="9525" marT="9525" marB="0" anchor="ctr">
                    <a:solidFill>
                      <a:schemeClr val="bg1"/>
                    </a:solidFill>
                  </a:tcPr>
                </a:tc>
                <a:extLst>
                  <a:ext uri="{0D108BD9-81ED-4DB2-BD59-A6C34878D82A}">
                    <a16:rowId xmlns:a16="http://schemas.microsoft.com/office/drawing/2014/main" val="10001"/>
                  </a:ext>
                </a:extLst>
              </a:tr>
              <a:tr h="373850">
                <a:tc>
                  <a:txBody>
                    <a:bodyPr/>
                    <a:lstStyle/>
                    <a:p>
                      <a:pPr marL="0" marR="0" lvl="0" indent="0" algn="l" rtl="0">
                        <a:lnSpc>
                          <a:spcPct val="100000"/>
                        </a:lnSpc>
                        <a:spcBef>
                          <a:spcPts val="0"/>
                        </a:spcBef>
                        <a:spcAft>
                          <a:spcPts val="0"/>
                        </a:spcAft>
                        <a:buClr>
                          <a:srgbClr val="000000"/>
                        </a:buClr>
                        <a:buSzPts val="2200"/>
                        <a:buFont typeface="Arial"/>
                        <a:buNone/>
                      </a:pPr>
                      <a:r>
                        <a:rPr lang="de-DE" sz="2200" u="none" strike="noStrike" cap="none" dirty="0">
                          <a:latin typeface="+mn-lt"/>
                        </a:rPr>
                        <a:t>Olaf</a:t>
                      </a:r>
                      <a:endParaRPr sz="2200" b="0" i="0" u="none" strike="noStrike" cap="none" dirty="0">
                        <a:solidFill>
                          <a:srgbClr val="000000"/>
                        </a:solidFill>
                        <a:latin typeface="+mn-lt"/>
                        <a:ea typeface="Arial"/>
                        <a:cs typeface="Arial"/>
                        <a:sym typeface="Arial"/>
                      </a:endParaRPr>
                    </a:p>
                  </a:txBody>
                  <a:tcPr marL="9525" marR="9525" marT="9525" marB="0" anchor="ctr">
                    <a:solidFill>
                      <a:schemeClr val="bg1"/>
                    </a:solidFill>
                  </a:tcPr>
                </a:tc>
                <a:tc>
                  <a:txBody>
                    <a:bodyPr/>
                    <a:lstStyle/>
                    <a:p>
                      <a:pPr marL="0" marR="0" lvl="0" indent="0" algn="l" rtl="0">
                        <a:lnSpc>
                          <a:spcPct val="100000"/>
                        </a:lnSpc>
                        <a:spcBef>
                          <a:spcPts val="0"/>
                        </a:spcBef>
                        <a:spcAft>
                          <a:spcPts val="0"/>
                        </a:spcAft>
                        <a:buClr>
                          <a:srgbClr val="000000"/>
                        </a:buClr>
                        <a:buSzPts val="2200"/>
                        <a:buFont typeface="Arial"/>
                        <a:buNone/>
                      </a:pPr>
                      <a:r>
                        <a:rPr lang="de-DE" sz="2200" u="none" strike="noStrike" cap="none" dirty="0">
                          <a:latin typeface="+mn-lt"/>
                        </a:rPr>
                        <a:t>Homann</a:t>
                      </a:r>
                      <a:endParaRPr sz="2200" b="0" i="0" u="none" strike="noStrike" cap="none" dirty="0">
                        <a:solidFill>
                          <a:srgbClr val="000000"/>
                        </a:solidFill>
                        <a:latin typeface="+mn-lt"/>
                        <a:ea typeface="Arial"/>
                        <a:cs typeface="Arial"/>
                        <a:sym typeface="Arial"/>
                      </a:endParaRPr>
                    </a:p>
                  </a:txBody>
                  <a:tcPr marL="9525" marR="9525" marT="9525" marB="0" anchor="ctr">
                    <a:solidFill>
                      <a:schemeClr val="bg1"/>
                    </a:solidFill>
                  </a:tcPr>
                </a:tc>
                <a:extLst>
                  <a:ext uri="{0D108BD9-81ED-4DB2-BD59-A6C34878D82A}">
                    <a16:rowId xmlns:a16="http://schemas.microsoft.com/office/drawing/2014/main" val="10002"/>
                  </a:ext>
                </a:extLst>
              </a:tr>
              <a:tr h="373850">
                <a:tc>
                  <a:txBody>
                    <a:bodyPr/>
                    <a:lstStyle/>
                    <a:p>
                      <a:pPr marL="0" marR="0" lvl="0" indent="0" algn="l" rtl="0">
                        <a:lnSpc>
                          <a:spcPct val="100000"/>
                        </a:lnSpc>
                        <a:spcBef>
                          <a:spcPts val="0"/>
                        </a:spcBef>
                        <a:spcAft>
                          <a:spcPts val="0"/>
                        </a:spcAft>
                        <a:buClr>
                          <a:srgbClr val="000000"/>
                        </a:buClr>
                        <a:buSzPts val="2200"/>
                        <a:buFont typeface="Arial"/>
                        <a:buNone/>
                      </a:pPr>
                      <a:r>
                        <a:rPr lang="de-DE" sz="2200" u="none" strike="noStrike" cap="none">
                          <a:latin typeface="+mn-lt"/>
                        </a:rPr>
                        <a:t>Dietmar</a:t>
                      </a:r>
                      <a:endParaRPr sz="2200" b="0" i="0" u="none" strike="noStrike" cap="none" dirty="0">
                        <a:solidFill>
                          <a:srgbClr val="000000"/>
                        </a:solidFill>
                        <a:latin typeface="+mn-lt"/>
                        <a:ea typeface="Arial"/>
                        <a:cs typeface="Arial"/>
                        <a:sym typeface="Arial"/>
                      </a:endParaRPr>
                    </a:p>
                  </a:txBody>
                  <a:tcPr marL="9525" marR="9525" marT="9525" marB="0" anchor="ctr">
                    <a:solidFill>
                      <a:schemeClr val="bg1"/>
                    </a:solidFill>
                  </a:tcPr>
                </a:tc>
                <a:tc>
                  <a:txBody>
                    <a:bodyPr/>
                    <a:lstStyle/>
                    <a:p>
                      <a:pPr marL="0" marR="0" lvl="0" indent="0" algn="l" rtl="0">
                        <a:lnSpc>
                          <a:spcPct val="100000"/>
                        </a:lnSpc>
                        <a:spcBef>
                          <a:spcPts val="0"/>
                        </a:spcBef>
                        <a:spcAft>
                          <a:spcPts val="0"/>
                        </a:spcAft>
                        <a:buClr>
                          <a:srgbClr val="000000"/>
                        </a:buClr>
                        <a:buSzPts val="2200"/>
                        <a:buFont typeface="Arial"/>
                        <a:buNone/>
                      </a:pPr>
                      <a:r>
                        <a:rPr lang="de-DE" sz="2200" u="none" strike="noStrike" cap="none" dirty="0" err="1">
                          <a:latin typeface="+mn-lt"/>
                        </a:rPr>
                        <a:t>Zwolinski</a:t>
                      </a:r>
                      <a:endParaRPr sz="2200" b="0" i="0" u="none" strike="noStrike" cap="none" dirty="0">
                        <a:solidFill>
                          <a:srgbClr val="000000"/>
                        </a:solidFill>
                        <a:latin typeface="+mn-lt"/>
                        <a:ea typeface="Arial"/>
                        <a:cs typeface="Arial"/>
                        <a:sym typeface="Arial"/>
                      </a:endParaRPr>
                    </a:p>
                  </a:txBody>
                  <a:tcPr marL="9525" marR="9525" marT="9525" marB="0" anchor="ctr">
                    <a:solidFill>
                      <a:schemeClr val="bg1"/>
                    </a:solidFill>
                  </a:tcPr>
                </a:tc>
                <a:extLst>
                  <a:ext uri="{0D108BD9-81ED-4DB2-BD59-A6C34878D82A}">
                    <a16:rowId xmlns:a16="http://schemas.microsoft.com/office/drawing/2014/main" val="10003"/>
                  </a:ext>
                </a:extLst>
              </a:tr>
              <a:tr h="373850">
                <a:tc>
                  <a:txBody>
                    <a:bodyPr/>
                    <a:lstStyle/>
                    <a:p>
                      <a:pPr marL="0" marR="0" lvl="0" indent="0" algn="l" rtl="0">
                        <a:lnSpc>
                          <a:spcPct val="100000"/>
                        </a:lnSpc>
                        <a:spcBef>
                          <a:spcPts val="0"/>
                        </a:spcBef>
                        <a:spcAft>
                          <a:spcPts val="0"/>
                        </a:spcAft>
                        <a:buClr>
                          <a:srgbClr val="000000"/>
                        </a:buClr>
                        <a:buSzPts val="2200"/>
                        <a:buFont typeface="Arial"/>
                        <a:buNone/>
                      </a:pPr>
                      <a:r>
                        <a:rPr lang="de-DE" sz="2200" u="none" strike="noStrike" cap="none" dirty="0">
                          <a:latin typeface="+mn-lt"/>
                        </a:rPr>
                        <a:t>Heinz-Dieter</a:t>
                      </a:r>
                      <a:endParaRPr sz="2200" b="0" i="0" u="none" strike="noStrike" cap="none" dirty="0">
                        <a:solidFill>
                          <a:srgbClr val="000000"/>
                        </a:solidFill>
                        <a:latin typeface="+mn-lt"/>
                        <a:ea typeface="Arial"/>
                        <a:cs typeface="Arial"/>
                        <a:sym typeface="Arial"/>
                      </a:endParaRPr>
                    </a:p>
                  </a:txBody>
                  <a:tcPr marL="9525" marR="9525" marT="9525" marB="0" anchor="ctr">
                    <a:solidFill>
                      <a:schemeClr val="bg1"/>
                    </a:solidFill>
                  </a:tcPr>
                </a:tc>
                <a:tc>
                  <a:txBody>
                    <a:bodyPr/>
                    <a:lstStyle/>
                    <a:p>
                      <a:pPr marL="0" marR="0" lvl="0" indent="0" algn="l" rtl="0">
                        <a:lnSpc>
                          <a:spcPct val="100000"/>
                        </a:lnSpc>
                        <a:spcBef>
                          <a:spcPts val="0"/>
                        </a:spcBef>
                        <a:spcAft>
                          <a:spcPts val="0"/>
                        </a:spcAft>
                        <a:buClr>
                          <a:srgbClr val="000000"/>
                        </a:buClr>
                        <a:buSzPts val="2200"/>
                        <a:buFont typeface="Arial"/>
                        <a:buNone/>
                      </a:pPr>
                      <a:r>
                        <a:rPr lang="de-DE" sz="2200" u="none" strike="noStrike" cap="none" dirty="0">
                          <a:latin typeface="+mn-lt"/>
                        </a:rPr>
                        <a:t>Knoche</a:t>
                      </a:r>
                      <a:endParaRPr sz="2200" b="0" i="0" u="none" strike="noStrike" cap="none" dirty="0">
                        <a:solidFill>
                          <a:srgbClr val="000000"/>
                        </a:solidFill>
                        <a:latin typeface="+mn-lt"/>
                        <a:ea typeface="Arial"/>
                        <a:cs typeface="Arial"/>
                        <a:sym typeface="Arial"/>
                      </a:endParaRPr>
                    </a:p>
                  </a:txBody>
                  <a:tcPr marL="9525" marR="9525" marT="9525" marB="0" anchor="ctr">
                    <a:solidFill>
                      <a:schemeClr val="bg1"/>
                    </a:solidFill>
                  </a:tcPr>
                </a:tc>
                <a:extLst>
                  <a:ext uri="{0D108BD9-81ED-4DB2-BD59-A6C34878D82A}">
                    <a16:rowId xmlns:a16="http://schemas.microsoft.com/office/drawing/2014/main" val="10004"/>
                  </a:ext>
                </a:extLst>
              </a:tr>
              <a:tr h="373850">
                <a:tc>
                  <a:txBody>
                    <a:bodyPr/>
                    <a:lstStyle/>
                    <a:p>
                      <a:pPr marL="0" marR="0" lvl="0" indent="0" algn="l" rtl="0">
                        <a:lnSpc>
                          <a:spcPct val="100000"/>
                        </a:lnSpc>
                        <a:spcBef>
                          <a:spcPts val="0"/>
                        </a:spcBef>
                        <a:spcAft>
                          <a:spcPts val="0"/>
                        </a:spcAft>
                        <a:buClr>
                          <a:srgbClr val="000000"/>
                        </a:buClr>
                        <a:buSzPts val="2200"/>
                        <a:buFont typeface="Arial"/>
                        <a:buNone/>
                      </a:pPr>
                      <a:r>
                        <a:rPr lang="de-DE" sz="2200" u="none" strike="noStrike" cap="none" dirty="0">
                          <a:latin typeface="+mn-lt"/>
                        </a:rPr>
                        <a:t>Elisabeth</a:t>
                      </a:r>
                      <a:endParaRPr sz="2200" b="0" i="0" u="none" strike="noStrike" cap="none" dirty="0">
                        <a:solidFill>
                          <a:srgbClr val="000000"/>
                        </a:solidFill>
                        <a:latin typeface="+mn-lt"/>
                        <a:ea typeface="Arial"/>
                        <a:cs typeface="Arial"/>
                        <a:sym typeface="Arial"/>
                      </a:endParaRPr>
                    </a:p>
                  </a:txBody>
                  <a:tcPr marL="9525" marR="9525" marT="9525" marB="0" anchor="ctr">
                    <a:solidFill>
                      <a:schemeClr val="bg1"/>
                    </a:solidFill>
                  </a:tcPr>
                </a:tc>
                <a:tc>
                  <a:txBody>
                    <a:bodyPr/>
                    <a:lstStyle/>
                    <a:p>
                      <a:pPr marL="0" marR="0" lvl="0" indent="0" algn="l" rtl="0">
                        <a:lnSpc>
                          <a:spcPct val="100000"/>
                        </a:lnSpc>
                        <a:spcBef>
                          <a:spcPts val="0"/>
                        </a:spcBef>
                        <a:spcAft>
                          <a:spcPts val="0"/>
                        </a:spcAft>
                        <a:buClr>
                          <a:srgbClr val="000000"/>
                        </a:buClr>
                        <a:buSzPts val="2200"/>
                        <a:buFont typeface="Arial"/>
                        <a:buNone/>
                      </a:pPr>
                      <a:r>
                        <a:rPr lang="de-DE" sz="2200" u="none" strike="noStrike" cap="none" dirty="0">
                          <a:latin typeface="+mn-lt"/>
                        </a:rPr>
                        <a:t>Görges</a:t>
                      </a:r>
                      <a:endParaRPr sz="2200" b="0" i="0" u="none" strike="noStrike" cap="none" dirty="0">
                        <a:solidFill>
                          <a:srgbClr val="000000"/>
                        </a:solidFill>
                        <a:latin typeface="+mn-lt"/>
                        <a:ea typeface="Arial"/>
                        <a:cs typeface="Arial"/>
                        <a:sym typeface="Arial"/>
                      </a:endParaRPr>
                    </a:p>
                  </a:txBody>
                  <a:tcPr marL="9525" marR="9525" marT="9525" marB="0" anchor="ctr">
                    <a:solidFill>
                      <a:schemeClr val="bg1"/>
                    </a:solidFill>
                  </a:tcPr>
                </a:tc>
                <a:extLst>
                  <a:ext uri="{0D108BD9-81ED-4DB2-BD59-A6C34878D82A}">
                    <a16:rowId xmlns:a16="http://schemas.microsoft.com/office/drawing/2014/main" val="10005"/>
                  </a:ext>
                </a:extLst>
              </a:tr>
              <a:tr h="373850">
                <a:tc>
                  <a:txBody>
                    <a:bodyPr/>
                    <a:lstStyle/>
                    <a:p>
                      <a:pPr marL="0" marR="0" lvl="0" indent="0" algn="l" rtl="0">
                        <a:lnSpc>
                          <a:spcPct val="100000"/>
                        </a:lnSpc>
                        <a:spcBef>
                          <a:spcPts val="0"/>
                        </a:spcBef>
                        <a:spcAft>
                          <a:spcPts val="0"/>
                        </a:spcAft>
                        <a:buClr>
                          <a:srgbClr val="000000"/>
                        </a:buClr>
                        <a:buSzPts val="2200"/>
                        <a:buFont typeface="Arial"/>
                        <a:buNone/>
                      </a:pPr>
                      <a:r>
                        <a:rPr lang="de-DE" sz="2200" b="0" i="0" u="none" strike="noStrike" cap="none" dirty="0">
                          <a:solidFill>
                            <a:srgbClr val="000000"/>
                          </a:solidFill>
                          <a:latin typeface="+mn-lt"/>
                          <a:ea typeface="Arial"/>
                          <a:cs typeface="Arial"/>
                          <a:sym typeface="Arial"/>
                        </a:rPr>
                        <a:t>Hubert</a:t>
                      </a:r>
                      <a:endParaRPr sz="2200" b="0" i="0" u="none" strike="noStrike" cap="none" dirty="0">
                        <a:solidFill>
                          <a:srgbClr val="000000"/>
                        </a:solidFill>
                        <a:latin typeface="+mn-lt"/>
                        <a:ea typeface="Arial"/>
                        <a:cs typeface="Arial"/>
                        <a:sym typeface="Arial"/>
                      </a:endParaRPr>
                    </a:p>
                  </a:txBody>
                  <a:tcPr marL="9525" marR="9525" marT="9525" marB="0" anchor="ctr">
                    <a:solidFill>
                      <a:schemeClr val="bg1"/>
                    </a:solidFill>
                  </a:tcPr>
                </a:tc>
                <a:tc>
                  <a:txBody>
                    <a:bodyPr/>
                    <a:lstStyle/>
                    <a:p>
                      <a:pPr marL="0" marR="0" lvl="0" indent="0" algn="l" rtl="0">
                        <a:lnSpc>
                          <a:spcPct val="100000"/>
                        </a:lnSpc>
                        <a:spcBef>
                          <a:spcPts val="0"/>
                        </a:spcBef>
                        <a:spcAft>
                          <a:spcPts val="0"/>
                        </a:spcAft>
                        <a:buClr>
                          <a:srgbClr val="000000"/>
                        </a:buClr>
                        <a:buSzPts val="2200"/>
                        <a:buFont typeface="Arial"/>
                        <a:buNone/>
                      </a:pPr>
                      <a:r>
                        <a:rPr lang="de-DE" sz="2200" b="0" i="0" u="none" strike="noStrike" cap="none" dirty="0">
                          <a:solidFill>
                            <a:srgbClr val="000000"/>
                          </a:solidFill>
                          <a:latin typeface="+mn-lt"/>
                          <a:ea typeface="Arial"/>
                          <a:cs typeface="Arial"/>
                          <a:sym typeface="Arial"/>
                        </a:rPr>
                        <a:t>Görges</a:t>
                      </a:r>
                      <a:endParaRPr sz="2200" b="0" i="0" u="none" strike="noStrike" cap="none" dirty="0">
                        <a:solidFill>
                          <a:srgbClr val="000000"/>
                        </a:solidFill>
                        <a:latin typeface="+mn-lt"/>
                        <a:ea typeface="Arial"/>
                        <a:cs typeface="Arial"/>
                        <a:sym typeface="Arial"/>
                      </a:endParaRPr>
                    </a:p>
                  </a:txBody>
                  <a:tcPr marL="9525" marR="9525" marT="9525" marB="0" anchor="ctr">
                    <a:solidFill>
                      <a:schemeClr val="bg1"/>
                    </a:solidFill>
                  </a:tcPr>
                </a:tc>
                <a:extLst>
                  <a:ext uri="{0D108BD9-81ED-4DB2-BD59-A6C34878D82A}">
                    <a16:rowId xmlns:a16="http://schemas.microsoft.com/office/drawing/2014/main" val="361963432"/>
                  </a:ext>
                </a:extLst>
              </a:tr>
              <a:tr h="373850">
                <a:tc>
                  <a:txBody>
                    <a:bodyPr/>
                    <a:lstStyle/>
                    <a:p>
                      <a:pPr marL="0" marR="0" lvl="0" indent="0" algn="l" rtl="0">
                        <a:lnSpc>
                          <a:spcPct val="100000"/>
                        </a:lnSpc>
                        <a:spcBef>
                          <a:spcPts val="0"/>
                        </a:spcBef>
                        <a:spcAft>
                          <a:spcPts val="0"/>
                        </a:spcAft>
                        <a:buClr>
                          <a:srgbClr val="000000"/>
                        </a:buClr>
                        <a:buSzPts val="2200"/>
                        <a:buFont typeface="Arial"/>
                        <a:buNone/>
                      </a:pPr>
                      <a:r>
                        <a:rPr lang="de-DE" sz="2200" b="0" i="0" u="none" strike="noStrike" cap="none" dirty="0">
                          <a:solidFill>
                            <a:srgbClr val="000000"/>
                          </a:solidFill>
                          <a:latin typeface="+mn-lt"/>
                          <a:ea typeface="Arial"/>
                          <a:cs typeface="Arial"/>
                          <a:sym typeface="Arial"/>
                        </a:rPr>
                        <a:t>Heinz</a:t>
                      </a:r>
                      <a:endParaRPr sz="2200" b="0" i="0" u="none" strike="noStrike" cap="none" dirty="0">
                        <a:solidFill>
                          <a:srgbClr val="000000"/>
                        </a:solidFill>
                        <a:latin typeface="+mn-lt"/>
                        <a:ea typeface="Arial"/>
                        <a:cs typeface="Arial"/>
                        <a:sym typeface="Arial"/>
                      </a:endParaRPr>
                    </a:p>
                  </a:txBody>
                  <a:tcPr marL="9525" marR="9525" marT="9525" marB="0" anchor="ctr">
                    <a:solidFill>
                      <a:schemeClr val="bg1"/>
                    </a:solidFill>
                  </a:tcPr>
                </a:tc>
                <a:tc>
                  <a:txBody>
                    <a:bodyPr/>
                    <a:lstStyle/>
                    <a:p>
                      <a:pPr marL="0" marR="0" lvl="0" indent="0" algn="l" rtl="0">
                        <a:lnSpc>
                          <a:spcPct val="100000"/>
                        </a:lnSpc>
                        <a:spcBef>
                          <a:spcPts val="0"/>
                        </a:spcBef>
                        <a:spcAft>
                          <a:spcPts val="0"/>
                        </a:spcAft>
                        <a:buClr>
                          <a:srgbClr val="000000"/>
                        </a:buClr>
                        <a:buSzPts val="2200"/>
                        <a:buFont typeface="Arial"/>
                        <a:buNone/>
                      </a:pPr>
                      <a:r>
                        <a:rPr lang="de-DE" sz="2200" b="0" i="0" u="none" strike="noStrike" cap="none" dirty="0" err="1">
                          <a:solidFill>
                            <a:srgbClr val="000000"/>
                          </a:solidFill>
                          <a:latin typeface="+mn-lt"/>
                          <a:ea typeface="Arial"/>
                          <a:cs typeface="Arial"/>
                          <a:sym typeface="Arial"/>
                        </a:rPr>
                        <a:t>Soszynski</a:t>
                      </a:r>
                      <a:endParaRPr sz="2200" b="0" i="0" u="none" strike="noStrike" cap="none" dirty="0">
                        <a:solidFill>
                          <a:srgbClr val="000000"/>
                        </a:solidFill>
                        <a:latin typeface="+mn-lt"/>
                        <a:ea typeface="Arial"/>
                        <a:cs typeface="Arial"/>
                        <a:sym typeface="Arial"/>
                      </a:endParaRPr>
                    </a:p>
                  </a:txBody>
                  <a:tcPr marL="9525" marR="9525" marT="9525" marB="0" anchor="ctr">
                    <a:solidFill>
                      <a:schemeClr val="bg1"/>
                    </a:solidFill>
                  </a:tcPr>
                </a:tc>
                <a:extLst>
                  <a:ext uri="{0D108BD9-81ED-4DB2-BD59-A6C34878D82A}">
                    <a16:rowId xmlns:a16="http://schemas.microsoft.com/office/drawing/2014/main" val="1504849062"/>
                  </a:ext>
                </a:extLst>
              </a:tr>
              <a:tr h="373850">
                <a:tc>
                  <a:txBody>
                    <a:bodyPr/>
                    <a:lstStyle/>
                    <a:p>
                      <a:pPr marL="0" marR="0" lvl="0" indent="0" algn="l" rtl="0">
                        <a:lnSpc>
                          <a:spcPct val="100000"/>
                        </a:lnSpc>
                        <a:spcBef>
                          <a:spcPts val="0"/>
                        </a:spcBef>
                        <a:spcAft>
                          <a:spcPts val="0"/>
                        </a:spcAft>
                        <a:buClr>
                          <a:srgbClr val="000000"/>
                        </a:buClr>
                        <a:buSzPts val="2200"/>
                        <a:buFont typeface="Arial"/>
                        <a:buNone/>
                      </a:pPr>
                      <a:r>
                        <a:rPr lang="de-DE" sz="2200" b="0" i="0" u="none" strike="noStrike" cap="none" dirty="0">
                          <a:solidFill>
                            <a:srgbClr val="000000"/>
                          </a:solidFill>
                          <a:latin typeface="+mn-lt"/>
                          <a:ea typeface="Arial"/>
                          <a:cs typeface="Arial"/>
                          <a:sym typeface="Arial"/>
                        </a:rPr>
                        <a:t>Marlies</a:t>
                      </a:r>
                      <a:endParaRPr sz="2200" b="0" i="0" u="none" strike="noStrike" cap="none" dirty="0">
                        <a:solidFill>
                          <a:srgbClr val="000000"/>
                        </a:solidFill>
                        <a:latin typeface="+mn-lt"/>
                        <a:ea typeface="Arial"/>
                        <a:cs typeface="Arial"/>
                        <a:sym typeface="Arial"/>
                      </a:endParaRPr>
                    </a:p>
                  </a:txBody>
                  <a:tcPr marL="9525" marR="9525" marT="9525" marB="0" anchor="ctr">
                    <a:solidFill>
                      <a:schemeClr val="bg1"/>
                    </a:solidFill>
                  </a:tcPr>
                </a:tc>
                <a:tc>
                  <a:txBody>
                    <a:bodyPr/>
                    <a:lstStyle/>
                    <a:p>
                      <a:pPr marL="0" marR="0" lvl="0" indent="0" algn="l" rtl="0">
                        <a:lnSpc>
                          <a:spcPct val="100000"/>
                        </a:lnSpc>
                        <a:spcBef>
                          <a:spcPts val="0"/>
                        </a:spcBef>
                        <a:spcAft>
                          <a:spcPts val="0"/>
                        </a:spcAft>
                        <a:buClr>
                          <a:srgbClr val="000000"/>
                        </a:buClr>
                        <a:buSzPts val="2200"/>
                        <a:buFont typeface="Arial"/>
                        <a:buNone/>
                      </a:pPr>
                      <a:r>
                        <a:rPr lang="de-DE" sz="2200" b="0" i="0" u="none" strike="noStrike" cap="none" dirty="0">
                          <a:solidFill>
                            <a:srgbClr val="000000"/>
                          </a:solidFill>
                          <a:latin typeface="+mn-lt"/>
                          <a:ea typeface="Arial"/>
                          <a:cs typeface="Arial"/>
                          <a:sym typeface="Arial"/>
                        </a:rPr>
                        <a:t>Hoffmann</a:t>
                      </a:r>
                      <a:endParaRPr sz="2200" b="0" i="0" u="none" strike="noStrike" cap="none" dirty="0">
                        <a:solidFill>
                          <a:srgbClr val="000000"/>
                        </a:solidFill>
                        <a:latin typeface="+mn-lt"/>
                        <a:ea typeface="Arial"/>
                        <a:cs typeface="Arial"/>
                        <a:sym typeface="Arial"/>
                      </a:endParaRPr>
                    </a:p>
                  </a:txBody>
                  <a:tcPr marL="9525" marR="9525" marT="9525" marB="0" anchor="ctr">
                    <a:solidFill>
                      <a:schemeClr val="bg1"/>
                    </a:solidFill>
                  </a:tcPr>
                </a:tc>
                <a:extLst>
                  <a:ext uri="{0D108BD9-81ED-4DB2-BD59-A6C34878D82A}">
                    <a16:rowId xmlns:a16="http://schemas.microsoft.com/office/drawing/2014/main" val="941552075"/>
                  </a:ext>
                </a:extLst>
              </a:tr>
              <a:tr h="373850">
                <a:tc>
                  <a:txBody>
                    <a:bodyPr/>
                    <a:lstStyle/>
                    <a:p>
                      <a:pPr marL="0" marR="0" lvl="0" indent="0" algn="l" rtl="0">
                        <a:lnSpc>
                          <a:spcPct val="100000"/>
                        </a:lnSpc>
                        <a:spcBef>
                          <a:spcPts val="0"/>
                        </a:spcBef>
                        <a:spcAft>
                          <a:spcPts val="0"/>
                        </a:spcAft>
                        <a:buClr>
                          <a:srgbClr val="000000"/>
                        </a:buClr>
                        <a:buSzPts val="2200"/>
                        <a:buFont typeface="Arial"/>
                        <a:buNone/>
                      </a:pPr>
                      <a:r>
                        <a:rPr lang="de-DE" sz="2200" b="0" i="0" u="none" strike="noStrike" cap="none" dirty="0">
                          <a:solidFill>
                            <a:srgbClr val="000000"/>
                          </a:solidFill>
                          <a:latin typeface="+mn-lt"/>
                          <a:ea typeface="Arial"/>
                          <a:cs typeface="Arial"/>
                          <a:sym typeface="Arial"/>
                        </a:rPr>
                        <a:t>Stefan</a:t>
                      </a:r>
                      <a:endParaRPr sz="2200" b="0" i="0" u="none" strike="noStrike" cap="none" dirty="0">
                        <a:solidFill>
                          <a:srgbClr val="000000"/>
                        </a:solidFill>
                        <a:latin typeface="+mn-lt"/>
                        <a:ea typeface="Arial"/>
                        <a:cs typeface="Arial"/>
                        <a:sym typeface="Arial"/>
                      </a:endParaRPr>
                    </a:p>
                  </a:txBody>
                  <a:tcPr marL="9525" marR="9525" marT="9525" marB="0" anchor="ctr">
                    <a:solidFill>
                      <a:schemeClr val="bg1"/>
                    </a:solidFill>
                  </a:tcPr>
                </a:tc>
                <a:tc>
                  <a:txBody>
                    <a:bodyPr/>
                    <a:lstStyle/>
                    <a:p>
                      <a:pPr marL="0" marR="0" lvl="0" indent="0" algn="l" rtl="0">
                        <a:lnSpc>
                          <a:spcPct val="100000"/>
                        </a:lnSpc>
                        <a:spcBef>
                          <a:spcPts val="0"/>
                        </a:spcBef>
                        <a:spcAft>
                          <a:spcPts val="0"/>
                        </a:spcAft>
                        <a:buClr>
                          <a:srgbClr val="000000"/>
                        </a:buClr>
                        <a:buSzPts val="2200"/>
                        <a:buFont typeface="Arial"/>
                        <a:buNone/>
                      </a:pPr>
                      <a:r>
                        <a:rPr lang="de-DE" sz="2200" b="0" i="0" u="none" strike="noStrike" cap="none" dirty="0">
                          <a:solidFill>
                            <a:srgbClr val="000000"/>
                          </a:solidFill>
                          <a:latin typeface="+mn-lt"/>
                          <a:ea typeface="Arial"/>
                          <a:cs typeface="Arial"/>
                          <a:sym typeface="Arial"/>
                        </a:rPr>
                        <a:t>Dieckmann</a:t>
                      </a:r>
                      <a:endParaRPr sz="2200" b="0" i="0" u="none" strike="noStrike" cap="none" dirty="0">
                        <a:solidFill>
                          <a:srgbClr val="000000"/>
                        </a:solidFill>
                        <a:latin typeface="+mn-lt"/>
                        <a:ea typeface="Arial"/>
                        <a:cs typeface="Arial"/>
                        <a:sym typeface="Arial"/>
                      </a:endParaRPr>
                    </a:p>
                  </a:txBody>
                  <a:tcPr marL="9525" marR="9525" marT="9525" marB="0" anchor="ctr">
                    <a:solidFill>
                      <a:schemeClr val="bg1"/>
                    </a:solidFill>
                  </a:tcPr>
                </a:tc>
                <a:extLst>
                  <a:ext uri="{0D108BD9-81ED-4DB2-BD59-A6C34878D82A}">
                    <a16:rowId xmlns:a16="http://schemas.microsoft.com/office/drawing/2014/main" val="2860597589"/>
                  </a:ext>
                </a:extLst>
              </a:tr>
              <a:tr h="373850">
                <a:tc>
                  <a:txBody>
                    <a:bodyPr/>
                    <a:lstStyle/>
                    <a:p>
                      <a:pPr marL="0" marR="0" lvl="0" indent="0" algn="l" rtl="0">
                        <a:lnSpc>
                          <a:spcPct val="100000"/>
                        </a:lnSpc>
                        <a:spcBef>
                          <a:spcPts val="0"/>
                        </a:spcBef>
                        <a:spcAft>
                          <a:spcPts val="0"/>
                        </a:spcAft>
                        <a:buClr>
                          <a:srgbClr val="000000"/>
                        </a:buClr>
                        <a:buSzPts val="2200"/>
                        <a:buFont typeface="Arial"/>
                        <a:buNone/>
                      </a:pPr>
                      <a:r>
                        <a:rPr lang="de-DE" sz="2200" b="0" i="0" u="none" strike="noStrike" cap="none" dirty="0">
                          <a:solidFill>
                            <a:srgbClr val="000000"/>
                          </a:solidFill>
                          <a:latin typeface="+mn-lt"/>
                          <a:ea typeface="Arial"/>
                          <a:cs typeface="Arial"/>
                          <a:sym typeface="Arial"/>
                        </a:rPr>
                        <a:t>Birgit</a:t>
                      </a:r>
                      <a:endParaRPr sz="2200" b="0" i="0" u="none" strike="noStrike" cap="none" dirty="0">
                        <a:solidFill>
                          <a:srgbClr val="000000"/>
                        </a:solidFill>
                        <a:latin typeface="+mn-lt"/>
                        <a:ea typeface="Arial"/>
                        <a:cs typeface="Arial"/>
                        <a:sym typeface="Arial"/>
                      </a:endParaRPr>
                    </a:p>
                  </a:txBody>
                  <a:tcPr marL="9525" marR="9525" marT="9525" marB="0" anchor="ctr">
                    <a:solidFill>
                      <a:schemeClr val="bg1"/>
                    </a:solidFill>
                  </a:tcPr>
                </a:tc>
                <a:tc>
                  <a:txBody>
                    <a:bodyPr/>
                    <a:lstStyle/>
                    <a:p>
                      <a:pPr marL="0" marR="0" lvl="0" indent="0" algn="l" rtl="0">
                        <a:lnSpc>
                          <a:spcPct val="100000"/>
                        </a:lnSpc>
                        <a:spcBef>
                          <a:spcPts val="0"/>
                        </a:spcBef>
                        <a:spcAft>
                          <a:spcPts val="0"/>
                        </a:spcAft>
                        <a:buClr>
                          <a:srgbClr val="000000"/>
                        </a:buClr>
                        <a:buSzPts val="2200"/>
                        <a:buFont typeface="Arial"/>
                        <a:buNone/>
                      </a:pPr>
                      <a:r>
                        <a:rPr lang="de-DE" sz="2200" b="0" i="0" u="none" strike="noStrike" cap="none" dirty="0" err="1">
                          <a:solidFill>
                            <a:srgbClr val="000000"/>
                          </a:solidFill>
                          <a:latin typeface="+mn-lt"/>
                          <a:ea typeface="Arial"/>
                          <a:cs typeface="Arial"/>
                          <a:sym typeface="Arial"/>
                        </a:rPr>
                        <a:t>Steinebel</a:t>
                      </a:r>
                      <a:endParaRPr lang="de-DE" sz="2200" b="0" i="0" u="none" strike="noStrike" cap="none" dirty="0">
                        <a:solidFill>
                          <a:srgbClr val="000000"/>
                        </a:solidFill>
                        <a:latin typeface="+mn-lt"/>
                        <a:ea typeface="Arial"/>
                        <a:cs typeface="Arial"/>
                        <a:sym typeface="Arial"/>
                      </a:endParaRPr>
                    </a:p>
                  </a:txBody>
                  <a:tcPr marL="9525" marR="9525" marT="9525" marB="0" anchor="ctr">
                    <a:solidFill>
                      <a:schemeClr val="bg1"/>
                    </a:solidFill>
                  </a:tcPr>
                </a:tc>
                <a:extLst>
                  <a:ext uri="{0D108BD9-81ED-4DB2-BD59-A6C34878D82A}">
                    <a16:rowId xmlns:a16="http://schemas.microsoft.com/office/drawing/2014/main" val="3602174638"/>
                  </a:ext>
                </a:extLst>
              </a:tr>
              <a:tr h="373850">
                <a:tc>
                  <a:txBody>
                    <a:bodyPr/>
                    <a:lstStyle/>
                    <a:p>
                      <a:pPr marL="0" marR="0" lvl="0" indent="0" algn="l" rtl="0">
                        <a:lnSpc>
                          <a:spcPct val="100000"/>
                        </a:lnSpc>
                        <a:spcBef>
                          <a:spcPts val="0"/>
                        </a:spcBef>
                        <a:spcAft>
                          <a:spcPts val="0"/>
                        </a:spcAft>
                        <a:buClr>
                          <a:srgbClr val="000000"/>
                        </a:buClr>
                        <a:buSzPts val="2200"/>
                        <a:buFont typeface="Arial"/>
                        <a:buNone/>
                      </a:pPr>
                      <a:r>
                        <a:rPr lang="de-DE" sz="2200" b="0" i="0" u="none" strike="noStrike" cap="none" dirty="0">
                          <a:solidFill>
                            <a:srgbClr val="000000"/>
                          </a:solidFill>
                          <a:latin typeface="+mn-lt"/>
                          <a:ea typeface="Arial"/>
                          <a:cs typeface="Arial"/>
                          <a:sym typeface="Arial"/>
                        </a:rPr>
                        <a:t>Franz-Josef</a:t>
                      </a:r>
                      <a:endParaRPr sz="2200" b="0" i="0" u="none" strike="noStrike" cap="none" dirty="0">
                        <a:solidFill>
                          <a:srgbClr val="000000"/>
                        </a:solidFill>
                        <a:latin typeface="+mn-lt"/>
                        <a:ea typeface="Arial"/>
                        <a:cs typeface="Arial"/>
                        <a:sym typeface="Arial"/>
                      </a:endParaRPr>
                    </a:p>
                  </a:txBody>
                  <a:tcPr marL="9525" marR="9525" marT="9525" marB="0" anchor="ctr">
                    <a:solidFill>
                      <a:schemeClr val="bg1"/>
                    </a:solidFill>
                  </a:tcPr>
                </a:tc>
                <a:tc>
                  <a:txBody>
                    <a:bodyPr/>
                    <a:lstStyle/>
                    <a:p>
                      <a:pPr marL="0" marR="0" lvl="0" indent="0" algn="l" rtl="0">
                        <a:lnSpc>
                          <a:spcPct val="100000"/>
                        </a:lnSpc>
                        <a:spcBef>
                          <a:spcPts val="0"/>
                        </a:spcBef>
                        <a:spcAft>
                          <a:spcPts val="0"/>
                        </a:spcAft>
                        <a:buClr>
                          <a:srgbClr val="000000"/>
                        </a:buClr>
                        <a:buSzPts val="2200"/>
                        <a:buFont typeface="Arial"/>
                        <a:buNone/>
                      </a:pPr>
                      <a:r>
                        <a:rPr lang="de-DE" sz="2200" b="0" i="0" u="none" strike="noStrike" cap="none" dirty="0">
                          <a:solidFill>
                            <a:srgbClr val="000000"/>
                          </a:solidFill>
                          <a:latin typeface="+mn-lt"/>
                          <a:ea typeface="Arial"/>
                          <a:cs typeface="Arial"/>
                          <a:sym typeface="Arial"/>
                        </a:rPr>
                        <a:t>Hundt</a:t>
                      </a:r>
                    </a:p>
                  </a:txBody>
                  <a:tcPr marL="9525" marR="9525" marT="9525" marB="0" anchor="ctr">
                    <a:solidFill>
                      <a:schemeClr val="bg1"/>
                    </a:solidFill>
                  </a:tcPr>
                </a:tc>
                <a:extLst>
                  <a:ext uri="{0D108BD9-81ED-4DB2-BD59-A6C34878D82A}">
                    <a16:rowId xmlns:a16="http://schemas.microsoft.com/office/drawing/2014/main" val="3066938647"/>
                  </a:ext>
                </a:extLst>
              </a:tr>
            </a:tbl>
          </a:graphicData>
        </a:graphic>
      </p:graphicFrame>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41"/>
          <p:cNvSpPr txBox="1">
            <a:spLocks noGrp="1"/>
          </p:cNvSpPr>
          <p:nvPr>
            <p:ph type="title"/>
          </p:nvPr>
        </p:nvSpPr>
        <p:spPr>
          <a:xfrm>
            <a:off x="773292" y="156578"/>
            <a:ext cx="10515600" cy="86346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e-DE" sz="3600" dirty="0">
                <a:latin typeface="+mn-lt"/>
              </a:rPr>
              <a:t>Ehrungen</a:t>
            </a:r>
            <a:endParaRPr dirty="0">
              <a:latin typeface="+mn-lt"/>
            </a:endParaRPr>
          </a:p>
        </p:txBody>
      </p:sp>
      <p:sp>
        <p:nvSpPr>
          <p:cNvPr id="2" name="Rechteck 1"/>
          <p:cNvSpPr/>
          <p:nvPr/>
        </p:nvSpPr>
        <p:spPr>
          <a:xfrm>
            <a:off x="739348" y="1045177"/>
            <a:ext cx="7277954" cy="523220"/>
          </a:xfrm>
          <a:prstGeom prst="rect">
            <a:avLst/>
          </a:prstGeom>
        </p:spPr>
        <p:txBody>
          <a:bodyPr wrap="none">
            <a:spAutoFit/>
          </a:bodyPr>
          <a:lstStyle/>
          <a:p>
            <a:pPr lvl="0">
              <a:buSzPts val="2800"/>
            </a:pPr>
            <a:r>
              <a:rPr lang="de-DE" sz="2800" b="1" dirty="0">
                <a:solidFill>
                  <a:schemeClr val="dk1"/>
                </a:solidFill>
                <a:ea typeface="Calibri"/>
                <a:cs typeface="Calibri"/>
                <a:sym typeface="Calibri"/>
              </a:rPr>
              <a:t>Ehrenurkunde für 50 Jahre Mitgliedschaft</a:t>
            </a:r>
            <a:endParaRPr lang="de-DE" dirty="0"/>
          </a:p>
        </p:txBody>
      </p:sp>
      <p:graphicFrame>
        <p:nvGraphicFramePr>
          <p:cNvPr id="8" name="Google Shape;406;p41"/>
          <p:cNvGraphicFramePr/>
          <p:nvPr>
            <p:extLst>
              <p:ext uri="{D42A27DB-BD31-4B8C-83A1-F6EECF244321}">
                <p14:modId xmlns:p14="http://schemas.microsoft.com/office/powerpoint/2010/main" val="1029501276"/>
              </p:ext>
            </p:extLst>
          </p:nvPr>
        </p:nvGraphicFramePr>
        <p:xfrm>
          <a:off x="773290" y="1772490"/>
          <a:ext cx="5760859" cy="3732960"/>
        </p:xfrm>
        <a:graphic>
          <a:graphicData uri="http://schemas.openxmlformats.org/drawingml/2006/table">
            <a:tbl>
              <a:tblPr>
                <a:noFill/>
                <a:tableStyleId>{27C04A5E-0438-4142-A190-D8B6465D0D13}</a:tableStyleId>
              </a:tblPr>
              <a:tblGrid>
                <a:gridCol w="2582278">
                  <a:extLst>
                    <a:ext uri="{9D8B030D-6E8A-4147-A177-3AD203B41FA5}">
                      <a16:colId xmlns:a16="http://schemas.microsoft.com/office/drawing/2014/main" val="20000"/>
                    </a:ext>
                  </a:extLst>
                </a:gridCol>
                <a:gridCol w="3178581">
                  <a:extLst>
                    <a:ext uri="{9D8B030D-6E8A-4147-A177-3AD203B41FA5}">
                      <a16:colId xmlns:a16="http://schemas.microsoft.com/office/drawing/2014/main" val="20001"/>
                    </a:ext>
                  </a:extLst>
                </a:gridCol>
              </a:tblGrid>
              <a:tr h="533280">
                <a:tc>
                  <a:txBody>
                    <a:bodyPr/>
                    <a:lstStyle/>
                    <a:p>
                      <a:pPr marL="0" marR="0" lvl="0" indent="0" algn="l" rtl="0">
                        <a:lnSpc>
                          <a:spcPct val="100000"/>
                        </a:lnSpc>
                        <a:spcBef>
                          <a:spcPts val="0"/>
                        </a:spcBef>
                        <a:spcAft>
                          <a:spcPts val="0"/>
                        </a:spcAft>
                        <a:buClr>
                          <a:srgbClr val="000000"/>
                        </a:buClr>
                        <a:buSzPts val="2200"/>
                        <a:buFont typeface="Arial"/>
                        <a:buNone/>
                      </a:pPr>
                      <a:r>
                        <a:rPr lang="de-DE" sz="2800" b="0" i="0" u="none" strike="noStrike" cap="none" dirty="0">
                          <a:solidFill>
                            <a:srgbClr val="000000"/>
                          </a:solidFill>
                          <a:latin typeface="+mn-lt"/>
                          <a:ea typeface="Arial"/>
                          <a:cs typeface="Arial"/>
                          <a:sym typeface="Arial"/>
                        </a:rPr>
                        <a:t>Regina</a:t>
                      </a:r>
                      <a:endParaRPr sz="2800" u="none" strike="noStrike" cap="none" dirty="0">
                        <a:latin typeface="+mn-lt"/>
                      </a:endParaRPr>
                    </a:p>
                  </a:txBody>
                  <a:tcPr marL="9525" marR="9525" marT="9525" marB="0" anchor="ctr">
                    <a:solidFill>
                      <a:schemeClr val="bg1"/>
                    </a:solidFill>
                  </a:tcPr>
                </a:tc>
                <a:tc>
                  <a:txBody>
                    <a:bodyPr/>
                    <a:lstStyle/>
                    <a:p>
                      <a:pPr marL="0" marR="0" lvl="0" indent="0" algn="l" rtl="0">
                        <a:lnSpc>
                          <a:spcPct val="100000"/>
                        </a:lnSpc>
                        <a:spcBef>
                          <a:spcPts val="0"/>
                        </a:spcBef>
                        <a:spcAft>
                          <a:spcPts val="0"/>
                        </a:spcAft>
                        <a:buClr>
                          <a:srgbClr val="000000"/>
                        </a:buClr>
                        <a:buSzPts val="2200"/>
                        <a:buFont typeface="Arial"/>
                        <a:buNone/>
                      </a:pPr>
                      <a:r>
                        <a:rPr lang="de-DE" sz="2800" b="0" i="0" u="none" strike="noStrike" cap="none" dirty="0" err="1">
                          <a:solidFill>
                            <a:srgbClr val="000000"/>
                          </a:solidFill>
                          <a:latin typeface="+mn-lt"/>
                          <a:ea typeface="Arial"/>
                          <a:cs typeface="Arial"/>
                          <a:sym typeface="Arial"/>
                        </a:rPr>
                        <a:t>Kaschny</a:t>
                      </a:r>
                      <a:endParaRPr sz="2800" u="none" strike="noStrike" cap="none" dirty="0">
                        <a:latin typeface="+mn-lt"/>
                      </a:endParaRPr>
                    </a:p>
                  </a:txBody>
                  <a:tcPr marL="9525" marR="9525" marT="9525" marB="0" anchor="ctr">
                    <a:solidFill>
                      <a:schemeClr val="bg1"/>
                    </a:solidFill>
                  </a:tcPr>
                </a:tc>
                <a:extLst>
                  <a:ext uri="{0D108BD9-81ED-4DB2-BD59-A6C34878D82A}">
                    <a16:rowId xmlns:a16="http://schemas.microsoft.com/office/drawing/2014/main" val="10000"/>
                  </a:ext>
                </a:extLst>
              </a:tr>
              <a:tr h="533280">
                <a:tc>
                  <a:txBody>
                    <a:bodyPr/>
                    <a:lstStyle/>
                    <a:p>
                      <a:pPr marL="0" marR="0" lvl="0" indent="0" algn="l" rtl="0">
                        <a:lnSpc>
                          <a:spcPct val="100000"/>
                        </a:lnSpc>
                        <a:spcBef>
                          <a:spcPts val="0"/>
                        </a:spcBef>
                        <a:spcAft>
                          <a:spcPts val="0"/>
                        </a:spcAft>
                        <a:buClr>
                          <a:srgbClr val="000000"/>
                        </a:buClr>
                        <a:buSzPts val="2200"/>
                        <a:buFont typeface="Arial"/>
                        <a:buNone/>
                      </a:pPr>
                      <a:r>
                        <a:rPr lang="de-DE" sz="2800" u="none" strike="noStrike" cap="none" dirty="0">
                          <a:latin typeface="+mn-lt"/>
                        </a:rPr>
                        <a:t>Wolfgang</a:t>
                      </a:r>
                      <a:endParaRPr sz="2800" u="none" strike="noStrike" cap="none" dirty="0">
                        <a:latin typeface="+mn-lt"/>
                      </a:endParaRPr>
                    </a:p>
                  </a:txBody>
                  <a:tcPr marL="9525" marR="9525" marT="9525" marB="0" anchor="ctr">
                    <a:solidFill>
                      <a:schemeClr val="bg1"/>
                    </a:solidFill>
                  </a:tcPr>
                </a:tc>
                <a:tc>
                  <a:txBody>
                    <a:bodyPr/>
                    <a:lstStyle/>
                    <a:p>
                      <a:pPr marL="0" marR="0" lvl="0" indent="0" algn="l" rtl="0">
                        <a:lnSpc>
                          <a:spcPct val="100000"/>
                        </a:lnSpc>
                        <a:spcBef>
                          <a:spcPts val="0"/>
                        </a:spcBef>
                        <a:spcAft>
                          <a:spcPts val="0"/>
                        </a:spcAft>
                        <a:buClr>
                          <a:srgbClr val="000000"/>
                        </a:buClr>
                        <a:buSzPts val="2200"/>
                        <a:buFont typeface="Arial"/>
                        <a:buNone/>
                      </a:pPr>
                      <a:r>
                        <a:rPr lang="de-DE" sz="2800" u="none" strike="noStrike" cap="none" dirty="0" err="1">
                          <a:latin typeface="+mn-lt"/>
                        </a:rPr>
                        <a:t>Kaschny</a:t>
                      </a:r>
                      <a:endParaRPr sz="2800" u="none" strike="noStrike" cap="none" dirty="0">
                        <a:latin typeface="+mn-lt"/>
                      </a:endParaRPr>
                    </a:p>
                  </a:txBody>
                  <a:tcPr marL="9525" marR="9525" marT="9525" marB="0" anchor="ctr">
                    <a:solidFill>
                      <a:schemeClr val="bg1"/>
                    </a:solidFill>
                  </a:tcPr>
                </a:tc>
                <a:extLst>
                  <a:ext uri="{0D108BD9-81ED-4DB2-BD59-A6C34878D82A}">
                    <a16:rowId xmlns:a16="http://schemas.microsoft.com/office/drawing/2014/main" val="10001"/>
                  </a:ext>
                </a:extLst>
              </a:tr>
              <a:tr h="533280">
                <a:tc>
                  <a:txBody>
                    <a:bodyPr/>
                    <a:lstStyle/>
                    <a:p>
                      <a:pPr marL="0" marR="0" lvl="0" indent="0" algn="l" rtl="0">
                        <a:lnSpc>
                          <a:spcPct val="100000"/>
                        </a:lnSpc>
                        <a:spcBef>
                          <a:spcPts val="0"/>
                        </a:spcBef>
                        <a:spcAft>
                          <a:spcPts val="0"/>
                        </a:spcAft>
                        <a:buClr>
                          <a:srgbClr val="000000"/>
                        </a:buClr>
                        <a:buSzPts val="2200"/>
                        <a:buFont typeface="Arial"/>
                        <a:buNone/>
                      </a:pPr>
                      <a:r>
                        <a:rPr lang="de-DE" sz="2800" u="none" strike="noStrike" cap="none" dirty="0">
                          <a:latin typeface="+mn-lt"/>
                        </a:rPr>
                        <a:t>Franz-Josef</a:t>
                      </a:r>
                      <a:endParaRPr sz="2800" u="none" strike="noStrike" cap="none" dirty="0">
                        <a:latin typeface="+mn-lt"/>
                      </a:endParaRPr>
                    </a:p>
                  </a:txBody>
                  <a:tcPr marL="9525" marR="9525" marT="9525" marB="0" anchor="ctr">
                    <a:solidFill>
                      <a:schemeClr val="bg1"/>
                    </a:solidFill>
                  </a:tcPr>
                </a:tc>
                <a:tc>
                  <a:txBody>
                    <a:bodyPr/>
                    <a:lstStyle/>
                    <a:p>
                      <a:pPr marL="0" marR="0" lvl="0" indent="0" algn="l" rtl="0">
                        <a:lnSpc>
                          <a:spcPct val="100000"/>
                        </a:lnSpc>
                        <a:spcBef>
                          <a:spcPts val="0"/>
                        </a:spcBef>
                        <a:spcAft>
                          <a:spcPts val="0"/>
                        </a:spcAft>
                        <a:buClr>
                          <a:srgbClr val="000000"/>
                        </a:buClr>
                        <a:buSzPts val="2200"/>
                        <a:buFont typeface="Arial"/>
                        <a:buNone/>
                      </a:pPr>
                      <a:r>
                        <a:rPr lang="de-DE" sz="2800" u="none" strike="noStrike" cap="none" dirty="0">
                          <a:latin typeface="+mn-lt"/>
                        </a:rPr>
                        <a:t>Weber</a:t>
                      </a:r>
                      <a:endParaRPr sz="2800" u="none" strike="noStrike" cap="none" dirty="0">
                        <a:latin typeface="+mn-lt"/>
                      </a:endParaRPr>
                    </a:p>
                  </a:txBody>
                  <a:tcPr marL="9525" marR="9525" marT="9525" marB="0" anchor="ctr">
                    <a:solidFill>
                      <a:schemeClr val="bg1"/>
                    </a:solidFill>
                  </a:tcPr>
                </a:tc>
                <a:extLst>
                  <a:ext uri="{0D108BD9-81ED-4DB2-BD59-A6C34878D82A}">
                    <a16:rowId xmlns:a16="http://schemas.microsoft.com/office/drawing/2014/main" val="10002"/>
                  </a:ext>
                </a:extLst>
              </a:tr>
              <a:tr h="533280">
                <a:tc>
                  <a:txBody>
                    <a:bodyPr/>
                    <a:lstStyle/>
                    <a:p>
                      <a:pPr marL="0" marR="0" lvl="0" indent="0" algn="l" rtl="0">
                        <a:lnSpc>
                          <a:spcPct val="100000"/>
                        </a:lnSpc>
                        <a:spcBef>
                          <a:spcPts val="0"/>
                        </a:spcBef>
                        <a:spcAft>
                          <a:spcPts val="0"/>
                        </a:spcAft>
                        <a:buClr>
                          <a:srgbClr val="000000"/>
                        </a:buClr>
                        <a:buSzPts val="2200"/>
                        <a:buFont typeface="Arial"/>
                        <a:buNone/>
                      </a:pPr>
                      <a:r>
                        <a:rPr lang="de-DE" sz="2800" u="none" strike="noStrike" cap="none" dirty="0">
                          <a:latin typeface="+mn-lt"/>
                        </a:rPr>
                        <a:t>Gerhard</a:t>
                      </a:r>
                      <a:endParaRPr sz="2800" u="none" strike="noStrike" cap="none" dirty="0">
                        <a:latin typeface="+mn-lt"/>
                      </a:endParaRPr>
                    </a:p>
                  </a:txBody>
                  <a:tcPr marL="9525" marR="9525" marT="9525" marB="0" anchor="ctr">
                    <a:solidFill>
                      <a:schemeClr val="bg1"/>
                    </a:solidFill>
                  </a:tcPr>
                </a:tc>
                <a:tc>
                  <a:txBody>
                    <a:bodyPr/>
                    <a:lstStyle/>
                    <a:p>
                      <a:pPr marL="0" marR="0" lvl="0" indent="0" algn="l" rtl="0">
                        <a:lnSpc>
                          <a:spcPct val="100000"/>
                        </a:lnSpc>
                        <a:spcBef>
                          <a:spcPts val="0"/>
                        </a:spcBef>
                        <a:spcAft>
                          <a:spcPts val="0"/>
                        </a:spcAft>
                        <a:buClr>
                          <a:srgbClr val="000000"/>
                        </a:buClr>
                        <a:buSzPts val="2200"/>
                        <a:buFont typeface="Arial"/>
                        <a:buNone/>
                      </a:pPr>
                      <a:r>
                        <a:rPr lang="de-DE" sz="2800" u="none" strike="noStrike" cap="none" dirty="0" err="1">
                          <a:latin typeface="+mn-lt"/>
                        </a:rPr>
                        <a:t>Potschadly</a:t>
                      </a:r>
                      <a:endParaRPr sz="2800" u="none" strike="noStrike" cap="none" dirty="0">
                        <a:latin typeface="+mn-lt"/>
                      </a:endParaRPr>
                    </a:p>
                  </a:txBody>
                  <a:tcPr marL="9525" marR="9525" marT="9525" marB="0" anchor="ctr">
                    <a:solidFill>
                      <a:schemeClr val="bg1"/>
                    </a:solidFill>
                  </a:tcPr>
                </a:tc>
                <a:extLst>
                  <a:ext uri="{0D108BD9-81ED-4DB2-BD59-A6C34878D82A}">
                    <a16:rowId xmlns:a16="http://schemas.microsoft.com/office/drawing/2014/main" val="10003"/>
                  </a:ext>
                </a:extLst>
              </a:tr>
              <a:tr h="533280">
                <a:tc>
                  <a:txBody>
                    <a:bodyPr/>
                    <a:lstStyle/>
                    <a:p>
                      <a:pPr marL="0" marR="0" lvl="0" indent="0" algn="l" rtl="0">
                        <a:lnSpc>
                          <a:spcPct val="100000"/>
                        </a:lnSpc>
                        <a:spcBef>
                          <a:spcPts val="0"/>
                        </a:spcBef>
                        <a:spcAft>
                          <a:spcPts val="0"/>
                        </a:spcAft>
                        <a:buClr>
                          <a:srgbClr val="000000"/>
                        </a:buClr>
                        <a:buSzPts val="2200"/>
                        <a:buFont typeface="Arial"/>
                        <a:buNone/>
                      </a:pPr>
                      <a:r>
                        <a:rPr lang="de-DE" sz="2800" u="none" strike="noStrike" cap="none" dirty="0">
                          <a:latin typeface="+mn-lt"/>
                        </a:rPr>
                        <a:t>Uwe</a:t>
                      </a:r>
                      <a:endParaRPr sz="2800" u="none" strike="noStrike" cap="none" dirty="0">
                        <a:latin typeface="+mn-lt"/>
                      </a:endParaRPr>
                    </a:p>
                  </a:txBody>
                  <a:tcPr marL="9525" marR="9525" marT="9525" marB="0" anchor="ctr">
                    <a:solidFill>
                      <a:schemeClr val="bg1"/>
                    </a:solidFill>
                  </a:tcPr>
                </a:tc>
                <a:tc>
                  <a:txBody>
                    <a:bodyPr/>
                    <a:lstStyle/>
                    <a:p>
                      <a:pPr marL="0" marR="0" lvl="0" indent="0" algn="l" rtl="0">
                        <a:lnSpc>
                          <a:spcPct val="100000"/>
                        </a:lnSpc>
                        <a:spcBef>
                          <a:spcPts val="0"/>
                        </a:spcBef>
                        <a:spcAft>
                          <a:spcPts val="0"/>
                        </a:spcAft>
                        <a:buClr>
                          <a:srgbClr val="000000"/>
                        </a:buClr>
                        <a:buSzPts val="2200"/>
                        <a:buFont typeface="Arial"/>
                        <a:buNone/>
                      </a:pPr>
                      <a:r>
                        <a:rPr lang="de-DE" sz="2800" u="none" strike="noStrike" cap="none" dirty="0">
                          <a:latin typeface="+mn-lt"/>
                        </a:rPr>
                        <a:t>Aust</a:t>
                      </a:r>
                      <a:endParaRPr sz="2800" u="none" strike="noStrike" cap="none" dirty="0">
                        <a:latin typeface="+mn-lt"/>
                      </a:endParaRPr>
                    </a:p>
                  </a:txBody>
                  <a:tcPr marL="9525" marR="9525" marT="9525" marB="0" anchor="ctr">
                    <a:solidFill>
                      <a:schemeClr val="bg1"/>
                    </a:solidFill>
                  </a:tcPr>
                </a:tc>
                <a:extLst>
                  <a:ext uri="{0D108BD9-81ED-4DB2-BD59-A6C34878D82A}">
                    <a16:rowId xmlns:a16="http://schemas.microsoft.com/office/drawing/2014/main" val="1638463990"/>
                  </a:ext>
                </a:extLst>
              </a:tr>
              <a:tr h="533280">
                <a:tc>
                  <a:txBody>
                    <a:bodyPr/>
                    <a:lstStyle/>
                    <a:p>
                      <a:pPr marL="0" marR="0" lvl="0" indent="0" algn="l" rtl="0">
                        <a:lnSpc>
                          <a:spcPct val="100000"/>
                        </a:lnSpc>
                        <a:spcBef>
                          <a:spcPts val="0"/>
                        </a:spcBef>
                        <a:spcAft>
                          <a:spcPts val="0"/>
                        </a:spcAft>
                        <a:buClr>
                          <a:srgbClr val="000000"/>
                        </a:buClr>
                        <a:buSzPts val="2200"/>
                        <a:buFont typeface="Arial"/>
                        <a:buNone/>
                      </a:pPr>
                      <a:r>
                        <a:rPr lang="de-DE" sz="2800" u="none" strike="noStrike" cap="none" dirty="0">
                          <a:latin typeface="+mn-lt"/>
                        </a:rPr>
                        <a:t>Peter</a:t>
                      </a:r>
                      <a:endParaRPr sz="2800" u="none" strike="noStrike" cap="none" dirty="0">
                        <a:latin typeface="+mn-lt"/>
                      </a:endParaRPr>
                    </a:p>
                  </a:txBody>
                  <a:tcPr marL="9525" marR="9525" marT="9525" marB="0" anchor="ctr">
                    <a:solidFill>
                      <a:schemeClr val="bg1"/>
                    </a:solidFill>
                  </a:tcPr>
                </a:tc>
                <a:tc>
                  <a:txBody>
                    <a:bodyPr/>
                    <a:lstStyle/>
                    <a:p>
                      <a:pPr marL="0" marR="0" lvl="0" indent="0" algn="l" rtl="0">
                        <a:lnSpc>
                          <a:spcPct val="100000"/>
                        </a:lnSpc>
                        <a:spcBef>
                          <a:spcPts val="0"/>
                        </a:spcBef>
                        <a:spcAft>
                          <a:spcPts val="0"/>
                        </a:spcAft>
                        <a:buClr>
                          <a:srgbClr val="000000"/>
                        </a:buClr>
                        <a:buSzPts val="2200"/>
                        <a:buFont typeface="Arial"/>
                        <a:buNone/>
                      </a:pPr>
                      <a:r>
                        <a:rPr lang="de-DE" sz="2800" u="none" strike="noStrike" cap="none" dirty="0">
                          <a:latin typeface="+mn-lt"/>
                        </a:rPr>
                        <a:t>Friedrich</a:t>
                      </a:r>
                      <a:endParaRPr sz="2800" u="none" strike="noStrike" cap="none" dirty="0">
                        <a:latin typeface="+mn-lt"/>
                      </a:endParaRPr>
                    </a:p>
                  </a:txBody>
                  <a:tcPr marL="9525" marR="9525" marT="9525" marB="0" anchor="ctr">
                    <a:solidFill>
                      <a:schemeClr val="bg1"/>
                    </a:solidFill>
                  </a:tcPr>
                </a:tc>
                <a:extLst>
                  <a:ext uri="{0D108BD9-81ED-4DB2-BD59-A6C34878D82A}">
                    <a16:rowId xmlns:a16="http://schemas.microsoft.com/office/drawing/2014/main" val="932906306"/>
                  </a:ext>
                </a:extLst>
              </a:tr>
              <a:tr h="533280">
                <a:tc>
                  <a:txBody>
                    <a:bodyPr/>
                    <a:lstStyle/>
                    <a:p>
                      <a:pPr marL="0" marR="0" lvl="0" indent="0" algn="l" rtl="0">
                        <a:lnSpc>
                          <a:spcPct val="100000"/>
                        </a:lnSpc>
                        <a:spcBef>
                          <a:spcPts val="0"/>
                        </a:spcBef>
                        <a:spcAft>
                          <a:spcPts val="0"/>
                        </a:spcAft>
                        <a:buClr>
                          <a:srgbClr val="000000"/>
                        </a:buClr>
                        <a:buSzPts val="2200"/>
                        <a:buFont typeface="Arial"/>
                        <a:buNone/>
                      </a:pPr>
                      <a:endParaRPr sz="2200" u="none" strike="noStrike" cap="none" dirty="0">
                        <a:latin typeface="+mn-lt"/>
                      </a:endParaRPr>
                    </a:p>
                  </a:txBody>
                  <a:tcPr marL="9525" marR="9525" marT="9525" marB="0" anchor="ctr">
                    <a:solidFill>
                      <a:schemeClr val="bg1"/>
                    </a:solidFill>
                  </a:tcPr>
                </a:tc>
                <a:tc>
                  <a:txBody>
                    <a:bodyPr/>
                    <a:lstStyle/>
                    <a:p>
                      <a:pPr marL="0" marR="0" lvl="0" indent="0" algn="l" rtl="0">
                        <a:lnSpc>
                          <a:spcPct val="100000"/>
                        </a:lnSpc>
                        <a:spcBef>
                          <a:spcPts val="0"/>
                        </a:spcBef>
                        <a:spcAft>
                          <a:spcPts val="0"/>
                        </a:spcAft>
                        <a:buClr>
                          <a:srgbClr val="000000"/>
                        </a:buClr>
                        <a:buSzPts val="2200"/>
                        <a:buFont typeface="Arial"/>
                        <a:buNone/>
                      </a:pPr>
                      <a:endParaRPr sz="2200" u="none" strike="noStrike" cap="none" dirty="0">
                        <a:latin typeface="+mn-lt"/>
                      </a:endParaRPr>
                    </a:p>
                  </a:txBody>
                  <a:tcPr marL="9525" marR="9525" marT="9525" marB="0" anchor="ctr">
                    <a:solidFill>
                      <a:schemeClr val="bg1"/>
                    </a:solidFill>
                  </a:tcPr>
                </a:tc>
                <a:extLst>
                  <a:ext uri="{0D108BD9-81ED-4DB2-BD59-A6C34878D82A}">
                    <a16:rowId xmlns:a16="http://schemas.microsoft.com/office/drawing/2014/main" val="2533060284"/>
                  </a:ext>
                </a:extLst>
              </a:tr>
            </a:tbl>
          </a:graphicData>
        </a:graphic>
      </p:graphicFrame>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41"/>
          <p:cNvSpPr txBox="1">
            <a:spLocks noGrp="1"/>
          </p:cNvSpPr>
          <p:nvPr>
            <p:ph type="title"/>
          </p:nvPr>
        </p:nvSpPr>
        <p:spPr>
          <a:xfrm>
            <a:off x="773292" y="156578"/>
            <a:ext cx="10515600" cy="86346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e-DE" sz="3600" dirty="0">
                <a:latin typeface="+mn-lt"/>
              </a:rPr>
              <a:t>Ehrungen</a:t>
            </a:r>
            <a:endParaRPr dirty="0">
              <a:latin typeface="+mn-lt"/>
            </a:endParaRPr>
          </a:p>
        </p:txBody>
      </p:sp>
      <p:sp>
        <p:nvSpPr>
          <p:cNvPr id="404" name="Google Shape;404;p41"/>
          <p:cNvSpPr txBox="1"/>
          <p:nvPr/>
        </p:nvSpPr>
        <p:spPr>
          <a:xfrm>
            <a:off x="773292" y="1053257"/>
            <a:ext cx="7608708"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de-DE" sz="2800" b="1" i="0" u="none" strike="noStrike" cap="none" dirty="0">
                <a:solidFill>
                  <a:schemeClr val="dk1"/>
                </a:solidFill>
                <a:latin typeface="+mn-lt"/>
                <a:ea typeface="Calibri"/>
                <a:cs typeface="Calibri"/>
                <a:sym typeface="Calibri"/>
              </a:rPr>
              <a:t>Ehrenurkunde für 60 Jahre Mitgliedschaft</a:t>
            </a:r>
            <a:endParaRPr sz="1400" b="0" i="0" u="none" strike="noStrike" cap="none" dirty="0">
              <a:solidFill>
                <a:srgbClr val="000000"/>
              </a:solidFill>
              <a:latin typeface="+mn-lt"/>
              <a:sym typeface="Arial"/>
            </a:endParaRPr>
          </a:p>
        </p:txBody>
      </p:sp>
      <p:graphicFrame>
        <p:nvGraphicFramePr>
          <p:cNvPr id="9" name="Google Shape;406;p41"/>
          <p:cNvGraphicFramePr/>
          <p:nvPr>
            <p:extLst>
              <p:ext uri="{D42A27DB-BD31-4B8C-83A1-F6EECF244321}">
                <p14:modId xmlns:p14="http://schemas.microsoft.com/office/powerpoint/2010/main" val="3841026387"/>
              </p:ext>
            </p:extLst>
          </p:nvPr>
        </p:nvGraphicFramePr>
        <p:xfrm>
          <a:off x="1530098" y="2848003"/>
          <a:ext cx="4394452" cy="1348740"/>
        </p:xfrm>
        <a:graphic>
          <a:graphicData uri="http://schemas.openxmlformats.org/drawingml/2006/table">
            <a:tbl>
              <a:tblPr>
                <a:noFill/>
                <a:tableStyleId>{27C04A5E-0438-4142-A190-D8B6465D0D13}</a:tableStyleId>
              </a:tblPr>
              <a:tblGrid>
                <a:gridCol w="2099500">
                  <a:extLst>
                    <a:ext uri="{9D8B030D-6E8A-4147-A177-3AD203B41FA5}">
                      <a16:colId xmlns:a16="http://schemas.microsoft.com/office/drawing/2014/main" val="20000"/>
                    </a:ext>
                  </a:extLst>
                </a:gridCol>
                <a:gridCol w="2294952">
                  <a:extLst>
                    <a:ext uri="{9D8B030D-6E8A-4147-A177-3AD203B41FA5}">
                      <a16:colId xmlns:a16="http://schemas.microsoft.com/office/drawing/2014/main" val="20001"/>
                    </a:ext>
                  </a:extLst>
                </a:gridCol>
              </a:tblGrid>
              <a:tr h="172403">
                <a:tc>
                  <a:txBody>
                    <a:bodyPr/>
                    <a:lstStyle/>
                    <a:p>
                      <a:pPr marL="0" marR="0" lvl="0" indent="0" algn="l" rtl="0">
                        <a:lnSpc>
                          <a:spcPct val="100000"/>
                        </a:lnSpc>
                        <a:spcBef>
                          <a:spcPts val="0"/>
                        </a:spcBef>
                        <a:spcAft>
                          <a:spcPts val="0"/>
                        </a:spcAft>
                        <a:buClr>
                          <a:srgbClr val="000000"/>
                        </a:buClr>
                        <a:buSzPts val="2200"/>
                        <a:buFont typeface="Arial"/>
                        <a:buNone/>
                      </a:pPr>
                      <a:r>
                        <a:rPr lang="de-DE" sz="3600" b="0" i="0" u="none" strike="noStrike" cap="none" dirty="0">
                          <a:solidFill>
                            <a:srgbClr val="000000"/>
                          </a:solidFill>
                          <a:latin typeface="+mn-lt"/>
                          <a:ea typeface="Arial"/>
                          <a:cs typeface="Arial"/>
                          <a:sym typeface="Arial"/>
                        </a:rPr>
                        <a:t>Werner</a:t>
                      </a:r>
                      <a:endParaRPr sz="2400" u="none" strike="noStrike" cap="none" dirty="0">
                        <a:latin typeface="+mn-lt"/>
                      </a:endParaRPr>
                    </a:p>
                  </a:txBody>
                  <a:tcPr marL="9525" marR="9525" marT="9525" marB="0" anchor="ctr">
                    <a:solidFill>
                      <a:schemeClr val="bg1"/>
                    </a:solidFill>
                  </a:tcPr>
                </a:tc>
                <a:tc>
                  <a:txBody>
                    <a:bodyPr/>
                    <a:lstStyle/>
                    <a:p>
                      <a:pPr marL="0" marR="0" lvl="0" indent="0" algn="l" rtl="0">
                        <a:lnSpc>
                          <a:spcPct val="100000"/>
                        </a:lnSpc>
                        <a:spcBef>
                          <a:spcPts val="0"/>
                        </a:spcBef>
                        <a:spcAft>
                          <a:spcPts val="0"/>
                        </a:spcAft>
                        <a:buClr>
                          <a:srgbClr val="000000"/>
                        </a:buClr>
                        <a:buSzPts val="2200"/>
                        <a:buFont typeface="Arial"/>
                        <a:buNone/>
                      </a:pPr>
                      <a:r>
                        <a:rPr lang="de-DE" sz="3600" b="0" i="0" u="none" strike="noStrike" cap="none" dirty="0">
                          <a:solidFill>
                            <a:srgbClr val="000000"/>
                          </a:solidFill>
                          <a:latin typeface="+mn-lt"/>
                          <a:ea typeface="Arial"/>
                          <a:cs typeface="Arial"/>
                          <a:sym typeface="Arial"/>
                        </a:rPr>
                        <a:t>Hanhart</a:t>
                      </a:r>
                      <a:endParaRPr sz="2400" u="none" strike="noStrike" cap="none" dirty="0">
                        <a:latin typeface="+mn-lt"/>
                      </a:endParaRPr>
                    </a:p>
                  </a:txBody>
                  <a:tcPr marL="9525" marR="9525" marT="9525" marB="0" anchor="ctr">
                    <a:solidFill>
                      <a:schemeClr val="bg1"/>
                    </a:solidFill>
                  </a:tcPr>
                </a:tc>
                <a:extLst>
                  <a:ext uri="{0D108BD9-81ED-4DB2-BD59-A6C34878D82A}">
                    <a16:rowId xmlns:a16="http://schemas.microsoft.com/office/drawing/2014/main" val="10000"/>
                  </a:ext>
                </a:extLst>
              </a:tr>
              <a:tr h="111443">
                <a:tc>
                  <a:txBody>
                    <a:bodyPr/>
                    <a:lstStyle/>
                    <a:p>
                      <a:pPr marL="0" marR="0" lvl="0" indent="0" algn="l" rtl="0">
                        <a:lnSpc>
                          <a:spcPct val="100000"/>
                        </a:lnSpc>
                        <a:spcBef>
                          <a:spcPts val="0"/>
                        </a:spcBef>
                        <a:spcAft>
                          <a:spcPts val="0"/>
                        </a:spcAft>
                        <a:buClr>
                          <a:srgbClr val="000000"/>
                        </a:buClr>
                        <a:buSzPts val="2200"/>
                        <a:buFont typeface="Arial"/>
                        <a:buNone/>
                      </a:pPr>
                      <a:endParaRPr sz="2200" u="none" strike="noStrike" cap="none" dirty="0">
                        <a:latin typeface="+mn-lt"/>
                      </a:endParaRPr>
                    </a:p>
                  </a:txBody>
                  <a:tcPr marL="9525" marR="9525" marT="9525" marB="0" anchor="ctr">
                    <a:solidFill>
                      <a:schemeClr val="bg1"/>
                    </a:solidFill>
                  </a:tcPr>
                </a:tc>
                <a:tc>
                  <a:txBody>
                    <a:bodyPr/>
                    <a:lstStyle/>
                    <a:p>
                      <a:pPr marL="0" marR="0" lvl="0" indent="0" algn="l" rtl="0">
                        <a:lnSpc>
                          <a:spcPct val="100000"/>
                        </a:lnSpc>
                        <a:spcBef>
                          <a:spcPts val="0"/>
                        </a:spcBef>
                        <a:spcAft>
                          <a:spcPts val="0"/>
                        </a:spcAft>
                        <a:buClr>
                          <a:srgbClr val="000000"/>
                        </a:buClr>
                        <a:buSzPts val="2200"/>
                        <a:buFont typeface="Arial"/>
                        <a:buNone/>
                      </a:pPr>
                      <a:endParaRPr sz="2200" u="none" strike="noStrike" cap="none" dirty="0">
                        <a:latin typeface="+mn-lt"/>
                      </a:endParaRPr>
                    </a:p>
                  </a:txBody>
                  <a:tcPr marL="9525" marR="9525" marT="9525" marB="0" anchor="ctr">
                    <a:solidFill>
                      <a:schemeClr val="bg1"/>
                    </a:solidFill>
                  </a:tcPr>
                </a:tc>
                <a:extLst>
                  <a:ext uri="{0D108BD9-81ED-4DB2-BD59-A6C34878D82A}">
                    <a16:rowId xmlns:a16="http://schemas.microsoft.com/office/drawing/2014/main" val="10001"/>
                  </a:ext>
                </a:extLst>
              </a:tr>
              <a:tr h="111443">
                <a:tc>
                  <a:txBody>
                    <a:bodyPr/>
                    <a:lstStyle/>
                    <a:p>
                      <a:pPr marL="0" marR="0" lvl="0" indent="0" algn="l" rtl="0">
                        <a:lnSpc>
                          <a:spcPct val="100000"/>
                        </a:lnSpc>
                        <a:spcBef>
                          <a:spcPts val="0"/>
                        </a:spcBef>
                        <a:spcAft>
                          <a:spcPts val="0"/>
                        </a:spcAft>
                        <a:buClr>
                          <a:srgbClr val="000000"/>
                        </a:buClr>
                        <a:buSzPts val="2200"/>
                        <a:buFont typeface="Arial"/>
                        <a:buNone/>
                      </a:pPr>
                      <a:endParaRPr sz="1400" u="none" strike="noStrike" cap="none" dirty="0">
                        <a:latin typeface="+mn-lt"/>
                      </a:endParaRPr>
                    </a:p>
                  </a:txBody>
                  <a:tcPr marL="9525" marR="9525" marT="9525" marB="0" anchor="ctr">
                    <a:solidFill>
                      <a:schemeClr val="bg1"/>
                    </a:solidFill>
                  </a:tcPr>
                </a:tc>
                <a:tc>
                  <a:txBody>
                    <a:bodyPr/>
                    <a:lstStyle/>
                    <a:p>
                      <a:pPr marL="0" marR="0" lvl="0" indent="0" algn="l" rtl="0">
                        <a:lnSpc>
                          <a:spcPct val="100000"/>
                        </a:lnSpc>
                        <a:spcBef>
                          <a:spcPts val="0"/>
                        </a:spcBef>
                        <a:spcAft>
                          <a:spcPts val="0"/>
                        </a:spcAft>
                        <a:buClr>
                          <a:srgbClr val="000000"/>
                        </a:buClr>
                        <a:buSzPts val="2200"/>
                        <a:buFont typeface="Arial"/>
                        <a:buNone/>
                      </a:pPr>
                      <a:endParaRPr sz="1400" u="none" strike="noStrike" cap="none" dirty="0">
                        <a:latin typeface="+mn-lt"/>
                      </a:endParaRPr>
                    </a:p>
                  </a:txBody>
                  <a:tcPr marL="9525" marR="9525" marT="9525" marB="0" anchor="ctr">
                    <a:solidFill>
                      <a:schemeClr val="bg1"/>
                    </a:solidFill>
                  </a:tcPr>
                </a:tc>
                <a:extLst>
                  <a:ext uri="{0D108BD9-81ED-4DB2-BD59-A6C34878D82A}">
                    <a16:rowId xmlns:a16="http://schemas.microsoft.com/office/drawing/2014/main" val="10002"/>
                  </a:ext>
                </a:extLst>
              </a:tr>
              <a:tr h="111443">
                <a:tc>
                  <a:txBody>
                    <a:bodyPr/>
                    <a:lstStyle/>
                    <a:p>
                      <a:pPr marL="0" marR="0" lvl="0" indent="0" algn="l" rtl="0">
                        <a:lnSpc>
                          <a:spcPct val="100000"/>
                        </a:lnSpc>
                        <a:spcBef>
                          <a:spcPts val="0"/>
                        </a:spcBef>
                        <a:spcAft>
                          <a:spcPts val="0"/>
                        </a:spcAft>
                        <a:buClr>
                          <a:srgbClr val="000000"/>
                        </a:buClr>
                        <a:buSzPts val="2200"/>
                        <a:buFont typeface="Arial"/>
                        <a:buNone/>
                      </a:pPr>
                      <a:endParaRPr sz="1400" u="none" strike="noStrike" cap="none" dirty="0">
                        <a:latin typeface="+mn-lt"/>
                      </a:endParaRPr>
                    </a:p>
                  </a:txBody>
                  <a:tcPr marL="9525" marR="9525" marT="9525" marB="0" anchor="ctr">
                    <a:solidFill>
                      <a:schemeClr val="bg1"/>
                    </a:solidFill>
                  </a:tcPr>
                </a:tc>
                <a:tc>
                  <a:txBody>
                    <a:bodyPr/>
                    <a:lstStyle/>
                    <a:p>
                      <a:pPr marL="0" marR="0" lvl="0" indent="0" algn="l" rtl="0">
                        <a:lnSpc>
                          <a:spcPct val="100000"/>
                        </a:lnSpc>
                        <a:spcBef>
                          <a:spcPts val="0"/>
                        </a:spcBef>
                        <a:spcAft>
                          <a:spcPts val="0"/>
                        </a:spcAft>
                        <a:buClr>
                          <a:srgbClr val="000000"/>
                        </a:buClr>
                        <a:buSzPts val="2200"/>
                        <a:buFont typeface="Arial"/>
                        <a:buNone/>
                      </a:pPr>
                      <a:endParaRPr sz="1400" u="none" strike="noStrike" cap="none" dirty="0">
                        <a:latin typeface="+mn-lt"/>
                      </a:endParaRPr>
                    </a:p>
                  </a:txBody>
                  <a:tcPr marL="9525" marR="9525" marT="9525" marB="0" anchor="ctr">
                    <a:solidFill>
                      <a:schemeClr val="bg1"/>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3714087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5"/>
          <p:cNvSpPr txBox="1"/>
          <p:nvPr/>
        </p:nvSpPr>
        <p:spPr>
          <a:xfrm>
            <a:off x="334978" y="3098994"/>
            <a:ext cx="11121458" cy="1325563"/>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4400"/>
              <a:buFont typeface="Calibri"/>
              <a:buNone/>
            </a:pPr>
            <a:r>
              <a:rPr lang="de-DE" sz="4200" b="1" i="0" u="none" strike="noStrike" cap="none" dirty="0">
                <a:solidFill>
                  <a:schemeClr val="dk1"/>
                </a:solidFill>
                <a:latin typeface="+mn-lt"/>
                <a:ea typeface="Calibri"/>
                <a:cs typeface="Calibri"/>
                <a:sym typeface="Calibri"/>
              </a:rPr>
              <a:t>Protokoll der Mitgliederversammlung 2023</a:t>
            </a:r>
            <a:endParaRPr sz="4200" b="0" i="0" u="none" strike="noStrike" cap="none" dirty="0">
              <a:solidFill>
                <a:srgbClr val="000000"/>
              </a:solidFill>
              <a:latin typeface="+mn-lt"/>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42"/>
          <p:cNvSpPr txBox="1"/>
          <p:nvPr/>
        </p:nvSpPr>
        <p:spPr>
          <a:xfrm>
            <a:off x="940836" y="3098994"/>
            <a:ext cx="10515600" cy="1325563"/>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4400"/>
              <a:buFont typeface="Calibri"/>
              <a:buNone/>
            </a:pPr>
            <a:r>
              <a:rPr lang="de-DE" sz="4400" b="1" i="0" u="none" strike="noStrike" cap="none" dirty="0">
                <a:solidFill>
                  <a:schemeClr val="dk1"/>
                </a:solidFill>
                <a:latin typeface="+mn-lt"/>
                <a:ea typeface="Calibri"/>
                <a:cs typeface="Calibri"/>
                <a:sym typeface="Calibri"/>
              </a:rPr>
              <a:t>Ausblick auf 2024</a:t>
            </a:r>
            <a:endParaRPr sz="1400" b="0" i="0" u="none" strike="noStrike" cap="none" dirty="0">
              <a:solidFill>
                <a:srgbClr val="000000"/>
              </a:solidFill>
              <a:latin typeface="+mn-lt"/>
              <a:sym typeface="Arial"/>
            </a:endParaRPr>
          </a:p>
          <a:p>
            <a:pPr marL="0" marR="0" lvl="0" indent="0" algn="ctr" rtl="0">
              <a:lnSpc>
                <a:spcPct val="90000"/>
              </a:lnSpc>
              <a:spcBef>
                <a:spcPts val="0"/>
              </a:spcBef>
              <a:spcAft>
                <a:spcPts val="0"/>
              </a:spcAft>
              <a:buClr>
                <a:schemeClr val="dk1"/>
              </a:buClr>
              <a:buSzPts val="4400"/>
              <a:buFont typeface="Calibri"/>
              <a:buNone/>
            </a:pPr>
            <a:endParaRPr sz="4400" b="1" i="0" u="none" strike="noStrike" cap="none" dirty="0">
              <a:solidFill>
                <a:schemeClr val="dk1"/>
              </a:solidFill>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125701-A323-C370-865B-4E6CBCF45C54}"/>
              </a:ext>
            </a:extLst>
          </p:cNvPr>
          <p:cNvSpPr>
            <a:spLocks noGrp="1"/>
          </p:cNvSpPr>
          <p:nvPr>
            <p:ph type="title"/>
          </p:nvPr>
        </p:nvSpPr>
        <p:spPr/>
        <p:txBody>
          <a:bodyPr/>
          <a:lstStyle/>
          <a:p>
            <a:r>
              <a:rPr lang="de-DE" dirty="0"/>
              <a:t>Ausblick Gesamtverein	</a:t>
            </a:r>
          </a:p>
        </p:txBody>
      </p:sp>
      <p:sp>
        <p:nvSpPr>
          <p:cNvPr id="6" name="Textfeld 5"/>
          <p:cNvSpPr txBox="1"/>
          <p:nvPr/>
        </p:nvSpPr>
        <p:spPr>
          <a:xfrm>
            <a:off x="990600" y="1685926"/>
            <a:ext cx="6000750" cy="461665"/>
          </a:xfrm>
          <a:prstGeom prst="rect">
            <a:avLst/>
          </a:prstGeom>
          <a:noFill/>
        </p:spPr>
        <p:txBody>
          <a:bodyPr wrap="square" rtlCol="0">
            <a:spAutoFit/>
          </a:bodyPr>
          <a:lstStyle/>
          <a:p>
            <a:r>
              <a:rPr lang="de-DE" sz="2400" dirty="0"/>
              <a:t>Neue Tartanbahn am Sportpark </a:t>
            </a:r>
            <a:r>
              <a:rPr lang="de-DE" sz="2400" dirty="0" err="1"/>
              <a:t>Wester</a:t>
            </a:r>
            <a:endParaRPr lang="de-DE" sz="2400" dirty="0"/>
          </a:p>
        </p:txBody>
      </p:sp>
      <p:sp>
        <p:nvSpPr>
          <p:cNvPr id="7" name="Textfeld 6"/>
          <p:cNvSpPr txBox="1"/>
          <p:nvPr/>
        </p:nvSpPr>
        <p:spPr>
          <a:xfrm>
            <a:off x="1104900" y="2514600"/>
            <a:ext cx="6838950" cy="1477328"/>
          </a:xfrm>
          <a:prstGeom prst="rect">
            <a:avLst/>
          </a:prstGeom>
          <a:noFill/>
        </p:spPr>
        <p:txBody>
          <a:bodyPr wrap="square" rtlCol="0">
            <a:spAutoFit/>
          </a:bodyPr>
          <a:lstStyle/>
          <a:p>
            <a:pPr marL="285750" indent="-285750">
              <a:lnSpc>
                <a:spcPct val="150000"/>
              </a:lnSpc>
              <a:buFontTx/>
              <a:buChar char="-"/>
            </a:pPr>
            <a:r>
              <a:rPr lang="de-DE" sz="2000" dirty="0"/>
              <a:t>In Zusammenarbeit mit der Gemeinde wird der Umbau der bestehenden Laufbahn in eine Tartanbahn geplant!</a:t>
            </a:r>
          </a:p>
          <a:p>
            <a:pPr marL="285750" indent="-285750">
              <a:lnSpc>
                <a:spcPct val="150000"/>
              </a:lnSpc>
              <a:buFontTx/>
              <a:buChar char="-"/>
            </a:pPr>
            <a:r>
              <a:rPr lang="de-DE" sz="2000" dirty="0"/>
              <a:t>Die ersten Schritte wurde bereits unternommen</a:t>
            </a:r>
          </a:p>
        </p:txBody>
      </p:sp>
      <p:sp>
        <p:nvSpPr>
          <p:cNvPr id="8" name="Textfeld 7"/>
          <p:cNvSpPr txBox="1"/>
          <p:nvPr/>
        </p:nvSpPr>
        <p:spPr>
          <a:xfrm>
            <a:off x="3152774" y="4486275"/>
            <a:ext cx="4276725" cy="461665"/>
          </a:xfrm>
          <a:prstGeom prst="rect">
            <a:avLst/>
          </a:prstGeom>
          <a:noFill/>
        </p:spPr>
        <p:txBody>
          <a:bodyPr wrap="square" rtlCol="0">
            <a:spAutoFit/>
          </a:bodyPr>
          <a:lstStyle/>
          <a:p>
            <a:r>
              <a:rPr lang="de-DE" sz="2400" dirty="0"/>
              <a:t>Fertigstellung im Sommer ?!</a:t>
            </a:r>
          </a:p>
        </p:txBody>
      </p:sp>
      <p:sp>
        <p:nvSpPr>
          <p:cNvPr id="9" name="Pfeil nach rechts 8"/>
          <p:cNvSpPr/>
          <p:nvPr/>
        </p:nvSpPr>
        <p:spPr>
          <a:xfrm>
            <a:off x="2047875" y="4486275"/>
            <a:ext cx="933450" cy="4616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Grafik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53387" y="2514600"/>
            <a:ext cx="3481388" cy="2316705"/>
          </a:xfrm>
          <a:prstGeom prst="rect">
            <a:avLst/>
          </a:prstGeom>
        </p:spPr>
      </p:pic>
    </p:spTree>
    <p:extLst>
      <p:ext uri="{BB962C8B-B14F-4D97-AF65-F5344CB8AC3E}">
        <p14:creationId xmlns:p14="http://schemas.microsoft.com/office/powerpoint/2010/main" val="1799651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125701-A323-C370-865B-4E6CBCF45C54}"/>
              </a:ext>
            </a:extLst>
          </p:cNvPr>
          <p:cNvSpPr>
            <a:spLocks noGrp="1"/>
          </p:cNvSpPr>
          <p:nvPr>
            <p:ph type="title"/>
          </p:nvPr>
        </p:nvSpPr>
        <p:spPr/>
        <p:txBody>
          <a:bodyPr/>
          <a:lstStyle/>
          <a:p>
            <a:r>
              <a:rPr lang="de-DE" dirty="0"/>
              <a:t>Ausblick Gesamtverein	</a:t>
            </a:r>
          </a:p>
        </p:txBody>
      </p:sp>
      <p:sp>
        <p:nvSpPr>
          <p:cNvPr id="6" name="Textfeld 5"/>
          <p:cNvSpPr txBox="1"/>
          <p:nvPr/>
        </p:nvSpPr>
        <p:spPr>
          <a:xfrm>
            <a:off x="990600" y="1685926"/>
            <a:ext cx="6000750" cy="461665"/>
          </a:xfrm>
          <a:prstGeom prst="rect">
            <a:avLst/>
          </a:prstGeom>
          <a:noFill/>
        </p:spPr>
        <p:txBody>
          <a:bodyPr wrap="square" rtlCol="0">
            <a:spAutoFit/>
          </a:bodyPr>
          <a:lstStyle/>
          <a:p>
            <a:r>
              <a:rPr lang="de-DE" sz="2400" dirty="0"/>
              <a:t>Neue Förderantrag modere Sportstätte</a:t>
            </a:r>
          </a:p>
        </p:txBody>
      </p:sp>
      <p:sp>
        <p:nvSpPr>
          <p:cNvPr id="3" name="Textfeld 2"/>
          <p:cNvSpPr txBox="1"/>
          <p:nvPr/>
        </p:nvSpPr>
        <p:spPr>
          <a:xfrm>
            <a:off x="1133474" y="2466975"/>
            <a:ext cx="8943975" cy="1938992"/>
          </a:xfrm>
          <a:prstGeom prst="rect">
            <a:avLst/>
          </a:prstGeom>
          <a:noFill/>
        </p:spPr>
        <p:txBody>
          <a:bodyPr wrap="square" rtlCol="0">
            <a:spAutoFit/>
          </a:bodyPr>
          <a:lstStyle/>
          <a:p>
            <a:pPr marL="285750" indent="-285750">
              <a:lnSpc>
                <a:spcPct val="150000"/>
              </a:lnSpc>
              <a:buFontTx/>
              <a:buChar char="-"/>
            </a:pPr>
            <a:r>
              <a:rPr lang="de-DE" sz="2000" dirty="0"/>
              <a:t>Förderantrag Tennisumkleide wurde zurückgestellt</a:t>
            </a:r>
          </a:p>
          <a:p>
            <a:pPr marL="285750" indent="-285750">
              <a:lnSpc>
                <a:spcPct val="150000"/>
              </a:lnSpc>
              <a:buFontTx/>
              <a:buChar char="-"/>
            </a:pPr>
            <a:r>
              <a:rPr lang="de-DE" sz="2000" dirty="0"/>
              <a:t>Grund: zu hohe Kosten, die über das Förderprogramm nicht gedeckt sind</a:t>
            </a:r>
          </a:p>
          <a:p>
            <a:pPr marL="285750" indent="-285750">
              <a:lnSpc>
                <a:spcPct val="150000"/>
              </a:lnSpc>
              <a:buFontTx/>
              <a:buChar char="-"/>
            </a:pPr>
            <a:r>
              <a:rPr lang="de-DE" sz="2000" dirty="0"/>
              <a:t>Der Förderantrag kann so nicht umgesetzt werden</a:t>
            </a:r>
          </a:p>
          <a:p>
            <a:pPr marL="285750" indent="-285750">
              <a:lnSpc>
                <a:spcPct val="150000"/>
              </a:lnSpc>
              <a:buFontTx/>
              <a:buChar char="-"/>
            </a:pPr>
            <a:r>
              <a:rPr lang="de-DE" sz="2000" dirty="0"/>
              <a:t>Fristverlängerung durch die Staatskanzlei  </a:t>
            </a:r>
          </a:p>
        </p:txBody>
      </p:sp>
      <p:sp>
        <p:nvSpPr>
          <p:cNvPr id="11" name="Pfeil nach rechts 10"/>
          <p:cNvSpPr/>
          <p:nvPr/>
        </p:nvSpPr>
        <p:spPr>
          <a:xfrm>
            <a:off x="2004332" y="4658458"/>
            <a:ext cx="933450" cy="4616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extfeld 11"/>
          <p:cNvSpPr txBox="1"/>
          <p:nvPr/>
        </p:nvSpPr>
        <p:spPr>
          <a:xfrm>
            <a:off x="3248023" y="4725351"/>
            <a:ext cx="6829426" cy="461665"/>
          </a:xfrm>
          <a:prstGeom prst="rect">
            <a:avLst/>
          </a:prstGeom>
          <a:noFill/>
        </p:spPr>
        <p:txBody>
          <a:bodyPr wrap="square" rtlCol="0">
            <a:spAutoFit/>
          </a:bodyPr>
          <a:lstStyle/>
          <a:p>
            <a:r>
              <a:rPr lang="de-DE" sz="2400" dirty="0"/>
              <a:t>Planung eines neue Förderantrages ist in Arbeit</a:t>
            </a:r>
          </a:p>
        </p:txBody>
      </p:sp>
    </p:spTree>
    <p:extLst>
      <p:ext uri="{BB962C8B-B14F-4D97-AF65-F5344CB8AC3E}">
        <p14:creationId xmlns:p14="http://schemas.microsoft.com/office/powerpoint/2010/main" val="3361019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P spid="11" grpId="0" animBg="1"/>
      <p:bldP spid="1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125701-A323-C370-865B-4E6CBCF45C54}"/>
              </a:ext>
            </a:extLst>
          </p:cNvPr>
          <p:cNvSpPr>
            <a:spLocks noGrp="1"/>
          </p:cNvSpPr>
          <p:nvPr>
            <p:ph type="title"/>
          </p:nvPr>
        </p:nvSpPr>
        <p:spPr/>
        <p:txBody>
          <a:bodyPr/>
          <a:lstStyle/>
          <a:p>
            <a:r>
              <a:rPr lang="de-DE" dirty="0"/>
              <a:t>Wir suchen Dich…	</a:t>
            </a:r>
          </a:p>
        </p:txBody>
      </p:sp>
      <p:sp>
        <p:nvSpPr>
          <p:cNvPr id="3" name="Textplatzhalter 2">
            <a:extLst>
              <a:ext uri="{FF2B5EF4-FFF2-40B4-BE49-F238E27FC236}">
                <a16:creationId xmlns:a16="http://schemas.microsoft.com/office/drawing/2014/main" id="{AF08B533-A4D1-108C-FE73-303530E6C33C}"/>
              </a:ext>
            </a:extLst>
          </p:cNvPr>
          <p:cNvSpPr>
            <a:spLocks noGrp="1"/>
          </p:cNvSpPr>
          <p:nvPr>
            <p:ph type="body" idx="1"/>
          </p:nvPr>
        </p:nvSpPr>
        <p:spPr>
          <a:xfrm>
            <a:off x="838200" y="1825625"/>
            <a:ext cx="10515600" cy="932205"/>
          </a:xfrm>
        </p:spPr>
        <p:txBody>
          <a:bodyPr/>
          <a:lstStyle/>
          <a:p>
            <a:r>
              <a:rPr lang="de-DE" dirty="0"/>
              <a:t>Für ein Freiwilliges Soziales Jahr im Sportverein</a:t>
            </a:r>
          </a:p>
          <a:p>
            <a:endParaRPr lang="de-DE" dirty="0"/>
          </a:p>
          <a:p>
            <a:endParaRPr lang="de-DE" dirty="0"/>
          </a:p>
        </p:txBody>
      </p:sp>
      <p:pic>
        <p:nvPicPr>
          <p:cNvPr id="4" name="Onlinemedien 3" title="Was bringt DIR der Freiwilligendienst im Sport?">
            <a:hlinkClick r:id="" action="ppaction://media"/>
            <a:extLst>
              <a:ext uri="{FF2B5EF4-FFF2-40B4-BE49-F238E27FC236}">
                <a16:creationId xmlns:a16="http://schemas.microsoft.com/office/drawing/2014/main" id="{E443E188-F8CC-2CAA-5EF6-EA5E7B26D8AA}"/>
              </a:ext>
            </a:extLst>
          </p:cNvPr>
          <p:cNvPicPr>
            <a:picLocks noRot="1" noChangeAspect="1"/>
          </p:cNvPicPr>
          <p:nvPr>
            <a:videoFile r:link="rId1"/>
          </p:nvPr>
        </p:nvPicPr>
        <p:blipFill>
          <a:blip r:embed="rId3"/>
          <a:stretch>
            <a:fillRect/>
          </a:stretch>
        </p:blipFill>
        <p:spPr>
          <a:xfrm>
            <a:off x="2327618" y="2461651"/>
            <a:ext cx="6980974" cy="3944259"/>
          </a:xfrm>
          <a:prstGeom prst="rect">
            <a:avLst/>
          </a:prstGeom>
        </p:spPr>
      </p:pic>
    </p:spTree>
    <p:extLst>
      <p:ext uri="{BB962C8B-B14F-4D97-AF65-F5344CB8AC3E}">
        <p14:creationId xmlns:p14="http://schemas.microsoft.com/office/powerpoint/2010/main" val="4176404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44"/>
          <p:cNvSpPr txBox="1">
            <a:spLocks noGrp="1"/>
          </p:cNvSpPr>
          <p:nvPr>
            <p:ph type="title"/>
          </p:nvPr>
        </p:nvSpPr>
        <p:spPr>
          <a:xfrm>
            <a:off x="773292" y="156578"/>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e-DE" sz="3600" dirty="0">
                <a:latin typeface="+mn-lt"/>
              </a:rPr>
              <a:t>Ausblick auf 2024</a:t>
            </a:r>
            <a:endParaRPr sz="3600" dirty="0">
              <a:latin typeface="+mn-lt"/>
            </a:endParaRPr>
          </a:p>
        </p:txBody>
      </p:sp>
      <p:sp>
        <p:nvSpPr>
          <p:cNvPr id="426" name="Google Shape;426;p44"/>
          <p:cNvSpPr txBox="1"/>
          <p:nvPr/>
        </p:nvSpPr>
        <p:spPr>
          <a:xfrm>
            <a:off x="773292" y="1305426"/>
            <a:ext cx="8506175" cy="240061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de-DE" sz="2400" b="0" i="0" u="none" strike="noStrike" cap="none" dirty="0">
                <a:solidFill>
                  <a:schemeClr val="dk1"/>
                </a:solidFill>
                <a:latin typeface="+mn-lt"/>
                <a:ea typeface="Calibri"/>
                <a:cs typeface="Calibri"/>
                <a:sym typeface="Calibri"/>
              </a:rPr>
              <a:t>Gesamtverein</a:t>
            </a:r>
            <a:endParaRPr sz="2400" b="0" i="0" u="none" strike="noStrike" cap="none" dirty="0">
              <a:solidFill>
                <a:srgbClr val="000000"/>
              </a:solidFill>
              <a:latin typeface="+mn-lt"/>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mn-lt"/>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de-DE" sz="1800" b="0" i="0" u="none" strike="noStrike" cap="none" dirty="0">
                <a:solidFill>
                  <a:schemeClr val="dk1"/>
                </a:solidFill>
                <a:latin typeface="+mn-lt"/>
                <a:ea typeface="Calibri"/>
                <a:cs typeface="Calibri"/>
                <a:sym typeface="Calibri"/>
              </a:rPr>
              <a:t>Osterferien	Übungsleiter C-Ausbildung durch den KSB</a:t>
            </a:r>
          </a:p>
          <a:p>
            <a:pPr marL="0" marR="0" lvl="0" indent="0" algn="l" rtl="0">
              <a:lnSpc>
                <a:spcPct val="100000"/>
              </a:lnSpc>
              <a:spcBef>
                <a:spcPts val="0"/>
              </a:spcBef>
              <a:spcAft>
                <a:spcPts val="0"/>
              </a:spcAft>
              <a:buClr>
                <a:srgbClr val="000000"/>
              </a:buClr>
              <a:buSzPts val="1800"/>
              <a:buFont typeface="Arial"/>
              <a:buNone/>
            </a:pPr>
            <a:r>
              <a:rPr lang="de-DE" sz="1800" b="0" i="0" u="none" strike="noStrike" cap="none" dirty="0">
                <a:solidFill>
                  <a:schemeClr val="dk1"/>
                </a:solidFill>
                <a:latin typeface="+mn-lt"/>
                <a:ea typeface="Calibri"/>
                <a:cs typeface="Calibri"/>
                <a:sym typeface="Calibri"/>
              </a:rPr>
              <a:t>13. April		Präventionsfortbildung „Sexualisierte Gewalt in Sport“</a:t>
            </a:r>
          </a:p>
          <a:p>
            <a:pPr marL="0" marR="0" lvl="0" indent="0" algn="l" rtl="0">
              <a:lnSpc>
                <a:spcPct val="100000"/>
              </a:lnSpc>
              <a:spcBef>
                <a:spcPts val="0"/>
              </a:spcBef>
              <a:spcAft>
                <a:spcPts val="0"/>
              </a:spcAft>
              <a:buClr>
                <a:srgbClr val="000000"/>
              </a:buClr>
              <a:buSzPts val="1800"/>
              <a:buFont typeface="Arial"/>
              <a:buNone/>
            </a:pPr>
            <a:r>
              <a:rPr lang="de-DE" sz="1800" b="0" i="0" u="none" strike="noStrike" cap="none" dirty="0">
                <a:solidFill>
                  <a:schemeClr val="dk1"/>
                </a:solidFill>
                <a:latin typeface="+mn-lt"/>
                <a:ea typeface="Calibri"/>
                <a:cs typeface="Calibri"/>
                <a:sym typeface="Calibri"/>
              </a:rPr>
              <a:t>15. Juni 		Sparkassen Vituslauf</a:t>
            </a:r>
          </a:p>
          <a:p>
            <a:pPr marL="0" marR="0" lvl="0" indent="0" algn="l" rtl="0">
              <a:lnSpc>
                <a:spcPct val="100000"/>
              </a:lnSpc>
              <a:spcBef>
                <a:spcPts val="0"/>
              </a:spcBef>
              <a:spcAft>
                <a:spcPts val="0"/>
              </a:spcAft>
              <a:buClr>
                <a:srgbClr val="000000"/>
              </a:buClr>
              <a:buSzPts val="1800"/>
              <a:buFont typeface="Arial"/>
              <a:buNone/>
            </a:pPr>
            <a:r>
              <a:rPr lang="de-DE" sz="1800" dirty="0">
                <a:solidFill>
                  <a:schemeClr val="dk1"/>
                </a:solidFill>
                <a:latin typeface="+mn-lt"/>
                <a:cs typeface="Calibri"/>
                <a:sym typeface="Calibri"/>
              </a:rPr>
              <a:t>29. Juni		„Schlag die BürgermeisterInnen“ in Alverskirchen</a:t>
            </a:r>
            <a:endParaRPr sz="1400" b="0" i="0" u="none" strike="noStrike" cap="none" dirty="0">
              <a:solidFill>
                <a:srgbClr val="000000"/>
              </a:solidFill>
              <a:latin typeface="+mn-lt"/>
              <a:sym typeface="Arial"/>
            </a:endParaRPr>
          </a:p>
          <a:p>
            <a:pPr marL="0" marR="0" lvl="0" indent="0" algn="l" rtl="0">
              <a:lnSpc>
                <a:spcPct val="100000"/>
              </a:lnSpc>
              <a:spcBef>
                <a:spcPts val="0"/>
              </a:spcBef>
              <a:spcAft>
                <a:spcPts val="0"/>
              </a:spcAft>
              <a:buClr>
                <a:srgbClr val="000000"/>
              </a:buClr>
              <a:buSzPts val="1800"/>
              <a:buFont typeface="Arial"/>
              <a:buNone/>
            </a:pPr>
            <a:r>
              <a:rPr lang="de-DE" sz="1800" b="0" i="0" u="none" strike="noStrike" cap="none" dirty="0">
                <a:solidFill>
                  <a:schemeClr val="dk1"/>
                </a:solidFill>
                <a:latin typeface="+mn-lt"/>
                <a:ea typeface="Calibri"/>
                <a:cs typeface="Calibri"/>
                <a:sym typeface="Calibri"/>
              </a:rPr>
              <a:t>07. Dezember	Volksbank </a:t>
            </a:r>
            <a:r>
              <a:rPr lang="de-DE" sz="1800" b="0" i="0" u="none" strike="noStrike" cap="none" dirty="0" err="1">
                <a:solidFill>
                  <a:schemeClr val="dk1"/>
                </a:solidFill>
                <a:latin typeface="+mn-lt"/>
                <a:ea typeface="Calibri"/>
                <a:cs typeface="Calibri"/>
                <a:sym typeface="Calibri"/>
              </a:rPr>
              <a:t>Nikolauf</a:t>
            </a:r>
            <a:endParaRPr sz="1800" b="0" i="0" u="none" strike="noStrike" cap="none" dirty="0">
              <a:solidFill>
                <a:schemeClr val="dk1"/>
              </a:solidFill>
              <a:latin typeface="+mn-lt"/>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pic>
        <p:nvPicPr>
          <p:cNvPr id="427" name="Google Shape;427;p44" descr="https://sc-djk-everswinkel.online5.netzcocktail.de/_cache/images/cms_mediapool/Vereine_NETZCOCKTAIL/Sportarten/Triathlon/.633f1d2b058bfce30e21a34f983f8771/nc-vereine-0666-triathlon.jpg"/>
          <p:cNvPicPr preferRelativeResize="0"/>
          <p:nvPr/>
        </p:nvPicPr>
        <p:blipFill rotWithShape="1">
          <a:blip r:embed="rId3">
            <a:alphaModFix/>
          </a:blip>
          <a:srcRect/>
          <a:stretch/>
        </p:blipFill>
        <p:spPr>
          <a:xfrm>
            <a:off x="773292" y="3502023"/>
            <a:ext cx="4995333" cy="2811139"/>
          </a:xfrm>
          <a:prstGeom prst="rect">
            <a:avLst/>
          </a:prstGeom>
          <a:noFill/>
          <a:ln>
            <a:noFill/>
          </a:ln>
        </p:spPr>
      </p:pic>
    </p:spTree>
    <p:extLst>
      <p:ext uri="{BB962C8B-B14F-4D97-AF65-F5344CB8AC3E}">
        <p14:creationId xmlns:p14="http://schemas.microsoft.com/office/powerpoint/2010/main" val="37446952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44"/>
          <p:cNvSpPr txBox="1">
            <a:spLocks noGrp="1"/>
          </p:cNvSpPr>
          <p:nvPr>
            <p:ph type="title"/>
          </p:nvPr>
        </p:nvSpPr>
        <p:spPr>
          <a:xfrm>
            <a:off x="773292" y="156578"/>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e-DE" sz="3600" dirty="0">
                <a:latin typeface="+mn-lt"/>
              </a:rPr>
              <a:t>Ausblick auf 2024</a:t>
            </a:r>
            <a:endParaRPr sz="3600" dirty="0">
              <a:latin typeface="+mn-lt"/>
            </a:endParaRPr>
          </a:p>
        </p:txBody>
      </p:sp>
      <p:sp>
        <p:nvSpPr>
          <p:cNvPr id="2" name="Textfeld 1"/>
          <p:cNvSpPr txBox="1"/>
          <p:nvPr/>
        </p:nvSpPr>
        <p:spPr>
          <a:xfrm>
            <a:off x="706617" y="1344553"/>
            <a:ext cx="7201707" cy="1692771"/>
          </a:xfrm>
          <a:prstGeom prst="rect">
            <a:avLst/>
          </a:prstGeom>
          <a:noFill/>
        </p:spPr>
        <p:txBody>
          <a:bodyPr wrap="square" rtlCol="0">
            <a:spAutoFit/>
          </a:bodyPr>
          <a:lstStyle/>
          <a:p>
            <a:r>
              <a:rPr lang="de-DE" sz="2400" dirty="0"/>
              <a:t>Badminton</a:t>
            </a:r>
          </a:p>
          <a:p>
            <a:endParaRPr lang="de-DE" sz="2000" dirty="0"/>
          </a:p>
          <a:p>
            <a:r>
              <a:rPr lang="de-DE" sz="2000" dirty="0"/>
              <a:t>18./19. Mai	DJK Bundesmeisterschaften in Everswinkel</a:t>
            </a:r>
          </a:p>
          <a:p>
            <a:endParaRPr lang="de-DE" sz="2000" dirty="0"/>
          </a:p>
          <a:p>
            <a:endParaRPr lang="de-DE" sz="2000" dirty="0"/>
          </a:p>
        </p:txBody>
      </p:sp>
      <p:pic>
        <p:nvPicPr>
          <p:cNvPr id="5" name="Grafik 4" descr="Ein Bild, das Person, Sport, Schuhwerk, Gruppe enthält.&#10;&#10;Automatisch generierte Beschreibung">
            <a:extLst>
              <a:ext uri="{FF2B5EF4-FFF2-40B4-BE49-F238E27FC236}">
                <a16:creationId xmlns:a16="http://schemas.microsoft.com/office/drawing/2014/main" id="{E08A4CE9-82B6-A0F6-38E4-9FF732B66917}"/>
              </a:ext>
            </a:extLst>
          </p:cNvPr>
          <p:cNvPicPr>
            <a:picLocks noChangeAspect="1"/>
          </p:cNvPicPr>
          <p:nvPr/>
        </p:nvPicPr>
        <p:blipFill rotWithShape="1">
          <a:blip r:embed="rId3"/>
          <a:srcRect t="31396" b="9903"/>
          <a:stretch/>
        </p:blipFill>
        <p:spPr>
          <a:xfrm>
            <a:off x="1662401" y="2732566"/>
            <a:ext cx="8263358" cy="3639372"/>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45"/>
          <p:cNvSpPr txBox="1">
            <a:spLocks noGrp="1"/>
          </p:cNvSpPr>
          <p:nvPr>
            <p:ph type="title"/>
          </p:nvPr>
        </p:nvSpPr>
        <p:spPr>
          <a:xfrm>
            <a:off x="773292" y="156578"/>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e-DE" sz="3600" dirty="0">
                <a:latin typeface="+mn-lt"/>
              </a:rPr>
              <a:t>Ausblick auf 2024</a:t>
            </a:r>
            <a:endParaRPr sz="3600" dirty="0">
              <a:latin typeface="+mn-lt"/>
            </a:endParaRPr>
          </a:p>
        </p:txBody>
      </p:sp>
      <p:sp>
        <p:nvSpPr>
          <p:cNvPr id="433" name="Google Shape;433;p45"/>
          <p:cNvSpPr txBox="1"/>
          <p:nvPr/>
        </p:nvSpPr>
        <p:spPr>
          <a:xfrm>
            <a:off x="824498" y="1335450"/>
            <a:ext cx="9460673" cy="28930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de-DE" sz="2400" b="0" i="0" u="none" strike="noStrike" cap="none" dirty="0">
                <a:solidFill>
                  <a:schemeClr val="dk1"/>
                </a:solidFill>
                <a:latin typeface="+mn-lt"/>
                <a:ea typeface="Calibri"/>
                <a:cs typeface="Calibri"/>
                <a:sym typeface="Calibri"/>
              </a:rPr>
              <a:t>Fußball</a:t>
            </a:r>
            <a:endParaRPr sz="2400" b="0" i="0" u="none" strike="noStrike" cap="none" dirty="0">
              <a:solidFill>
                <a:srgbClr val="000000"/>
              </a:solidFill>
              <a:latin typeface="+mn-lt"/>
              <a:sym typeface="Arial"/>
            </a:endParaRPr>
          </a:p>
          <a:p>
            <a:pPr marL="0" marR="0" lvl="0" indent="0" algn="l" rtl="0">
              <a:lnSpc>
                <a:spcPct val="100000"/>
              </a:lnSpc>
              <a:spcBef>
                <a:spcPts val="0"/>
              </a:spcBef>
              <a:spcAft>
                <a:spcPts val="0"/>
              </a:spcAft>
              <a:buClr>
                <a:srgbClr val="000000"/>
              </a:buClr>
              <a:buSzPts val="1800"/>
              <a:buFont typeface="Arial"/>
              <a:buNone/>
            </a:pPr>
            <a:endParaRPr lang="de-DE" sz="1800" b="0" i="0" u="none" strike="noStrike" cap="none" dirty="0">
              <a:solidFill>
                <a:schemeClr val="dk1"/>
              </a:solidFill>
              <a:latin typeface="+mn-lt"/>
              <a:ea typeface="Calibri"/>
              <a:cs typeface="Calibri"/>
              <a:sym typeface="Calibri"/>
            </a:endParaRPr>
          </a:p>
          <a:p>
            <a:r>
              <a:rPr lang="de-DE" sz="2000" dirty="0">
                <a:latin typeface="Arial" panose="020B0604020202020204" pitchFamily="34" charset="0"/>
                <a:cs typeface="Arial" panose="020B0604020202020204" pitchFamily="34" charset="0"/>
              </a:rPr>
              <a:t>Modernisierung Sportpark Wester: Kunststofflaufbahn um den Rasenplatz</a:t>
            </a:r>
          </a:p>
          <a:p>
            <a:br>
              <a:rPr lang="de-DE" sz="2000" dirty="0">
                <a:latin typeface="Arial" panose="020B0604020202020204" pitchFamily="34" charset="0"/>
                <a:cs typeface="Arial" panose="020B0604020202020204" pitchFamily="34" charset="0"/>
              </a:rPr>
            </a:br>
            <a:r>
              <a:rPr lang="de-DE" sz="2000" dirty="0">
                <a:latin typeface="Arial" panose="020B0604020202020204" pitchFamily="34" charset="0"/>
                <a:cs typeface="Arial" panose="020B0604020202020204" pitchFamily="34" charset="0"/>
              </a:rPr>
              <a:t>17.-19. Mai 	Fahrt nach Rees (Pfingstturnier / Zeltlager)</a:t>
            </a:r>
            <a:br>
              <a:rPr lang="de-DE" sz="2000" dirty="0">
                <a:latin typeface="Arial" panose="020B0604020202020204" pitchFamily="34" charset="0"/>
                <a:cs typeface="Arial" panose="020B0604020202020204" pitchFamily="34" charset="0"/>
              </a:rPr>
            </a:br>
            <a:br>
              <a:rPr lang="de-DE" sz="2000" dirty="0">
                <a:latin typeface="Arial" panose="020B0604020202020204" pitchFamily="34" charset="0"/>
                <a:cs typeface="Arial" panose="020B0604020202020204" pitchFamily="34" charset="0"/>
              </a:rPr>
            </a:br>
            <a:r>
              <a:rPr lang="de-DE" sz="2000" dirty="0">
                <a:latin typeface="Arial" panose="020B0604020202020204" pitchFamily="34" charset="0"/>
                <a:cs typeface="Arial" panose="020B0604020202020204" pitchFamily="34" charset="0"/>
              </a:rPr>
              <a:t>11.-13. August 	</a:t>
            </a:r>
            <a:r>
              <a:rPr lang="de-DE" sz="2000" dirty="0" err="1">
                <a:latin typeface="Arial" panose="020B0604020202020204" pitchFamily="34" charset="0"/>
                <a:cs typeface="Arial" panose="020B0604020202020204" pitchFamily="34" charset="0"/>
              </a:rPr>
              <a:t>Voba</a:t>
            </a:r>
            <a:r>
              <a:rPr lang="de-DE" sz="2000" dirty="0">
                <a:latin typeface="Arial" panose="020B0604020202020204" pitchFamily="34" charset="0"/>
                <a:cs typeface="Arial" panose="020B0604020202020204" pitchFamily="34" charset="0"/>
              </a:rPr>
              <a:t> Cup (Sommerturnier)</a:t>
            </a:r>
            <a:br>
              <a:rPr lang="de-DE" sz="2000" dirty="0">
                <a:latin typeface="Arial" panose="020B0604020202020204" pitchFamily="34" charset="0"/>
                <a:cs typeface="Arial" panose="020B0604020202020204" pitchFamily="34" charset="0"/>
              </a:rPr>
            </a:br>
            <a:br>
              <a:rPr lang="de-DE" sz="2000" dirty="0">
                <a:latin typeface="Arial" panose="020B0604020202020204" pitchFamily="34" charset="0"/>
                <a:cs typeface="Arial" panose="020B0604020202020204" pitchFamily="34" charset="0"/>
              </a:rPr>
            </a:br>
            <a:r>
              <a:rPr lang="de-DE" sz="2000" dirty="0">
                <a:latin typeface="Arial" panose="020B0604020202020204" pitchFamily="34" charset="0"/>
                <a:cs typeface="Arial" panose="020B0604020202020204" pitchFamily="34" charset="0"/>
              </a:rPr>
              <a:t>14.-18. Oktober	Herbstcamp</a:t>
            </a:r>
          </a:p>
        </p:txBody>
      </p:sp>
      <p:pic>
        <p:nvPicPr>
          <p:cNvPr id="3" name="Grafik 2" descr="Ein Bild, das Person, Sport, Schuhwerk, Sportspiele enthält.&#10;&#10;Automatisch generierte Beschreibung">
            <a:extLst>
              <a:ext uri="{FF2B5EF4-FFF2-40B4-BE49-F238E27FC236}">
                <a16:creationId xmlns:a16="http://schemas.microsoft.com/office/drawing/2014/main" id="{819BB11D-BF04-ECAA-C46F-4849BF804DE4}"/>
              </a:ext>
            </a:extLst>
          </p:cNvPr>
          <p:cNvPicPr>
            <a:picLocks noChangeAspect="1"/>
          </p:cNvPicPr>
          <p:nvPr/>
        </p:nvPicPr>
        <p:blipFill rotWithShape="1">
          <a:blip r:embed="rId3"/>
          <a:srcRect l="12570" t="14541" r="13333" b="13457"/>
          <a:stretch/>
        </p:blipFill>
        <p:spPr>
          <a:xfrm>
            <a:off x="7084163" y="3043641"/>
            <a:ext cx="4500000" cy="3279754"/>
          </a:xfrm>
          <a:prstGeom prst="rect">
            <a:avLst/>
          </a:prstGeom>
        </p:spPr>
      </p:pic>
      <p:pic>
        <p:nvPicPr>
          <p:cNvPr id="5" name="Grafik 4" descr="Ein Bild, das Person, draußen, Schuhwerk, Kleidung enthält.&#10;&#10;Automatisch generierte Beschreibung">
            <a:extLst>
              <a:ext uri="{FF2B5EF4-FFF2-40B4-BE49-F238E27FC236}">
                <a16:creationId xmlns:a16="http://schemas.microsoft.com/office/drawing/2014/main" id="{A7BC1A04-FC97-AACC-1385-C48D16F14C32}"/>
              </a:ext>
            </a:extLst>
          </p:cNvPr>
          <p:cNvPicPr>
            <a:picLocks noChangeAspect="1"/>
          </p:cNvPicPr>
          <p:nvPr/>
        </p:nvPicPr>
        <p:blipFill rotWithShape="1">
          <a:blip r:embed="rId4"/>
          <a:srcRect t="8180" b="10747"/>
          <a:stretch/>
        </p:blipFill>
        <p:spPr>
          <a:xfrm>
            <a:off x="2123490" y="4211822"/>
            <a:ext cx="4094430" cy="2489600"/>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3A6EFF-6976-33FB-58B6-C3D4412F13F8}"/>
              </a:ext>
            </a:extLst>
          </p:cNvPr>
          <p:cNvSpPr>
            <a:spLocks noGrp="1"/>
          </p:cNvSpPr>
          <p:nvPr>
            <p:ph type="title"/>
          </p:nvPr>
        </p:nvSpPr>
        <p:spPr>
          <a:xfrm>
            <a:off x="721156" y="1352165"/>
            <a:ext cx="10515600" cy="1079334"/>
          </a:xfrm>
        </p:spPr>
        <p:txBody>
          <a:bodyPr/>
          <a:lstStyle/>
          <a:p>
            <a:r>
              <a:rPr lang="de-DE" sz="2400" b="0" dirty="0">
                <a:latin typeface="+mj-lt"/>
              </a:rPr>
              <a:t>Sportschützen</a:t>
            </a:r>
            <a:r>
              <a:rPr lang="de-DE" sz="2400" dirty="0">
                <a:latin typeface="+mj-lt"/>
              </a:rPr>
              <a:t> </a:t>
            </a:r>
            <a:br>
              <a:rPr lang="de-DE" sz="2400" dirty="0">
                <a:latin typeface="+mj-lt"/>
              </a:rPr>
            </a:br>
            <a:br>
              <a:rPr lang="de-DE" sz="2400" dirty="0">
                <a:latin typeface="+mj-lt"/>
              </a:rPr>
            </a:br>
            <a:r>
              <a:rPr kumimoji="0" lang="de-DE" sz="1600" b="1" i="0" u="none" strike="noStrike" kern="0" cap="none" spc="0" normalizeH="0" baseline="0" noProof="0" dirty="0">
                <a:ln>
                  <a:noFill/>
                </a:ln>
                <a:solidFill>
                  <a:srgbClr val="FF0000"/>
                </a:solidFill>
                <a:effectLst/>
                <a:uLnTx/>
                <a:uFillTx/>
                <a:latin typeface="+mj-lt"/>
                <a:ea typeface="Calibri"/>
                <a:cs typeface="Calibri"/>
                <a:sym typeface="Calibri"/>
              </a:rPr>
              <a:t>Rückblick</a:t>
            </a:r>
            <a:endParaRPr lang="de-DE" dirty="0">
              <a:latin typeface="+mj-lt"/>
            </a:endParaRPr>
          </a:p>
        </p:txBody>
      </p:sp>
      <p:pic>
        <p:nvPicPr>
          <p:cNvPr id="8" name="Inhaltsplatzhalter 7" descr="Ein Bild, das Kleidung, Person, Waffe, Im Haus enthält.&#10;&#10;Automatisch generierte Beschreibung">
            <a:extLst>
              <a:ext uri="{FF2B5EF4-FFF2-40B4-BE49-F238E27FC236}">
                <a16:creationId xmlns:a16="http://schemas.microsoft.com/office/drawing/2014/main" id="{79DCFD59-2C37-3E0A-592E-8E03AB2F596E}"/>
              </a:ext>
            </a:extLst>
          </p:cNvPr>
          <p:cNvPicPr>
            <a:picLocks noGrp="1" noChangeAspect="1"/>
          </p:cNvPicPr>
          <p:nvPr>
            <p:ph idx="1"/>
          </p:nvPr>
        </p:nvPicPr>
        <p:blipFill>
          <a:blip r:embed="rId2"/>
          <a:stretch>
            <a:fillRect/>
          </a:stretch>
        </p:blipFill>
        <p:spPr>
          <a:xfrm>
            <a:off x="870508" y="2408300"/>
            <a:ext cx="1930870" cy="1911067"/>
          </a:xfrm>
        </p:spPr>
      </p:pic>
      <p:sp>
        <p:nvSpPr>
          <p:cNvPr id="9" name="Textfeld 8">
            <a:extLst>
              <a:ext uri="{FF2B5EF4-FFF2-40B4-BE49-F238E27FC236}">
                <a16:creationId xmlns:a16="http://schemas.microsoft.com/office/drawing/2014/main" id="{6BCC786A-B949-A9ED-1DE4-A3CFE2DEA74D}"/>
              </a:ext>
            </a:extLst>
          </p:cNvPr>
          <p:cNvSpPr txBox="1"/>
          <p:nvPr/>
        </p:nvSpPr>
        <p:spPr>
          <a:xfrm>
            <a:off x="6472238" y="1690688"/>
            <a:ext cx="5488114" cy="2031325"/>
          </a:xfrm>
          <a:prstGeom prst="rect">
            <a:avLst/>
          </a:prstGeom>
          <a:noFill/>
        </p:spPr>
        <p:txBody>
          <a:bodyPr wrap="square" rtlCol="0">
            <a:spAutoFit/>
          </a:bodyPr>
          <a:lstStyle/>
          <a:p>
            <a:pPr marL="285750" indent="-285750">
              <a:buFont typeface="Arial" panose="020B0604020202020204" pitchFamily="34" charset="0"/>
              <a:buChar char="•"/>
            </a:pPr>
            <a:r>
              <a:rPr lang="de-DE" dirty="0"/>
              <a:t>Erfolgreiche Teilnahme an unterschiedlichen  Meisterschaften.</a:t>
            </a:r>
          </a:p>
          <a:p>
            <a:pPr marL="742950" lvl="1" indent="-285750">
              <a:buFont typeface="Arial" panose="020B0604020202020204" pitchFamily="34" charset="0"/>
              <a:buChar char="•"/>
            </a:pPr>
            <a:r>
              <a:rPr lang="de-DE" dirty="0"/>
              <a:t>LG Freihand/Auflage</a:t>
            </a:r>
          </a:p>
          <a:p>
            <a:pPr marL="742950" lvl="1" indent="-285750">
              <a:buFont typeface="Arial" panose="020B0604020202020204" pitchFamily="34" charset="0"/>
              <a:buChar char="•"/>
            </a:pPr>
            <a:r>
              <a:rPr lang="de-DE" dirty="0"/>
              <a:t>KK-Auflage 50/100 m</a:t>
            </a:r>
          </a:p>
          <a:p>
            <a:pPr marL="742950" lvl="1" indent="-285750">
              <a:buFont typeface="Arial" panose="020B0604020202020204" pitchFamily="34" charset="0"/>
              <a:buChar char="•"/>
            </a:pPr>
            <a:endParaRPr lang="de-DE" dirty="0"/>
          </a:p>
          <a:p>
            <a:r>
              <a:rPr lang="de-DE" dirty="0"/>
              <a:t>=&gt; Mehrere Meistertitel erzielt</a:t>
            </a:r>
          </a:p>
          <a:p>
            <a:pPr marL="742950" lvl="1" indent="-285750">
              <a:buFont typeface="Arial" panose="020B0604020202020204" pitchFamily="34" charset="0"/>
              <a:buChar char="•"/>
            </a:pPr>
            <a:endParaRPr lang="de-DE" dirty="0"/>
          </a:p>
          <a:p>
            <a:pPr marL="285750" indent="-285750">
              <a:buFont typeface="Arial" panose="020B0604020202020204" pitchFamily="34" charset="0"/>
              <a:buChar char="•"/>
            </a:pPr>
            <a:r>
              <a:rPr lang="de-DE" dirty="0"/>
              <a:t>Teilnahme an den Deutschen Meisterschaften</a:t>
            </a:r>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r>
              <a:rPr lang="de-DE" dirty="0"/>
              <a:t>Sommerfest - Bogenschießen</a:t>
            </a:r>
          </a:p>
        </p:txBody>
      </p:sp>
      <p:pic>
        <p:nvPicPr>
          <p:cNvPr id="11" name="Grafik 10" descr="Ein Bild, das Gras, draußen, Person, Himmel enthält.&#10;&#10;Automatisch generierte Beschreibung">
            <a:extLst>
              <a:ext uri="{FF2B5EF4-FFF2-40B4-BE49-F238E27FC236}">
                <a16:creationId xmlns:a16="http://schemas.microsoft.com/office/drawing/2014/main" id="{151666CE-E33F-57D8-B050-666848F27B6F}"/>
              </a:ext>
            </a:extLst>
          </p:cNvPr>
          <p:cNvPicPr>
            <a:picLocks noChangeAspect="1"/>
          </p:cNvPicPr>
          <p:nvPr/>
        </p:nvPicPr>
        <p:blipFill rotWithShape="1">
          <a:blip r:embed="rId3"/>
          <a:srcRect l="9437" t="24510" r="5269" b="15196"/>
          <a:stretch/>
        </p:blipFill>
        <p:spPr>
          <a:xfrm>
            <a:off x="4199881" y="4426503"/>
            <a:ext cx="3608673" cy="1913218"/>
          </a:xfrm>
          <a:prstGeom prst="rect">
            <a:avLst/>
          </a:prstGeom>
        </p:spPr>
      </p:pic>
      <p:pic>
        <p:nvPicPr>
          <p:cNvPr id="13" name="Grafik 12" descr="Ein Bild, das draußen, Himmel, Gelände, Schuhwerk enthält.&#10;&#10;Automatisch generierte Beschreibung">
            <a:extLst>
              <a:ext uri="{FF2B5EF4-FFF2-40B4-BE49-F238E27FC236}">
                <a16:creationId xmlns:a16="http://schemas.microsoft.com/office/drawing/2014/main" id="{9BCB353C-755A-3C91-F2E8-2FE728DDE4BC}"/>
              </a:ext>
            </a:extLst>
          </p:cNvPr>
          <p:cNvPicPr>
            <a:picLocks noChangeAspect="1"/>
          </p:cNvPicPr>
          <p:nvPr/>
        </p:nvPicPr>
        <p:blipFill rotWithShape="1">
          <a:blip r:embed="rId4"/>
          <a:srcRect l="24321" t="5324" r="1862" b="39793"/>
          <a:stretch/>
        </p:blipFill>
        <p:spPr>
          <a:xfrm>
            <a:off x="3255265" y="1315207"/>
            <a:ext cx="2221530" cy="2936437"/>
          </a:xfrm>
          <a:prstGeom prst="rect">
            <a:avLst/>
          </a:prstGeom>
        </p:spPr>
      </p:pic>
      <p:pic>
        <p:nvPicPr>
          <p:cNvPr id="15" name="Grafik 14" descr="Ein Bild, das Kleidung, Schuhwerk, Person, Jeans enthält.&#10;&#10;Automatisch generierte Beschreibung">
            <a:extLst>
              <a:ext uri="{FF2B5EF4-FFF2-40B4-BE49-F238E27FC236}">
                <a16:creationId xmlns:a16="http://schemas.microsoft.com/office/drawing/2014/main" id="{219EC6EB-55DA-F14B-FA15-ED8E4D319D42}"/>
              </a:ext>
            </a:extLst>
          </p:cNvPr>
          <p:cNvPicPr>
            <a:picLocks noChangeAspect="1"/>
          </p:cNvPicPr>
          <p:nvPr/>
        </p:nvPicPr>
        <p:blipFill rotWithShape="1">
          <a:blip r:embed="rId5"/>
          <a:srcRect l="6433" t="16179" r="16728" b="10907"/>
          <a:stretch/>
        </p:blipFill>
        <p:spPr>
          <a:xfrm>
            <a:off x="964140" y="4495680"/>
            <a:ext cx="2847586" cy="1351081"/>
          </a:xfrm>
          <a:prstGeom prst="rect">
            <a:avLst/>
          </a:prstGeom>
        </p:spPr>
      </p:pic>
      <p:sp>
        <p:nvSpPr>
          <p:cNvPr id="3" name="Google Shape;424;p44">
            <a:extLst>
              <a:ext uri="{FF2B5EF4-FFF2-40B4-BE49-F238E27FC236}">
                <a16:creationId xmlns:a16="http://schemas.microsoft.com/office/drawing/2014/main" id="{50911159-C12E-C8BF-1025-CFB92B820406}"/>
              </a:ext>
            </a:extLst>
          </p:cNvPr>
          <p:cNvSpPr txBox="1">
            <a:spLocks/>
          </p:cNvSpPr>
          <p:nvPr/>
        </p:nvSpPr>
        <p:spPr>
          <a:xfrm>
            <a:off x="773292" y="156578"/>
            <a:ext cx="10515600"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3600"/>
            </a:pPr>
            <a:r>
              <a:rPr lang="de-DE" sz="3600" dirty="0">
                <a:latin typeface="+mn-lt"/>
              </a:rPr>
              <a:t>Ausblick auf 2024</a:t>
            </a:r>
          </a:p>
        </p:txBody>
      </p:sp>
    </p:spTree>
    <p:extLst>
      <p:ext uri="{BB962C8B-B14F-4D97-AF65-F5344CB8AC3E}">
        <p14:creationId xmlns:p14="http://schemas.microsoft.com/office/powerpoint/2010/main" val="18741138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9967D712-5D4C-BE69-E4F0-377581A761AF}"/>
              </a:ext>
            </a:extLst>
          </p:cNvPr>
          <p:cNvSpPr>
            <a:spLocks noGrp="1"/>
          </p:cNvSpPr>
          <p:nvPr>
            <p:ph idx="1"/>
          </p:nvPr>
        </p:nvSpPr>
        <p:spPr>
          <a:xfrm>
            <a:off x="6643688" y="1690688"/>
            <a:ext cx="4710112" cy="4351338"/>
          </a:xfrm>
        </p:spPr>
        <p:txBody>
          <a:bodyPr>
            <a:normAutofit/>
          </a:bodyPr>
          <a:lstStyle/>
          <a:p>
            <a:r>
              <a:rPr lang="de-DE" sz="2000" dirty="0">
                <a:solidFill>
                  <a:schemeClr val="tx1"/>
                </a:solidFill>
              </a:rPr>
              <a:t>Pokalschießen der Vereine</a:t>
            </a:r>
          </a:p>
          <a:p>
            <a:endParaRPr lang="de-DE" sz="2000" dirty="0">
              <a:solidFill>
                <a:schemeClr val="tx1"/>
              </a:solidFill>
            </a:endParaRPr>
          </a:p>
          <a:p>
            <a:r>
              <a:rPr lang="de-DE" sz="2000" dirty="0">
                <a:solidFill>
                  <a:schemeClr val="tx1"/>
                </a:solidFill>
              </a:rPr>
              <a:t>Schießstand auf dem Schützenfest</a:t>
            </a:r>
          </a:p>
          <a:p>
            <a:endParaRPr lang="de-DE" sz="2000" dirty="0">
              <a:solidFill>
                <a:schemeClr val="tx1"/>
              </a:solidFill>
            </a:endParaRPr>
          </a:p>
          <a:p>
            <a:r>
              <a:rPr lang="de-DE" sz="2000" dirty="0">
                <a:solidFill>
                  <a:schemeClr val="tx1"/>
                </a:solidFill>
              </a:rPr>
              <a:t>Liga Auflage</a:t>
            </a:r>
          </a:p>
          <a:p>
            <a:r>
              <a:rPr lang="de-DE" sz="2000" dirty="0">
                <a:solidFill>
                  <a:schemeClr val="tx1"/>
                </a:solidFill>
              </a:rPr>
              <a:t>Bezirks-, Landesmeisterschaften</a:t>
            </a:r>
          </a:p>
          <a:p>
            <a:pPr>
              <a:buFont typeface="Wingdings" pitchFamily="2" charset="2"/>
              <a:buChar char="Ø"/>
            </a:pPr>
            <a:r>
              <a:rPr lang="de-DE" sz="2000" b="1" u="sng" dirty="0">
                <a:solidFill>
                  <a:schemeClr val="tx1"/>
                </a:solidFill>
              </a:rPr>
              <a:t> Ziel:</a:t>
            </a:r>
            <a:r>
              <a:rPr lang="de-DE" sz="2000" b="1" dirty="0">
                <a:solidFill>
                  <a:schemeClr val="tx1"/>
                </a:solidFill>
              </a:rPr>
              <a:t> </a:t>
            </a:r>
            <a:r>
              <a:rPr lang="de-DE" sz="2000" dirty="0">
                <a:solidFill>
                  <a:schemeClr val="tx1"/>
                </a:solidFill>
              </a:rPr>
              <a:t>Deutsche Meisterschaft</a:t>
            </a:r>
          </a:p>
          <a:p>
            <a:endParaRPr lang="de-DE" sz="2000" dirty="0">
              <a:solidFill>
                <a:schemeClr val="tx1"/>
              </a:solidFill>
            </a:endParaRPr>
          </a:p>
          <a:p>
            <a:r>
              <a:rPr lang="de-DE" sz="2000" dirty="0">
                <a:solidFill>
                  <a:schemeClr val="tx1"/>
                </a:solidFill>
              </a:rPr>
              <a:t>Aktionstag für Schüler</a:t>
            </a:r>
          </a:p>
        </p:txBody>
      </p:sp>
      <p:pic>
        <p:nvPicPr>
          <p:cNvPr id="5" name="Grafik 4" descr="Ein Bild, das Kleidung, Person, draußen, Schuhwerk enthält.&#10;&#10;Automatisch generierte Beschreibung">
            <a:extLst>
              <a:ext uri="{FF2B5EF4-FFF2-40B4-BE49-F238E27FC236}">
                <a16:creationId xmlns:a16="http://schemas.microsoft.com/office/drawing/2014/main" id="{2CAF1541-B1D6-F6DE-65C7-5F2301D31ACE}"/>
              </a:ext>
            </a:extLst>
          </p:cNvPr>
          <p:cNvPicPr>
            <a:picLocks noChangeAspect="1"/>
          </p:cNvPicPr>
          <p:nvPr/>
        </p:nvPicPr>
        <p:blipFill>
          <a:blip r:embed="rId2"/>
          <a:stretch>
            <a:fillRect/>
          </a:stretch>
        </p:blipFill>
        <p:spPr>
          <a:xfrm>
            <a:off x="721155" y="2471572"/>
            <a:ext cx="2598771" cy="1986655"/>
          </a:xfrm>
          <a:prstGeom prst="rect">
            <a:avLst/>
          </a:prstGeom>
        </p:spPr>
      </p:pic>
      <p:pic>
        <p:nvPicPr>
          <p:cNvPr id="7" name="Grafik 6" descr="Ein Bild, das Kleidung, Person, Im Haus, Lächeln enthält.&#10;&#10;Automatisch generierte Beschreibung">
            <a:extLst>
              <a:ext uri="{FF2B5EF4-FFF2-40B4-BE49-F238E27FC236}">
                <a16:creationId xmlns:a16="http://schemas.microsoft.com/office/drawing/2014/main" id="{6723D4F2-C67E-BD84-691D-D652B2532203}"/>
              </a:ext>
            </a:extLst>
          </p:cNvPr>
          <p:cNvPicPr>
            <a:picLocks noChangeAspect="1"/>
          </p:cNvPicPr>
          <p:nvPr/>
        </p:nvPicPr>
        <p:blipFill>
          <a:blip r:embed="rId3"/>
          <a:stretch>
            <a:fillRect/>
          </a:stretch>
        </p:blipFill>
        <p:spPr>
          <a:xfrm>
            <a:off x="3447126" y="1690688"/>
            <a:ext cx="2648873" cy="1986655"/>
          </a:xfrm>
          <a:prstGeom prst="rect">
            <a:avLst/>
          </a:prstGeom>
        </p:spPr>
      </p:pic>
      <p:pic>
        <p:nvPicPr>
          <p:cNvPr id="9" name="Grafik 8" descr="Ein Bild, das Kleidung, Person, Im Haus, Menschliches Gesicht enthält.&#10;&#10;Automatisch generierte Beschreibung">
            <a:extLst>
              <a:ext uri="{FF2B5EF4-FFF2-40B4-BE49-F238E27FC236}">
                <a16:creationId xmlns:a16="http://schemas.microsoft.com/office/drawing/2014/main" id="{44402C0B-9539-A5ED-7D84-62A64FA81F8B}"/>
              </a:ext>
            </a:extLst>
          </p:cNvPr>
          <p:cNvPicPr>
            <a:picLocks noChangeAspect="1"/>
          </p:cNvPicPr>
          <p:nvPr/>
        </p:nvPicPr>
        <p:blipFill>
          <a:blip r:embed="rId4"/>
          <a:stretch>
            <a:fillRect/>
          </a:stretch>
        </p:blipFill>
        <p:spPr>
          <a:xfrm>
            <a:off x="3443203" y="3739675"/>
            <a:ext cx="3074640" cy="2305980"/>
          </a:xfrm>
          <a:prstGeom prst="rect">
            <a:avLst/>
          </a:prstGeom>
        </p:spPr>
      </p:pic>
      <p:pic>
        <p:nvPicPr>
          <p:cNvPr id="11" name="Grafik 10" descr="Ein Bild, das Kunst enthält.&#10;&#10;Automatisch generierte Beschreibung mit geringer Zuverlässigkeit">
            <a:extLst>
              <a:ext uri="{FF2B5EF4-FFF2-40B4-BE49-F238E27FC236}">
                <a16:creationId xmlns:a16="http://schemas.microsoft.com/office/drawing/2014/main" id="{527ED7F4-59A6-1E60-8929-A036F0E774DF}"/>
              </a:ext>
            </a:extLst>
          </p:cNvPr>
          <p:cNvPicPr>
            <a:picLocks noChangeAspect="1"/>
          </p:cNvPicPr>
          <p:nvPr/>
        </p:nvPicPr>
        <p:blipFill>
          <a:blip r:embed="rId5"/>
          <a:stretch>
            <a:fillRect/>
          </a:stretch>
        </p:blipFill>
        <p:spPr>
          <a:xfrm>
            <a:off x="902886" y="4527198"/>
            <a:ext cx="1597661" cy="1597661"/>
          </a:xfrm>
          <a:prstGeom prst="rect">
            <a:avLst/>
          </a:prstGeom>
        </p:spPr>
      </p:pic>
      <p:sp>
        <p:nvSpPr>
          <p:cNvPr id="4" name="Google Shape;424;p44">
            <a:extLst>
              <a:ext uri="{FF2B5EF4-FFF2-40B4-BE49-F238E27FC236}">
                <a16:creationId xmlns:a16="http://schemas.microsoft.com/office/drawing/2014/main" id="{67B1349A-5EE7-BC2A-D112-AE05E66B01F8}"/>
              </a:ext>
            </a:extLst>
          </p:cNvPr>
          <p:cNvSpPr txBox="1">
            <a:spLocks/>
          </p:cNvSpPr>
          <p:nvPr/>
        </p:nvSpPr>
        <p:spPr>
          <a:xfrm>
            <a:off x="773292" y="156578"/>
            <a:ext cx="10515600"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3600"/>
            </a:pPr>
            <a:r>
              <a:rPr lang="de-DE" sz="3600" dirty="0">
                <a:latin typeface="+mn-lt"/>
              </a:rPr>
              <a:t>Ausblick auf 2024</a:t>
            </a:r>
          </a:p>
        </p:txBody>
      </p:sp>
      <p:sp>
        <p:nvSpPr>
          <p:cNvPr id="10" name="Titel 1">
            <a:extLst>
              <a:ext uri="{FF2B5EF4-FFF2-40B4-BE49-F238E27FC236}">
                <a16:creationId xmlns:a16="http://schemas.microsoft.com/office/drawing/2014/main" id="{96EEBC7D-BC26-E2B9-D43A-FE6C1558F8F1}"/>
              </a:ext>
            </a:extLst>
          </p:cNvPr>
          <p:cNvSpPr>
            <a:spLocks noGrp="1"/>
          </p:cNvSpPr>
          <p:nvPr>
            <p:ph type="title"/>
          </p:nvPr>
        </p:nvSpPr>
        <p:spPr>
          <a:xfrm>
            <a:off x="721156" y="1352165"/>
            <a:ext cx="10515600" cy="1079334"/>
          </a:xfrm>
        </p:spPr>
        <p:txBody>
          <a:bodyPr/>
          <a:lstStyle/>
          <a:p>
            <a:r>
              <a:rPr lang="de-DE" sz="2400" b="0" dirty="0">
                <a:latin typeface="+mj-lt"/>
              </a:rPr>
              <a:t>Sportschützen</a:t>
            </a:r>
            <a:r>
              <a:rPr lang="de-DE" sz="2400" dirty="0">
                <a:latin typeface="+mj-lt"/>
              </a:rPr>
              <a:t> </a:t>
            </a:r>
            <a:br>
              <a:rPr lang="de-DE" sz="2400" dirty="0">
                <a:latin typeface="+mj-lt"/>
              </a:rPr>
            </a:br>
            <a:br>
              <a:rPr lang="de-DE" sz="2400" dirty="0">
                <a:latin typeface="+mj-lt"/>
              </a:rPr>
            </a:br>
            <a:r>
              <a:rPr kumimoji="0" lang="de-DE" sz="1600" b="1" i="0" u="none" strike="noStrike" kern="0" cap="none" spc="0" normalizeH="0" baseline="0" noProof="0" dirty="0">
                <a:ln>
                  <a:noFill/>
                </a:ln>
                <a:solidFill>
                  <a:srgbClr val="FF0000"/>
                </a:solidFill>
                <a:effectLst/>
                <a:uLnTx/>
                <a:uFillTx/>
                <a:latin typeface="+mj-lt"/>
                <a:ea typeface="Calibri"/>
                <a:cs typeface="Calibri"/>
                <a:sym typeface="Calibri"/>
              </a:rPr>
              <a:t>Ausblick</a:t>
            </a:r>
            <a:endParaRPr lang="de-DE" dirty="0">
              <a:latin typeface="+mj-lt"/>
            </a:endParaRPr>
          </a:p>
        </p:txBody>
      </p:sp>
    </p:spTree>
    <p:extLst>
      <p:ext uri="{BB962C8B-B14F-4D97-AF65-F5344CB8AC3E}">
        <p14:creationId xmlns:p14="http://schemas.microsoft.com/office/powerpoint/2010/main" val="8863943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46"/>
          <p:cNvSpPr txBox="1">
            <a:spLocks noGrp="1"/>
          </p:cNvSpPr>
          <p:nvPr>
            <p:ph type="title"/>
          </p:nvPr>
        </p:nvSpPr>
        <p:spPr>
          <a:xfrm>
            <a:off x="773292" y="156578"/>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e-DE" sz="3600" dirty="0">
                <a:latin typeface="+mn-lt"/>
              </a:rPr>
              <a:t>Ausblick auf 2024</a:t>
            </a:r>
            <a:endParaRPr sz="3600" dirty="0">
              <a:latin typeface="+mn-lt"/>
            </a:endParaRPr>
          </a:p>
        </p:txBody>
      </p:sp>
      <p:sp>
        <p:nvSpPr>
          <p:cNvPr id="441" name="Google Shape;441;p46"/>
          <p:cNvSpPr txBox="1"/>
          <p:nvPr/>
        </p:nvSpPr>
        <p:spPr>
          <a:xfrm>
            <a:off x="758206" y="1305603"/>
            <a:ext cx="8506175" cy="538130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lang="de-DE" sz="1600" b="0" i="0" u="none" strike="noStrike" cap="none" dirty="0">
              <a:solidFill>
                <a:srgbClr val="000000"/>
              </a:solidFill>
              <a:latin typeface="+mn-lt"/>
              <a:sym typeface="Arial"/>
            </a:endParaRPr>
          </a:p>
          <a:p>
            <a:pPr marL="0" marR="0" lvl="0" indent="0" algn="l" rtl="0">
              <a:lnSpc>
                <a:spcPct val="100000"/>
              </a:lnSpc>
              <a:spcBef>
                <a:spcPts val="0"/>
              </a:spcBef>
              <a:spcAft>
                <a:spcPts val="0"/>
              </a:spcAft>
              <a:buClr>
                <a:srgbClr val="000000"/>
              </a:buClr>
              <a:buSzPts val="1800"/>
              <a:buFont typeface="Arial"/>
              <a:buNone/>
            </a:pPr>
            <a:endParaRPr lang="de-DE" sz="1600" dirty="0">
              <a:latin typeface="+mn-lt"/>
            </a:endParaRPr>
          </a:p>
          <a:p>
            <a:pPr marL="0" marR="0" lvl="0" indent="0" algn="l" rtl="0">
              <a:lnSpc>
                <a:spcPct val="100000"/>
              </a:lnSpc>
              <a:spcBef>
                <a:spcPts val="0"/>
              </a:spcBef>
              <a:spcAft>
                <a:spcPts val="0"/>
              </a:spcAft>
              <a:buClr>
                <a:srgbClr val="000000"/>
              </a:buClr>
              <a:buSzPts val="1800"/>
              <a:buFont typeface="Arial"/>
              <a:buNone/>
            </a:pPr>
            <a:r>
              <a:rPr lang="de-DE" sz="1600" b="0" i="0" u="none" strike="noStrike" cap="none" dirty="0">
                <a:solidFill>
                  <a:srgbClr val="000000"/>
                </a:solidFill>
                <a:latin typeface="+mn-lt"/>
                <a:sym typeface="Arial"/>
              </a:rPr>
              <a:t>Kurzer Rückblick</a:t>
            </a:r>
          </a:p>
          <a:p>
            <a:pPr marL="0" marR="0" lvl="0" indent="0" algn="l" rtl="0">
              <a:lnSpc>
                <a:spcPct val="100000"/>
              </a:lnSpc>
              <a:spcBef>
                <a:spcPts val="0"/>
              </a:spcBef>
              <a:spcAft>
                <a:spcPts val="0"/>
              </a:spcAft>
              <a:buClr>
                <a:srgbClr val="000000"/>
              </a:buClr>
              <a:buSzPts val="1800"/>
              <a:buFont typeface="Arial"/>
              <a:buNone/>
            </a:pPr>
            <a:endParaRPr sz="1600" b="0" i="0" u="none" strike="noStrike" cap="none" dirty="0">
              <a:solidFill>
                <a:srgbClr val="000000"/>
              </a:solidFill>
              <a:latin typeface="+mn-lt"/>
              <a:sym typeface="Arial"/>
            </a:endParaRPr>
          </a:p>
          <a:p>
            <a:pPr>
              <a:lnSpc>
                <a:spcPct val="107000"/>
              </a:lnSpc>
              <a:spcAft>
                <a:spcPts val="800"/>
              </a:spcAft>
            </a:pPr>
            <a:r>
              <a:rPr lang="de-DE" sz="1600" b="1" u="sng" kern="100" dirty="0">
                <a:effectLst/>
                <a:latin typeface="Calibri" panose="020F0502020204030204" pitchFamily="34" charset="0"/>
                <a:ea typeface="Calibri" panose="020F0502020204030204" pitchFamily="34" charset="0"/>
                <a:cs typeface="Times New Roman" panose="02020603050405020304" pitchFamily="18" charset="0"/>
              </a:rPr>
              <a:t>Jugend 2023</a:t>
            </a:r>
            <a:endParaRPr lang="de-DE"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Calibri" panose="020F0502020204030204" pitchFamily="34" charset="0"/>
              <a:buChar char="-"/>
            </a:pPr>
            <a:r>
              <a:rPr lang="de-DE" sz="1600" kern="100" dirty="0">
                <a:effectLst/>
                <a:latin typeface="Calibri" panose="020F0502020204030204" pitchFamily="34" charset="0"/>
                <a:ea typeface="Calibri" panose="020F0502020204030204" pitchFamily="34" charset="0"/>
                <a:cs typeface="Times New Roman" panose="02020603050405020304" pitchFamily="18" charset="0"/>
              </a:rPr>
              <a:t>Alte Saison sehr gut abgeschnitten</a:t>
            </a:r>
          </a:p>
          <a:p>
            <a:pPr marL="342900" lvl="0" indent="-342900">
              <a:lnSpc>
                <a:spcPct val="107000"/>
              </a:lnSpc>
              <a:buFont typeface="Calibri" panose="020F0502020204030204" pitchFamily="34" charset="0"/>
              <a:buChar char="-"/>
            </a:pPr>
            <a:r>
              <a:rPr lang="de-DE" sz="1600" kern="100" dirty="0" err="1">
                <a:effectLst/>
                <a:latin typeface="Calibri" panose="020F0502020204030204" pitchFamily="34" charset="0"/>
                <a:ea typeface="Calibri" panose="020F0502020204030204" pitchFamily="34" charset="0"/>
                <a:cs typeface="Times New Roman" panose="02020603050405020304" pitchFamily="18" charset="0"/>
              </a:rPr>
              <a:t>Quali</a:t>
            </a:r>
            <a:r>
              <a:rPr lang="de-DE" sz="1600" kern="100" dirty="0">
                <a:effectLst/>
                <a:latin typeface="Calibri" panose="020F0502020204030204" pitchFamily="34" charset="0"/>
                <a:ea typeface="Calibri" panose="020F0502020204030204" pitchFamily="34" charset="0"/>
                <a:cs typeface="Times New Roman" panose="02020603050405020304" pitchFamily="18" charset="0"/>
              </a:rPr>
              <a:t> nicht so glücklich auch durch Trainerwechsel</a:t>
            </a:r>
          </a:p>
          <a:p>
            <a:pPr marL="342900" lvl="0" indent="-342900">
              <a:lnSpc>
                <a:spcPct val="107000"/>
              </a:lnSpc>
              <a:buFont typeface="Calibri" panose="020F0502020204030204" pitchFamily="34" charset="0"/>
              <a:buChar char="-"/>
            </a:pPr>
            <a:r>
              <a:rPr lang="de-DE" sz="1600" kern="100" dirty="0">
                <a:effectLst/>
                <a:latin typeface="Calibri" panose="020F0502020204030204" pitchFamily="34" charset="0"/>
                <a:ea typeface="Calibri" panose="020F0502020204030204" pitchFamily="34" charset="0"/>
                <a:cs typeface="Times New Roman" panose="02020603050405020304" pitchFamily="18" charset="0"/>
              </a:rPr>
              <a:t>Zuwachs bei den Minis</a:t>
            </a:r>
          </a:p>
          <a:p>
            <a:pPr marL="342900" lvl="0" indent="-342900">
              <a:lnSpc>
                <a:spcPct val="107000"/>
              </a:lnSpc>
              <a:spcAft>
                <a:spcPts val="800"/>
              </a:spcAft>
              <a:buFont typeface="Calibri" panose="020F0502020204030204" pitchFamily="34" charset="0"/>
              <a:buChar char="-"/>
            </a:pPr>
            <a:r>
              <a:rPr lang="de-DE" sz="1600" kern="100" dirty="0">
                <a:effectLst/>
                <a:latin typeface="Calibri" panose="020F0502020204030204" pitchFamily="34" charset="0"/>
                <a:ea typeface="Calibri" panose="020F0502020204030204" pitchFamily="34" charset="0"/>
                <a:cs typeface="Times New Roman" panose="02020603050405020304" pitchFamily="18" charset="0"/>
              </a:rPr>
              <a:t>Im männlichen Bereich werden fast alle Mannschaften wieder besetzt</a:t>
            </a:r>
          </a:p>
          <a:p>
            <a:pPr>
              <a:lnSpc>
                <a:spcPct val="107000"/>
              </a:lnSpc>
              <a:spcAft>
                <a:spcPts val="800"/>
              </a:spcAft>
            </a:pPr>
            <a:r>
              <a:rPr lang="de-DE" sz="1600" b="1" u="sng" kern="100" dirty="0">
                <a:effectLst/>
                <a:latin typeface="Calibri" panose="020F0502020204030204" pitchFamily="34" charset="0"/>
                <a:ea typeface="Calibri" panose="020F0502020204030204" pitchFamily="34" charset="0"/>
                <a:cs typeface="Times New Roman" panose="02020603050405020304" pitchFamily="18" charset="0"/>
              </a:rPr>
              <a:t>Senioren 2023</a:t>
            </a:r>
            <a:endParaRPr lang="de-DE"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Calibri" panose="020F0502020204030204" pitchFamily="34" charset="0"/>
              <a:buChar char="-"/>
            </a:pPr>
            <a:r>
              <a:rPr lang="de-DE" sz="1600" kern="100" dirty="0">
                <a:effectLst/>
                <a:latin typeface="Calibri" panose="020F0502020204030204" pitchFamily="34" charset="0"/>
                <a:ea typeface="Calibri" panose="020F0502020204030204" pitchFamily="34" charset="0"/>
                <a:cs typeface="Times New Roman" panose="02020603050405020304" pitchFamily="18" charset="0"/>
              </a:rPr>
              <a:t>Aufstieg 1. Herren und 3. Damen</a:t>
            </a:r>
          </a:p>
          <a:p>
            <a:pPr marL="342900" lvl="0" indent="-342900">
              <a:lnSpc>
                <a:spcPct val="107000"/>
              </a:lnSpc>
              <a:buFont typeface="Calibri" panose="020F0502020204030204" pitchFamily="34" charset="0"/>
              <a:buChar char="-"/>
            </a:pPr>
            <a:r>
              <a:rPr lang="de-DE" sz="1600" kern="100" dirty="0">
                <a:effectLst/>
                <a:latin typeface="Calibri" panose="020F0502020204030204" pitchFamily="34" charset="0"/>
                <a:ea typeface="Calibri" panose="020F0502020204030204" pitchFamily="34" charset="0"/>
                <a:cs typeface="Times New Roman" panose="02020603050405020304" pitchFamily="18" charset="0"/>
              </a:rPr>
              <a:t>Abstieg 2. Damen</a:t>
            </a:r>
          </a:p>
          <a:p>
            <a:pPr marL="342900" lvl="0" indent="-342900">
              <a:lnSpc>
                <a:spcPct val="107000"/>
              </a:lnSpc>
              <a:spcAft>
                <a:spcPts val="800"/>
              </a:spcAft>
              <a:buFont typeface="Calibri" panose="020F0502020204030204" pitchFamily="34" charset="0"/>
              <a:buChar char="-"/>
            </a:pPr>
            <a:r>
              <a:rPr lang="de-DE" sz="1600" kern="100" dirty="0">
                <a:effectLst/>
                <a:latin typeface="Calibri" panose="020F0502020204030204" pitchFamily="34" charset="0"/>
                <a:ea typeface="Calibri" panose="020F0502020204030204" pitchFamily="34" charset="0"/>
                <a:cs typeface="Times New Roman" panose="02020603050405020304" pitchFamily="18" charset="0"/>
              </a:rPr>
              <a:t>1. Damen Aufstiegsrunde ungeschlagen</a:t>
            </a:r>
          </a:p>
          <a:p>
            <a:pPr>
              <a:lnSpc>
                <a:spcPct val="107000"/>
              </a:lnSpc>
              <a:spcAft>
                <a:spcPts val="800"/>
              </a:spcAft>
            </a:pPr>
            <a:r>
              <a:rPr lang="de-DE" sz="1600" b="1" u="sng" kern="100" dirty="0">
                <a:effectLst/>
                <a:latin typeface="Calibri" panose="020F0502020204030204" pitchFamily="34" charset="0"/>
                <a:ea typeface="Calibri" panose="020F0502020204030204" pitchFamily="34" charset="0"/>
                <a:cs typeface="Times New Roman" panose="02020603050405020304" pitchFamily="18" charset="0"/>
              </a:rPr>
              <a:t>Aktionen 2023</a:t>
            </a:r>
            <a:endParaRPr lang="de-DE"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Calibri" panose="020F0502020204030204" pitchFamily="34" charset="0"/>
              <a:buChar char="-"/>
            </a:pPr>
            <a:r>
              <a:rPr lang="de-DE" sz="1600" kern="100" dirty="0" err="1">
                <a:effectLst/>
                <a:latin typeface="Calibri" panose="020F0502020204030204" pitchFamily="34" charset="0"/>
                <a:ea typeface="Calibri" panose="020F0502020204030204" pitchFamily="34" charset="0"/>
                <a:cs typeface="Times New Roman" panose="02020603050405020304" pitchFamily="18" charset="0"/>
              </a:rPr>
              <a:t>Hanniball</a:t>
            </a:r>
            <a:r>
              <a:rPr lang="de-DE" sz="1600" kern="100" dirty="0">
                <a:effectLst/>
                <a:latin typeface="Calibri" panose="020F0502020204030204" pitchFamily="34" charset="0"/>
                <a:ea typeface="Calibri" panose="020F0502020204030204" pitchFamily="34" charset="0"/>
                <a:cs typeface="Times New Roman" panose="02020603050405020304" pitchFamily="18" charset="0"/>
              </a:rPr>
              <a:t> Pass</a:t>
            </a:r>
          </a:p>
          <a:p>
            <a:pPr marL="342900" lvl="0" indent="-342900">
              <a:lnSpc>
                <a:spcPct val="107000"/>
              </a:lnSpc>
              <a:buFont typeface="Calibri" panose="020F0502020204030204" pitchFamily="34" charset="0"/>
              <a:buChar char="-"/>
            </a:pPr>
            <a:r>
              <a:rPr lang="de-DE" sz="1600" kern="100" dirty="0">
                <a:effectLst/>
                <a:latin typeface="Calibri" panose="020F0502020204030204" pitchFamily="34" charset="0"/>
                <a:ea typeface="Calibri" panose="020F0502020204030204" pitchFamily="34" charset="0"/>
                <a:cs typeface="Times New Roman" panose="02020603050405020304" pitchFamily="18" charset="0"/>
              </a:rPr>
              <a:t>Pfingstlager</a:t>
            </a:r>
          </a:p>
          <a:p>
            <a:pPr marL="342900" lvl="0" indent="-342900">
              <a:lnSpc>
                <a:spcPct val="107000"/>
              </a:lnSpc>
              <a:buFont typeface="Calibri" panose="020F0502020204030204" pitchFamily="34" charset="0"/>
              <a:buChar char="-"/>
            </a:pPr>
            <a:r>
              <a:rPr lang="de-DE" sz="1600" kern="100" dirty="0">
                <a:effectLst/>
                <a:latin typeface="Calibri" panose="020F0502020204030204" pitchFamily="34" charset="0"/>
                <a:ea typeface="Calibri" panose="020F0502020204030204" pitchFamily="34" charset="0"/>
                <a:cs typeface="Times New Roman" panose="02020603050405020304" pitchFamily="18" charset="0"/>
              </a:rPr>
              <a:t>Lund Fahrt Jugend</a:t>
            </a:r>
          </a:p>
          <a:p>
            <a:pPr marL="342900" lvl="0" indent="-342900">
              <a:lnSpc>
                <a:spcPct val="107000"/>
              </a:lnSpc>
              <a:spcAft>
                <a:spcPts val="800"/>
              </a:spcAft>
              <a:buFont typeface="Calibri" panose="020F0502020204030204" pitchFamily="34" charset="0"/>
              <a:buChar char="-"/>
            </a:pPr>
            <a:r>
              <a:rPr lang="de-DE" sz="1600" kern="100" dirty="0">
                <a:effectLst/>
                <a:latin typeface="Calibri" panose="020F0502020204030204" pitchFamily="34" charset="0"/>
                <a:ea typeface="Calibri" panose="020F0502020204030204" pitchFamily="34" charset="0"/>
                <a:cs typeface="Times New Roman" panose="02020603050405020304" pitchFamily="18" charset="0"/>
              </a:rPr>
              <a:t>Weihnachtsfeier</a:t>
            </a:r>
            <a:endParaRPr sz="1800" b="0" i="0" u="none" strike="noStrike" cap="none" dirty="0">
              <a:solidFill>
                <a:schemeClr val="dk1"/>
              </a:solidFill>
              <a:latin typeface="Calibri"/>
              <a:ea typeface="Calibri"/>
              <a:cs typeface="Calibri"/>
              <a:sym typeface="Calibri"/>
            </a:endParaRPr>
          </a:p>
        </p:txBody>
      </p:sp>
      <p:pic>
        <p:nvPicPr>
          <p:cNvPr id="6" name="Grafik 5" descr="Ein Bild, das Text, Schrift, Grafiken, Grafikdesign enthält.&#10;&#10;Automatisch generierte Beschreibung">
            <a:extLst>
              <a:ext uri="{FF2B5EF4-FFF2-40B4-BE49-F238E27FC236}">
                <a16:creationId xmlns:a16="http://schemas.microsoft.com/office/drawing/2014/main" id="{2291302B-FDCE-977E-649B-C40F4CFDC752}"/>
              </a:ext>
            </a:extLst>
          </p:cNvPr>
          <p:cNvPicPr>
            <a:picLocks noChangeAspect="1"/>
          </p:cNvPicPr>
          <p:nvPr/>
        </p:nvPicPr>
        <p:blipFill>
          <a:blip r:embed="rId3"/>
          <a:stretch>
            <a:fillRect/>
          </a:stretch>
        </p:blipFill>
        <p:spPr>
          <a:xfrm>
            <a:off x="773292" y="1045768"/>
            <a:ext cx="2748384" cy="787746"/>
          </a:xfrm>
          <a:prstGeom prst="rect">
            <a:avLst/>
          </a:prstGeom>
        </p:spPr>
      </p:pic>
      <p:pic>
        <p:nvPicPr>
          <p:cNvPr id="3" name="Grafik 2" descr="Ein Bild, das Person, Kleidung, Lächeln, Menschliches Gesicht enthält.&#10;&#10;Automatisch generierte Beschreibung">
            <a:extLst>
              <a:ext uri="{FF2B5EF4-FFF2-40B4-BE49-F238E27FC236}">
                <a16:creationId xmlns:a16="http://schemas.microsoft.com/office/drawing/2014/main" id="{E930D687-B1B6-6697-ED78-00299328B711}"/>
              </a:ext>
            </a:extLst>
          </p:cNvPr>
          <p:cNvPicPr>
            <a:picLocks noChangeAspect="1"/>
          </p:cNvPicPr>
          <p:nvPr/>
        </p:nvPicPr>
        <p:blipFill>
          <a:blip r:embed="rId4"/>
          <a:stretch>
            <a:fillRect/>
          </a:stretch>
        </p:blipFill>
        <p:spPr>
          <a:xfrm>
            <a:off x="7065971" y="1833514"/>
            <a:ext cx="4367823" cy="3277341"/>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e-DE" sz="3600" dirty="0"/>
              <a:t>Protokoll der Mitgliederversammlung 2023</a:t>
            </a:r>
            <a:endParaRPr dirty="0"/>
          </a:p>
        </p:txBody>
      </p:sp>
      <p:sp>
        <p:nvSpPr>
          <p:cNvPr id="140" name="Google Shape;140;p6"/>
          <p:cNvSpPr txBox="1">
            <a:spLocks noGrp="1"/>
          </p:cNvSpPr>
          <p:nvPr>
            <p:ph type="body" idx="1"/>
          </p:nvPr>
        </p:nvSpPr>
        <p:spPr>
          <a:xfrm>
            <a:off x="838200" y="1690688"/>
            <a:ext cx="7952874"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FF0000"/>
              </a:buClr>
              <a:buSzPts val="2800"/>
              <a:buNone/>
            </a:pPr>
            <a:r>
              <a:rPr lang="de-DE" b="0" dirty="0">
                <a:latin typeface="+mn-lt"/>
              </a:rPr>
              <a:t>Das Protokoll und alle zugehörigen Anhänge sind auf unserer Homepage</a:t>
            </a:r>
          </a:p>
          <a:p>
            <a:pPr marL="0" lvl="0" indent="0" algn="l" rtl="0">
              <a:lnSpc>
                <a:spcPct val="90000"/>
              </a:lnSpc>
              <a:spcBef>
                <a:spcPts val="0"/>
              </a:spcBef>
              <a:spcAft>
                <a:spcPts val="0"/>
              </a:spcAft>
              <a:buClr>
                <a:srgbClr val="FF0000"/>
              </a:buClr>
              <a:buSzPts val="2800"/>
              <a:buNone/>
            </a:pPr>
            <a:endParaRPr lang="de-DE" b="0" dirty="0">
              <a:latin typeface="+mn-lt"/>
            </a:endParaRPr>
          </a:p>
          <a:p>
            <a:pPr marL="0" lvl="0" indent="0" algn="l" rtl="0">
              <a:lnSpc>
                <a:spcPct val="90000"/>
              </a:lnSpc>
              <a:spcBef>
                <a:spcPts val="0"/>
              </a:spcBef>
              <a:spcAft>
                <a:spcPts val="0"/>
              </a:spcAft>
              <a:buClr>
                <a:srgbClr val="FF0000"/>
              </a:buClr>
              <a:buSzPts val="2800"/>
              <a:buNone/>
            </a:pPr>
            <a:r>
              <a:rPr lang="de-DE" b="0" dirty="0">
                <a:latin typeface="+mn-lt"/>
              </a:rPr>
              <a:t> </a:t>
            </a:r>
            <a:r>
              <a:rPr lang="de-DE" b="0" u="sng" dirty="0">
                <a:solidFill>
                  <a:schemeClr val="hlink"/>
                </a:solidFill>
                <a:latin typeface="+mn-lt"/>
                <a:hlinkClick r:id="rId3"/>
              </a:rPr>
              <a:t>WWW.SCDJK.DE</a:t>
            </a:r>
            <a:r>
              <a:rPr lang="de-DE" b="0" dirty="0">
                <a:latin typeface="+mn-lt"/>
              </a:rPr>
              <a:t> </a:t>
            </a:r>
          </a:p>
          <a:p>
            <a:pPr marL="0" lvl="0" indent="0" algn="l" rtl="0">
              <a:lnSpc>
                <a:spcPct val="90000"/>
              </a:lnSpc>
              <a:spcBef>
                <a:spcPts val="0"/>
              </a:spcBef>
              <a:spcAft>
                <a:spcPts val="0"/>
              </a:spcAft>
              <a:buClr>
                <a:srgbClr val="FF0000"/>
              </a:buClr>
              <a:buSzPts val="2800"/>
              <a:buNone/>
            </a:pPr>
            <a:endParaRPr lang="de-DE" b="0" dirty="0">
              <a:latin typeface="+mn-lt"/>
            </a:endParaRPr>
          </a:p>
          <a:p>
            <a:pPr marL="0" lvl="0" indent="0" algn="l" rtl="0">
              <a:lnSpc>
                <a:spcPct val="90000"/>
              </a:lnSpc>
              <a:spcBef>
                <a:spcPts val="0"/>
              </a:spcBef>
              <a:spcAft>
                <a:spcPts val="0"/>
              </a:spcAft>
              <a:buClr>
                <a:srgbClr val="FF0000"/>
              </a:buClr>
              <a:buSzPts val="2800"/>
              <a:buNone/>
            </a:pPr>
            <a:r>
              <a:rPr lang="de-DE" b="0" dirty="0">
                <a:latin typeface="+mn-lt"/>
              </a:rPr>
              <a:t>zu finden.</a:t>
            </a:r>
            <a:endParaRPr dirty="0">
              <a:latin typeface="+mn-lt"/>
            </a:endParaRPr>
          </a:p>
          <a:p>
            <a:pPr marL="0" lvl="0" indent="0" algn="l" rtl="0">
              <a:lnSpc>
                <a:spcPct val="90000"/>
              </a:lnSpc>
              <a:spcBef>
                <a:spcPts val="1000"/>
              </a:spcBef>
              <a:spcAft>
                <a:spcPts val="0"/>
              </a:spcAft>
              <a:buClr>
                <a:srgbClr val="FF0000"/>
              </a:buClr>
              <a:buSzPts val="2800"/>
              <a:buNone/>
            </a:pPr>
            <a:endParaRPr b="0" dirty="0">
              <a:latin typeface="+mn-lt"/>
            </a:endParaRPr>
          </a:p>
          <a:p>
            <a:pPr marL="0" lvl="0" indent="0" algn="l" rtl="0">
              <a:lnSpc>
                <a:spcPct val="90000"/>
              </a:lnSpc>
              <a:spcBef>
                <a:spcPts val="1000"/>
              </a:spcBef>
              <a:spcAft>
                <a:spcPts val="0"/>
              </a:spcAft>
              <a:buClr>
                <a:srgbClr val="FF0000"/>
              </a:buClr>
              <a:buSzPts val="2800"/>
              <a:buNone/>
            </a:pPr>
            <a:r>
              <a:rPr lang="de-DE" b="0" dirty="0">
                <a:latin typeface="+mn-lt"/>
              </a:rPr>
              <a:t>	Abstimmung</a:t>
            </a:r>
            <a:endParaRPr dirty="0">
              <a:latin typeface="+mn-lt"/>
            </a:endParaRPr>
          </a:p>
          <a:p>
            <a:pPr marL="0" lvl="0" indent="0" algn="l" rtl="0">
              <a:lnSpc>
                <a:spcPct val="90000"/>
              </a:lnSpc>
              <a:spcBef>
                <a:spcPts val="1000"/>
              </a:spcBef>
              <a:spcAft>
                <a:spcPts val="0"/>
              </a:spcAft>
              <a:buClr>
                <a:srgbClr val="FF0000"/>
              </a:buClr>
              <a:buSzPts val="2800"/>
              <a:buNone/>
            </a:pPr>
            <a:endParaRPr b="0" dirty="0"/>
          </a:p>
          <a:p>
            <a:pPr marL="0" lvl="0" indent="0" algn="l" rtl="0">
              <a:lnSpc>
                <a:spcPct val="90000"/>
              </a:lnSpc>
              <a:spcBef>
                <a:spcPts val="1000"/>
              </a:spcBef>
              <a:spcAft>
                <a:spcPts val="0"/>
              </a:spcAft>
              <a:buClr>
                <a:srgbClr val="FF0000"/>
              </a:buClr>
              <a:buSzPts val="2800"/>
              <a:buNone/>
            </a:pPr>
            <a:endParaRPr dirty="0"/>
          </a:p>
        </p:txBody>
      </p:sp>
      <p:sp>
        <p:nvSpPr>
          <p:cNvPr id="141" name="Google Shape;141;p6"/>
          <p:cNvSpPr/>
          <p:nvPr/>
        </p:nvSpPr>
        <p:spPr>
          <a:xfrm>
            <a:off x="1049058" y="4613461"/>
            <a:ext cx="685905" cy="443181"/>
          </a:xfrm>
          <a:prstGeom prst="rightArrow">
            <a:avLst>
              <a:gd name="adj1" fmla="val 50000"/>
              <a:gd name="adj2" fmla="val 50000"/>
            </a:avLst>
          </a:prstGeom>
          <a:gradFill>
            <a:gsLst>
              <a:gs pos="0">
                <a:srgbClr val="F08B54"/>
              </a:gs>
              <a:gs pos="50000">
                <a:srgbClr val="F67A26"/>
              </a:gs>
              <a:gs pos="100000">
                <a:srgbClr val="E36A18"/>
              </a:gs>
            </a:gsLst>
            <a:lin ang="5400000" scaled="0"/>
          </a:gradFill>
          <a:ln w="95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46"/>
          <p:cNvSpPr txBox="1">
            <a:spLocks noGrp="1"/>
          </p:cNvSpPr>
          <p:nvPr>
            <p:ph type="title"/>
          </p:nvPr>
        </p:nvSpPr>
        <p:spPr>
          <a:xfrm>
            <a:off x="773292" y="156578"/>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e-DE" sz="3600" dirty="0">
                <a:latin typeface="+mn-lt"/>
              </a:rPr>
              <a:t>Ausblick auf 2024</a:t>
            </a:r>
            <a:endParaRPr sz="3600" dirty="0">
              <a:latin typeface="+mn-lt"/>
            </a:endParaRPr>
          </a:p>
        </p:txBody>
      </p:sp>
      <p:sp>
        <p:nvSpPr>
          <p:cNvPr id="441" name="Google Shape;441;p46"/>
          <p:cNvSpPr txBox="1"/>
          <p:nvPr/>
        </p:nvSpPr>
        <p:spPr>
          <a:xfrm>
            <a:off x="844586" y="1290973"/>
            <a:ext cx="8506175" cy="38083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lang="de-DE" sz="1600" b="0" i="0" u="none" strike="noStrike" cap="none" dirty="0">
              <a:solidFill>
                <a:srgbClr val="000000"/>
              </a:solidFill>
              <a:latin typeface="+mn-lt"/>
              <a:sym typeface="Arial"/>
            </a:endParaRPr>
          </a:p>
          <a:p>
            <a:pPr marL="0" marR="0" lvl="0" indent="0" algn="l" rtl="0">
              <a:lnSpc>
                <a:spcPct val="100000"/>
              </a:lnSpc>
              <a:spcBef>
                <a:spcPts val="0"/>
              </a:spcBef>
              <a:spcAft>
                <a:spcPts val="0"/>
              </a:spcAft>
              <a:buClr>
                <a:srgbClr val="000000"/>
              </a:buClr>
              <a:buSzPts val="1800"/>
              <a:buFont typeface="Arial"/>
              <a:buNone/>
            </a:pPr>
            <a:endParaRPr lang="de-DE" sz="1600" dirty="0">
              <a:latin typeface="+mn-lt"/>
            </a:endParaRPr>
          </a:p>
          <a:p>
            <a:pPr marL="0" marR="0" lvl="0" indent="0" algn="l" rtl="0">
              <a:lnSpc>
                <a:spcPct val="100000"/>
              </a:lnSpc>
              <a:spcBef>
                <a:spcPts val="0"/>
              </a:spcBef>
              <a:spcAft>
                <a:spcPts val="0"/>
              </a:spcAft>
              <a:buClr>
                <a:srgbClr val="000000"/>
              </a:buClr>
              <a:buSzPts val="1800"/>
              <a:buFont typeface="Arial"/>
              <a:buNone/>
            </a:pPr>
            <a:endParaRPr lang="de-DE" sz="1600" b="0" i="0" u="none" strike="noStrike" cap="none" dirty="0">
              <a:solidFill>
                <a:srgbClr val="000000"/>
              </a:solidFill>
              <a:latin typeface="+mn-lt"/>
              <a:sym typeface="Arial"/>
            </a:endParaRPr>
          </a:p>
          <a:p>
            <a:pPr marL="0" marR="0" lvl="0" indent="0" algn="l" rtl="0">
              <a:lnSpc>
                <a:spcPct val="100000"/>
              </a:lnSpc>
              <a:spcBef>
                <a:spcPts val="0"/>
              </a:spcBef>
              <a:spcAft>
                <a:spcPts val="0"/>
              </a:spcAft>
              <a:buClr>
                <a:srgbClr val="000000"/>
              </a:buClr>
              <a:buSzPts val="1800"/>
              <a:buFont typeface="Arial"/>
              <a:buNone/>
            </a:pPr>
            <a:endParaRPr sz="1600" b="0" i="0" u="none" strike="noStrike" cap="none" dirty="0">
              <a:solidFill>
                <a:srgbClr val="000000"/>
              </a:solidFill>
              <a:latin typeface="+mn-lt"/>
              <a:sym typeface="Arial"/>
            </a:endParaRPr>
          </a:p>
          <a:p>
            <a:pPr>
              <a:lnSpc>
                <a:spcPct val="200000"/>
              </a:lnSpc>
            </a:pPr>
            <a:r>
              <a:rPr lang="de-DE" sz="1800" dirty="0"/>
              <a:t>Ausblick auf 2024</a:t>
            </a:r>
          </a:p>
          <a:p>
            <a:pPr marL="342900" lvl="0" indent="-342900">
              <a:lnSpc>
                <a:spcPct val="107000"/>
              </a:lnSpc>
              <a:buFont typeface="Calibri" panose="020F0502020204030204" pitchFamily="34" charset="0"/>
              <a:buChar char="-"/>
            </a:pPr>
            <a:r>
              <a:rPr lang="de-DE" sz="1800" kern="100" dirty="0">
                <a:effectLst/>
                <a:latin typeface="Calibri" panose="020F0502020204030204" pitchFamily="34" charset="0"/>
                <a:ea typeface="Calibri" panose="020F0502020204030204" pitchFamily="34" charset="0"/>
                <a:cs typeface="Times New Roman" panose="02020603050405020304" pitchFamily="18" charset="0"/>
              </a:rPr>
              <a:t>Jux Turnier Anfang des Jahres</a:t>
            </a:r>
          </a:p>
          <a:p>
            <a:pPr marL="342900" lvl="0" indent="-342900">
              <a:lnSpc>
                <a:spcPct val="107000"/>
              </a:lnSpc>
              <a:buFont typeface="Calibri" panose="020F0502020204030204" pitchFamily="34" charset="0"/>
              <a:buChar char="-"/>
            </a:pPr>
            <a:r>
              <a:rPr lang="de-DE" sz="1800" kern="100" dirty="0">
                <a:effectLst/>
                <a:latin typeface="Calibri" panose="020F0502020204030204" pitchFamily="34" charset="0"/>
                <a:ea typeface="Calibri" panose="020F0502020204030204" pitchFamily="34" charset="0"/>
                <a:cs typeface="Times New Roman" panose="02020603050405020304" pitchFamily="18" charset="0"/>
              </a:rPr>
              <a:t>Public Viewing Handball EM</a:t>
            </a:r>
          </a:p>
          <a:p>
            <a:pPr marL="342900" lvl="0" indent="-342900">
              <a:lnSpc>
                <a:spcPct val="107000"/>
              </a:lnSpc>
              <a:buFont typeface="Calibri" panose="020F0502020204030204" pitchFamily="34" charset="0"/>
              <a:buChar char="-"/>
            </a:pPr>
            <a:r>
              <a:rPr lang="de-DE" sz="1800" kern="100" dirty="0">
                <a:effectLst/>
                <a:latin typeface="Calibri" panose="020F0502020204030204" pitchFamily="34" charset="0"/>
                <a:ea typeface="Calibri" panose="020F0502020204030204" pitchFamily="34" charset="0"/>
                <a:cs typeface="Times New Roman" panose="02020603050405020304" pitchFamily="18" charset="0"/>
              </a:rPr>
              <a:t>Vielseitigkeitsturnier</a:t>
            </a:r>
          </a:p>
          <a:p>
            <a:pPr marL="342900" lvl="0" indent="-342900">
              <a:lnSpc>
                <a:spcPct val="107000"/>
              </a:lnSpc>
              <a:buFont typeface="Calibri" panose="020F0502020204030204" pitchFamily="34" charset="0"/>
              <a:buChar char="-"/>
            </a:pPr>
            <a:r>
              <a:rPr lang="de-DE" sz="1800" kern="100" dirty="0">
                <a:effectLst/>
                <a:latin typeface="Calibri" panose="020F0502020204030204" pitchFamily="34" charset="0"/>
                <a:ea typeface="Calibri" panose="020F0502020204030204" pitchFamily="34" charset="0"/>
                <a:cs typeface="Times New Roman" panose="02020603050405020304" pitchFamily="18" charset="0"/>
              </a:rPr>
              <a:t>Grundschulturnier</a:t>
            </a:r>
          </a:p>
          <a:p>
            <a:pPr marL="342900" lvl="0" indent="-342900">
              <a:lnSpc>
                <a:spcPct val="107000"/>
              </a:lnSpc>
              <a:buFont typeface="Calibri" panose="020F0502020204030204" pitchFamily="34" charset="0"/>
              <a:buChar char="-"/>
            </a:pPr>
            <a:r>
              <a:rPr lang="de-DE" sz="1800" kern="100" dirty="0">
                <a:effectLst/>
                <a:latin typeface="Calibri" panose="020F0502020204030204" pitchFamily="34" charset="0"/>
                <a:ea typeface="Calibri" panose="020F0502020204030204" pitchFamily="34" charset="0"/>
                <a:cs typeface="Times New Roman" panose="02020603050405020304" pitchFamily="18" charset="0"/>
              </a:rPr>
              <a:t>Mini EM</a:t>
            </a:r>
          </a:p>
          <a:p>
            <a:pPr marL="342900" lvl="0" indent="-342900">
              <a:lnSpc>
                <a:spcPct val="107000"/>
              </a:lnSpc>
              <a:buFont typeface="Calibri" panose="020F0502020204030204" pitchFamily="34" charset="0"/>
              <a:buChar char="-"/>
            </a:pPr>
            <a:r>
              <a:rPr lang="de-DE" sz="1800" kern="100" dirty="0" err="1">
                <a:effectLst/>
                <a:latin typeface="Calibri" panose="020F0502020204030204" pitchFamily="34" charset="0"/>
                <a:ea typeface="Calibri" panose="020F0502020204030204" pitchFamily="34" charset="0"/>
                <a:cs typeface="Times New Roman" panose="02020603050405020304" pitchFamily="18" charset="0"/>
              </a:rPr>
              <a:t>Hanniball</a:t>
            </a:r>
            <a:r>
              <a:rPr lang="de-DE" sz="1800" kern="100" dirty="0">
                <a:effectLst/>
                <a:latin typeface="Calibri" panose="020F0502020204030204" pitchFamily="34" charset="0"/>
                <a:ea typeface="Calibri" panose="020F0502020204030204" pitchFamily="34" charset="0"/>
                <a:cs typeface="Times New Roman" panose="02020603050405020304" pitchFamily="18" charset="0"/>
              </a:rPr>
              <a:t> Pass</a:t>
            </a:r>
          </a:p>
          <a:p>
            <a:pPr marL="342900" lvl="0" indent="-342900">
              <a:lnSpc>
                <a:spcPct val="107000"/>
              </a:lnSpc>
              <a:spcAft>
                <a:spcPts val="800"/>
              </a:spcAft>
              <a:buFont typeface="Calibri" panose="020F0502020204030204" pitchFamily="34" charset="0"/>
              <a:buChar char="-"/>
            </a:pPr>
            <a:r>
              <a:rPr lang="de-DE" sz="1800" kern="100" dirty="0">
                <a:effectLst/>
                <a:latin typeface="Calibri" panose="020F0502020204030204" pitchFamily="34" charset="0"/>
                <a:ea typeface="Calibri" panose="020F0502020204030204" pitchFamily="34" charset="0"/>
                <a:cs typeface="Times New Roman" panose="02020603050405020304" pitchFamily="18" charset="0"/>
              </a:rPr>
              <a:t>Lund + Weihnachtsfeier</a:t>
            </a:r>
            <a:endParaRPr sz="1800" b="0" i="0" u="none" strike="noStrike" cap="none" dirty="0">
              <a:solidFill>
                <a:schemeClr val="dk1"/>
              </a:solidFill>
              <a:latin typeface="Calibri"/>
              <a:ea typeface="Calibri"/>
              <a:cs typeface="Calibri"/>
              <a:sym typeface="Calibri"/>
            </a:endParaRPr>
          </a:p>
        </p:txBody>
      </p:sp>
      <p:pic>
        <p:nvPicPr>
          <p:cNvPr id="6" name="Grafik 5" descr="Ein Bild, das Text, Schrift, Grafiken, Grafikdesign enthält.&#10;&#10;Automatisch generierte Beschreibung">
            <a:extLst>
              <a:ext uri="{FF2B5EF4-FFF2-40B4-BE49-F238E27FC236}">
                <a16:creationId xmlns:a16="http://schemas.microsoft.com/office/drawing/2014/main" id="{2291302B-FDCE-977E-649B-C40F4CFDC752}"/>
              </a:ext>
            </a:extLst>
          </p:cNvPr>
          <p:cNvPicPr>
            <a:picLocks noChangeAspect="1"/>
          </p:cNvPicPr>
          <p:nvPr/>
        </p:nvPicPr>
        <p:blipFill>
          <a:blip r:embed="rId3"/>
          <a:stretch>
            <a:fillRect/>
          </a:stretch>
        </p:blipFill>
        <p:spPr>
          <a:xfrm>
            <a:off x="556949" y="1173222"/>
            <a:ext cx="4374490" cy="1253823"/>
          </a:xfrm>
          <a:prstGeom prst="rect">
            <a:avLst/>
          </a:prstGeom>
        </p:spPr>
      </p:pic>
      <p:pic>
        <p:nvPicPr>
          <p:cNvPr id="3" name="Grafik 2" descr="Ein Bild, das Person, Sport, Schuhwerk, Gruppe enthält.&#10;&#10;Automatisch generierte Beschreibung">
            <a:extLst>
              <a:ext uri="{FF2B5EF4-FFF2-40B4-BE49-F238E27FC236}">
                <a16:creationId xmlns:a16="http://schemas.microsoft.com/office/drawing/2014/main" id="{5D343EC2-C2E1-CDEA-99D7-81AFC6C2E232}"/>
              </a:ext>
            </a:extLst>
          </p:cNvPr>
          <p:cNvPicPr>
            <a:picLocks noChangeAspect="1"/>
          </p:cNvPicPr>
          <p:nvPr/>
        </p:nvPicPr>
        <p:blipFill>
          <a:blip r:embed="rId4"/>
          <a:stretch>
            <a:fillRect/>
          </a:stretch>
        </p:blipFill>
        <p:spPr>
          <a:xfrm>
            <a:off x="4088549" y="2427045"/>
            <a:ext cx="7864904" cy="4171265"/>
          </a:xfrm>
          <a:prstGeom prst="rect">
            <a:avLst/>
          </a:prstGeom>
        </p:spPr>
      </p:pic>
    </p:spTree>
    <p:extLst>
      <p:ext uri="{BB962C8B-B14F-4D97-AF65-F5344CB8AC3E}">
        <p14:creationId xmlns:p14="http://schemas.microsoft.com/office/powerpoint/2010/main" val="88922362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46"/>
          <p:cNvSpPr txBox="1">
            <a:spLocks noGrp="1"/>
          </p:cNvSpPr>
          <p:nvPr>
            <p:ph type="title"/>
          </p:nvPr>
        </p:nvSpPr>
        <p:spPr>
          <a:xfrm>
            <a:off x="773292" y="156578"/>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e-DE" sz="3600" dirty="0">
                <a:latin typeface="+mn-lt"/>
              </a:rPr>
              <a:t>Ausblick auf 2024</a:t>
            </a:r>
            <a:endParaRPr sz="3600" dirty="0">
              <a:latin typeface="+mn-lt"/>
            </a:endParaRPr>
          </a:p>
        </p:txBody>
      </p:sp>
      <p:sp>
        <p:nvSpPr>
          <p:cNvPr id="441" name="Google Shape;441;p46"/>
          <p:cNvSpPr txBox="1"/>
          <p:nvPr/>
        </p:nvSpPr>
        <p:spPr>
          <a:xfrm>
            <a:off x="773292" y="1161550"/>
            <a:ext cx="8506175" cy="295461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de-DE" sz="2400" b="0" i="0" u="none" strike="noStrike" cap="none" dirty="0">
                <a:solidFill>
                  <a:schemeClr val="dk1"/>
                </a:solidFill>
                <a:latin typeface="+mn-lt"/>
                <a:ea typeface="Calibri"/>
                <a:cs typeface="Calibri"/>
                <a:sym typeface="Calibri"/>
              </a:rPr>
              <a:t>Volleyball</a:t>
            </a:r>
            <a:endParaRPr sz="2400" b="0" i="0" u="none" strike="noStrike" cap="none" dirty="0">
              <a:solidFill>
                <a:srgbClr val="000000"/>
              </a:solidFill>
              <a:latin typeface="+mn-lt"/>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mn-lt"/>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de-DE" sz="1800" b="0" i="0" u="none" strike="noStrike" cap="none" dirty="0">
                <a:solidFill>
                  <a:schemeClr val="dk1"/>
                </a:solidFill>
                <a:latin typeface="Calibri"/>
                <a:ea typeface="Calibri"/>
                <a:cs typeface="Calibri"/>
                <a:sym typeface="Calibri"/>
              </a:rPr>
              <a:t>20.04.2024	Relegationsheimspiel der 1. </a:t>
            </a:r>
            <a:r>
              <a:rPr lang="de-DE" sz="1800" dirty="0">
                <a:solidFill>
                  <a:schemeClr val="dk1"/>
                </a:solidFill>
                <a:latin typeface="Calibri"/>
                <a:ea typeface="Calibri"/>
                <a:cs typeface="Calibri"/>
                <a:sym typeface="Calibri"/>
              </a:rPr>
              <a:t>Damen</a:t>
            </a:r>
          </a:p>
          <a:p>
            <a:pPr marL="0" marR="0" lvl="0" indent="0" algn="l" rtl="0">
              <a:lnSpc>
                <a:spcPct val="100000"/>
              </a:lnSpc>
              <a:spcBef>
                <a:spcPts val="0"/>
              </a:spcBef>
              <a:spcAft>
                <a:spcPts val="0"/>
              </a:spcAft>
              <a:buClr>
                <a:srgbClr val="000000"/>
              </a:buClr>
              <a:buSzPts val="1800"/>
              <a:buFont typeface="Arial"/>
              <a:buNone/>
            </a:pPr>
            <a:r>
              <a:rPr lang="de-DE" sz="1800" b="0" i="0" u="none" strike="noStrike" cap="none" dirty="0">
                <a:solidFill>
                  <a:schemeClr val="dk1"/>
                </a:solidFill>
                <a:latin typeface="Calibri"/>
                <a:ea typeface="Calibri"/>
                <a:cs typeface="Calibri"/>
                <a:sym typeface="Calibri"/>
              </a:rPr>
              <a:t>21.04.2024	Relegationsspiel der 1. Herren</a:t>
            </a:r>
          </a:p>
          <a:p>
            <a:pPr marL="0" marR="0" lvl="0" indent="0" algn="l" rtl="0">
              <a:lnSpc>
                <a:spcPct val="100000"/>
              </a:lnSpc>
              <a:spcBef>
                <a:spcPts val="0"/>
              </a:spcBef>
              <a:spcAft>
                <a:spcPts val="0"/>
              </a:spcAft>
              <a:buClr>
                <a:srgbClr val="000000"/>
              </a:buClr>
              <a:buSzPts val="1800"/>
              <a:buFont typeface="Arial"/>
              <a:buNone/>
            </a:pPr>
            <a:r>
              <a:rPr lang="de-DE" sz="1800" dirty="0">
                <a:solidFill>
                  <a:schemeClr val="dk1"/>
                </a:solidFill>
                <a:latin typeface="Calibri"/>
                <a:ea typeface="Calibri"/>
                <a:cs typeface="Calibri"/>
                <a:sym typeface="Calibri"/>
              </a:rPr>
              <a:t>25.05.2024	Saisonabschluss </a:t>
            </a:r>
          </a:p>
          <a:p>
            <a:pPr marL="0" marR="0" lvl="0" indent="0" algn="l" rtl="0">
              <a:lnSpc>
                <a:spcPct val="100000"/>
              </a:lnSpc>
              <a:spcBef>
                <a:spcPts val="0"/>
              </a:spcBef>
              <a:spcAft>
                <a:spcPts val="0"/>
              </a:spcAft>
              <a:buClr>
                <a:srgbClr val="000000"/>
              </a:buClr>
              <a:buSzPts val="1800"/>
              <a:buFont typeface="Arial"/>
              <a:buNone/>
            </a:pPr>
            <a:r>
              <a:rPr lang="de-DE" sz="1800" b="0" i="0" u="none" strike="noStrike" cap="none" dirty="0">
                <a:solidFill>
                  <a:schemeClr val="dk1"/>
                </a:solidFill>
                <a:latin typeface="Calibri"/>
                <a:ea typeface="Calibri"/>
                <a:cs typeface="Calibri"/>
                <a:sym typeface="Calibri"/>
              </a:rPr>
              <a:t>27.06.2024	Fahrt nach Graal-Müritz zum 30jährigen Jubiläum</a:t>
            </a:r>
          </a:p>
          <a:p>
            <a:pPr marL="0" marR="0" lvl="0" indent="0" algn="l" rtl="0">
              <a:lnSpc>
                <a:spcPct val="100000"/>
              </a:lnSpc>
              <a:spcBef>
                <a:spcPts val="0"/>
              </a:spcBef>
              <a:spcAft>
                <a:spcPts val="0"/>
              </a:spcAft>
              <a:buClr>
                <a:srgbClr val="000000"/>
              </a:buClr>
              <a:buSzPts val="1800"/>
              <a:buFont typeface="Arial"/>
              <a:buNone/>
            </a:pPr>
            <a:r>
              <a:rPr lang="de-DE" sz="1800" dirty="0">
                <a:solidFill>
                  <a:schemeClr val="dk1"/>
                </a:solidFill>
                <a:latin typeface="Calibri"/>
                <a:ea typeface="Calibri"/>
                <a:cs typeface="Calibri"/>
                <a:sym typeface="Calibri"/>
              </a:rPr>
              <a:t>31.08.2024</a:t>
            </a:r>
            <a:r>
              <a:rPr lang="de-DE" sz="1800" b="0" i="0" u="none" strike="noStrike" cap="none" dirty="0">
                <a:solidFill>
                  <a:schemeClr val="dk1"/>
                </a:solidFill>
                <a:latin typeface="Calibri"/>
                <a:ea typeface="Calibri"/>
                <a:cs typeface="Calibri"/>
                <a:sym typeface="Calibri"/>
              </a:rPr>
              <a:t>	</a:t>
            </a:r>
            <a:r>
              <a:rPr lang="de-DE" sz="1800" b="0" i="0" u="none" strike="noStrike" cap="none" dirty="0" err="1">
                <a:solidFill>
                  <a:schemeClr val="dk1"/>
                </a:solidFill>
                <a:latin typeface="Calibri"/>
                <a:ea typeface="Calibri"/>
                <a:cs typeface="Calibri"/>
                <a:sym typeface="Calibri"/>
              </a:rPr>
              <a:t>Schweinchenturnier</a:t>
            </a:r>
            <a:r>
              <a:rPr lang="de-DE" sz="1800" b="0" i="0" u="none" strike="noStrike" cap="none" dirty="0">
                <a:solidFill>
                  <a:schemeClr val="dk1"/>
                </a:solidFill>
                <a:latin typeface="Calibri"/>
                <a:ea typeface="Calibri"/>
                <a:cs typeface="Calibri"/>
                <a:sym typeface="Calibri"/>
              </a:rPr>
              <a:t> Frauen</a:t>
            </a:r>
          </a:p>
          <a:p>
            <a:pPr marL="0" marR="0" lvl="0" indent="0" algn="l" rtl="0">
              <a:lnSpc>
                <a:spcPct val="100000"/>
              </a:lnSpc>
              <a:spcBef>
                <a:spcPts val="0"/>
              </a:spcBef>
              <a:spcAft>
                <a:spcPts val="0"/>
              </a:spcAft>
              <a:buClr>
                <a:srgbClr val="000000"/>
              </a:buClr>
              <a:buSzPts val="1800"/>
              <a:buFont typeface="Arial"/>
              <a:buNone/>
            </a:pPr>
            <a:r>
              <a:rPr lang="de-DE" sz="1800" dirty="0">
                <a:solidFill>
                  <a:schemeClr val="dk1"/>
                </a:solidFill>
                <a:latin typeface="Calibri"/>
                <a:ea typeface="Calibri"/>
                <a:cs typeface="Calibri"/>
                <a:sym typeface="Calibri"/>
              </a:rPr>
              <a:t>01.09.2024	</a:t>
            </a:r>
            <a:r>
              <a:rPr lang="de-DE" sz="1800" dirty="0" err="1">
                <a:solidFill>
                  <a:schemeClr val="dk1"/>
                </a:solidFill>
                <a:latin typeface="Calibri"/>
                <a:ea typeface="Calibri"/>
                <a:cs typeface="Calibri"/>
                <a:sym typeface="Calibri"/>
              </a:rPr>
              <a:t>Schweinchenturnier</a:t>
            </a:r>
            <a:r>
              <a:rPr lang="de-DE" sz="1800" dirty="0">
                <a:solidFill>
                  <a:schemeClr val="dk1"/>
                </a:solidFill>
                <a:latin typeface="Calibri"/>
                <a:ea typeface="Calibri"/>
                <a:cs typeface="Calibri"/>
                <a:sym typeface="Calibri"/>
              </a:rPr>
              <a:t> Männer</a:t>
            </a:r>
          </a:p>
          <a:p>
            <a:pPr marL="0" marR="0" lvl="0" indent="0" algn="l" rtl="0">
              <a:lnSpc>
                <a:spcPct val="100000"/>
              </a:lnSpc>
              <a:spcBef>
                <a:spcPts val="0"/>
              </a:spcBef>
              <a:spcAft>
                <a:spcPts val="0"/>
              </a:spcAft>
              <a:buClr>
                <a:srgbClr val="000000"/>
              </a:buClr>
              <a:buSzPts val="1800"/>
              <a:buFont typeface="Arial"/>
              <a:buNone/>
            </a:pPr>
            <a:r>
              <a:rPr lang="de-DE" sz="1800" b="0" i="0" u="none" strike="noStrike" cap="none" dirty="0">
                <a:solidFill>
                  <a:schemeClr val="dk1"/>
                </a:solidFill>
                <a:latin typeface="Calibri"/>
                <a:ea typeface="Calibri"/>
                <a:cs typeface="Calibri"/>
                <a:sym typeface="Calibri"/>
              </a:rPr>
              <a:t>28.12.2024</a:t>
            </a:r>
            <a:r>
              <a:rPr lang="de-DE" sz="1800" dirty="0">
                <a:solidFill>
                  <a:schemeClr val="dk1"/>
                </a:solidFill>
                <a:latin typeface="Calibri"/>
                <a:ea typeface="Calibri"/>
                <a:cs typeface="Calibri"/>
                <a:sym typeface="Calibri"/>
              </a:rPr>
              <a:t>	Speck-Weg-Turnier</a:t>
            </a:r>
            <a:endParaRPr sz="18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pic>
        <p:nvPicPr>
          <p:cNvPr id="7" name="Grafik 6" descr="Ein Bild, das Person, Schuhwerk, Sport, Menschen enthält.&#10;&#10;Automatisch generierte Beschreibung">
            <a:extLst>
              <a:ext uri="{FF2B5EF4-FFF2-40B4-BE49-F238E27FC236}">
                <a16:creationId xmlns:a16="http://schemas.microsoft.com/office/drawing/2014/main" id="{D2FCC9CA-09E4-A71C-79E5-43906356B65B}"/>
              </a:ext>
            </a:extLst>
          </p:cNvPr>
          <p:cNvPicPr>
            <a:picLocks noChangeAspect="1"/>
          </p:cNvPicPr>
          <p:nvPr/>
        </p:nvPicPr>
        <p:blipFill rotWithShape="1">
          <a:blip r:embed="rId3"/>
          <a:srcRect l="21" t="27032" r="-21" b="36197"/>
          <a:stretch/>
        </p:blipFill>
        <p:spPr>
          <a:xfrm>
            <a:off x="773292" y="3861136"/>
            <a:ext cx="10298630" cy="2840285"/>
          </a:xfrm>
          <a:prstGeom prst="rect">
            <a:avLst/>
          </a:prstGeom>
        </p:spPr>
      </p:pic>
    </p:spTree>
    <p:extLst>
      <p:ext uri="{BB962C8B-B14F-4D97-AF65-F5344CB8AC3E}">
        <p14:creationId xmlns:p14="http://schemas.microsoft.com/office/powerpoint/2010/main" val="119926468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47"/>
          <p:cNvSpPr txBox="1">
            <a:spLocks noGrp="1"/>
          </p:cNvSpPr>
          <p:nvPr>
            <p:ph type="title"/>
          </p:nvPr>
        </p:nvSpPr>
        <p:spPr>
          <a:xfrm>
            <a:off x="773292" y="156578"/>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e-DE" sz="3600" dirty="0">
                <a:latin typeface="+mn-lt"/>
              </a:rPr>
              <a:t>Ausblick auf 2024</a:t>
            </a:r>
            <a:endParaRPr sz="3600" dirty="0">
              <a:latin typeface="+mn-lt"/>
            </a:endParaRPr>
          </a:p>
        </p:txBody>
      </p:sp>
      <p:sp>
        <p:nvSpPr>
          <p:cNvPr id="2" name="Rechteck 1"/>
          <p:cNvSpPr/>
          <p:nvPr/>
        </p:nvSpPr>
        <p:spPr>
          <a:xfrm>
            <a:off x="773292" y="1343152"/>
            <a:ext cx="7858298" cy="2492990"/>
          </a:xfrm>
          <a:prstGeom prst="rect">
            <a:avLst/>
          </a:prstGeom>
        </p:spPr>
        <p:txBody>
          <a:bodyPr wrap="square">
            <a:spAutoFit/>
          </a:bodyPr>
          <a:lstStyle/>
          <a:p>
            <a:r>
              <a:rPr lang="de-DE" sz="2400" dirty="0">
                <a:latin typeface="+mn-lt"/>
              </a:rPr>
              <a:t>Boule</a:t>
            </a:r>
          </a:p>
          <a:p>
            <a:endParaRPr lang="de-DE" sz="2400" dirty="0">
              <a:latin typeface="+mn-lt"/>
            </a:endParaRPr>
          </a:p>
          <a:p>
            <a:r>
              <a:rPr lang="de-DE" sz="2400" dirty="0">
                <a:latin typeface="+mn-lt"/>
              </a:rPr>
              <a:t>18.03.2024	Abteilungsversammlung</a:t>
            </a:r>
          </a:p>
          <a:p>
            <a:endParaRPr lang="de-DE" sz="2400" dirty="0">
              <a:latin typeface="+mn-lt"/>
            </a:endParaRPr>
          </a:p>
          <a:p>
            <a:r>
              <a:rPr lang="de-DE" sz="2400" dirty="0">
                <a:latin typeface="+mn-lt"/>
              </a:rPr>
              <a:t>Geplant sind ein Sommer- und ein Herbstfest</a:t>
            </a:r>
          </a:p>
          <a:p>
            <a:endParaRPr lang="de-DE" sz="1800" dirty="0">
              <a:latin typeface="+mn-lt"/>
            </a:endParaRPr>
          </a:p>
          <a:p>
            <a:r>
              <a:rPr lang="de-DE" sz="1800" dirty="0">
                <a:latin typeface="+mn-lt"/>
                <a:ea typeface="Calibri" panose="020F0502020204030204" pitchFamily="34" charset="0"/>
                <a:cs typeface="Times New Roman" panose="02020603050405020304" pitchFamily="18" charset="0"/>
              </a:rPr>
              <a:t> </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48"/>
          <p:cNvSpPr txBox="1">
            <a:spLocks noGrp="1"/>
          </p:cNvSpPr>
          <p:nvPr>
            <p:ph type="title"/>
          </p:nvPr>
        </p:nvSpPr>
        <p:spPr>
          <a:xfrm>
            <a:off x="773292" y="156578"/>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e-DE" sz="3600" dirty="0">
                <a:latin typeface="+mn-lt"/>
              </a:rPr>
              <a:t>Ausblick auf 2024</a:t>
            </a:r>
            <a:endParaRPr sz="3600" dirty="0">
              <a:latin typeface="+mn-lt"/>
            </a:endParaRPr>
          </a:p>
        </p:txBody>
      </p:sp>
      <p:sp>
        <p:nvSpPr>
          <p:cNvPr id="457" name="Google Shape;457;p48"/>
          <p:cNvSpPr txBox="1"/>
          <p:nvPr/>
        </p:nvSpPr>
        <p:spPr>
          <a:xfrm>
            <a:off x="773289" y="1321070"/>
            <a:ext cx="11091965" cy="433960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de-DE" sz="2400" b="0" i="0" u="none" strike="noStrike" cap="none" dirty="0">
                <a:solidFill>
                  <a:schemeClr val="dk1"/>
                </a:solidFill>
                <a:latin typeface="+mn-lt"/>
                <a:ea typeface="Calibri"/>
                <a:cs typeface="Calibri"/>
                <a:sym typeface="Calibri"/>
              </a:rPr>
              <a:t>Fit ab 50</a:t>
            </a:r>
            <a:endParaRPr sz="2400" b="0" i="0" u="none" strike="noStrike" cap="none" dirty="0">
              <a:solidFill>
                <a:srgbClr val="000000"/>
              </a:solidFill>
              <a:latin typeface="+mn-lt"/>
              <a:sym typeface="Arial"/>
            </a:endParaRPr>
          </a:p>
          <a:p>
            <a:pPr>
              <a:tabLst>
                <a:tab pos="1792288" algn="l"/>
              </a:tabLst>
            </a:pPr>
            <a:endParaRPr lang="de-DE" sz="1800" dirty="0">
              <a:solidFill>
                <a:schemeClr val="dk1"/>
              </a:solidFill>
              <a:latin typeface="+mj-lt"/>
              <a:ea typeface="Calibri"/>
              <a:cs typeface="Calibri"/>
              <a:sym typeface="Calibri"/>
            </a:endParaRPr>
          </a:p>
          <a:p>
            <a:pPr>
              <a:tabLst>
                <a:tab pos="1792288" algn="l"/>
              </a:tabLst>
            </a:pPr>
            <a:r>
              <a:rPr lang="de-DE" sz="1800" dirty="0">
                <a:effectLst/>
                <a:latin typeface="+mj-lt"/>
                <a:ea typeface="Calibri" panose="020F0502020204030204" pitchFamily="34" charset="0"/>
                <a:cs typeface="Times New Roman" panose="02020603050405020304" pitchFamily="18" charset="0"/>
              </a:rPr>
              <a:t>20.03.2024	Start des Radtourenprogramms mit einer Nachmittagstour </a:t>
            </a:r>
            <a:r>
              <a:rPr lang="de-DE" sz="1800" dirty="0" err="1">
                <a:effectLst/>
                <a:latin typeface="+mj-lt"/>
                <a:ea typeface="Calibri" panose="020F0502020204030204" pitchFamily="34" charset="0"/>
                <a:cs typeface="Times New Roman" panose="02020603050405020304" pitchFamily="18" charset="0"/>
              </a:rPr>
              <a:t>zum„Alten</a:t>
            </a:r>
            <a:r>
              <a:rPr lang="de-DE" sz="1800" dirty="0">
                <a:effectLst/>
                <a:latin typeface="+mj-lt"/>
                <a:ea typeface="Calibri" panose="020F0502020204030204" pitchFamily="34" charset="0"/>
                <a:cs typeface="Times New Roman" panose="02020603050405020304" pitchFamily="18" charset="0"/>
              </a:rPr>
              <a:t> Backhaus Einen“.</a:t>
            </a:r>
          </a:p>
          <a:p>
            <a:pPr>
              <a:tabLst>
                <a:tab pos="1792288" algn="l"/>
                <a:tab pos="6103938" algn="l"/>
              </a:tabLst>
            </a:pPr>
            <a:r>
              <a:rPr lang="de-DE" sz="1800" dirty="0">
                <a:latin typeface="+mj-lt"/>
                <a:ea typeface="Calibri" panose="020F0502020204030204" pitchFamily="34" charset="0"/>
                <a:cs typeface="Times New Roman" panose="02020603050405020304" pitchFamily="18" charset="0"/>
              </a:rPr>
              <a:t>	</a:t>
            </a:r>
            <a:r>
              <a:rPr lang="de-DE" sz="1800" dirty="0">
                <a:effectLst/>
                <a:latin typeface="+mj-lt"/>
                <a:ea typeface="Calibri" panose="020F0502020204030204" pitchFamily="34" charset="0"/>
                <a:cs typeface="Times New Roman" panose="02020603050405020304" pitchFamily="18" charset="0"/>
              </a:rPr>
              <a:t>Es folgen interessante Touren mit Führungen  </a:t>
            </a:r>
          </a:p>
          <a:p>
            <a:pPr>
              <a:lnSpc>
                <a:spcPct val="150000"/>
              </a:lnSpc>
              <a:tabLst>
                <a:tab pos="1792288" algn="l"/>
                <a:tab pos="6103938" algn="l"/>
              </a:tabLst>
            </a:pPr>
            <a:r>
              <a:rPr lang="de-DE" sz="1800" dirty="0">
                <a:latin typeface="+mj-lt"/>
                <a:ea typeface="Calibri" panose="020F0502020204030204" pitchFamily="34" charset="0"/>
                <a:cs typeface="Times New Roman" panose="02020603050405020304" pitchFamily="18" charset="0"/>
              </a:rPr>
              <a:t>		</a:t>
            </a:r>
            <a:r>
              <a:rPr lang="de-DE" sz="1800" dirty="0">
                <a:effectLst/>
                <a:latin typeface="+mj-lt"/>
                <a:ea typeface="Calibri" panose="020F0502020204030204" pitchFamily="34" charset="0"/>
                <a:cs typeface="Times New Roman" panose="02020603050405020304" pitchFamily="18" charset="0"/>
              </a:rPr>
              <a:t>- zu Stockmann Brunnenfilterbau nach Einen</a:t>
            </a:r>
          </a:p>
          <a:p>
            <a:pPr>
              <a:lnSpc>
                <a:spcPct val="150000"/>
              </a:lnSpc>
              <a:tabLst>
                <a:tab pos="1792288" algn="l"/>
                <a:tab pos="6103938" algn="l"/>
              </a:tabLst>
            </a:pPr>
            <a:r>
              <a:rPr lang="de-DE" sz="1800" dirty="0">
                <a:latin typeface="+mj-lt"/>
                <a:ea typeface="Calibri" panose="020F0502020204030204" pitchFamily="34" charset="0"/>
                <a:cs typeface="Times New Roman" panose="02020603050405020304" pitchFamily="18" charset="0"/>
              </a:rPr>
              <a:t>		</a:t>
            </a:r>
            <a:r>
              <a:rPr lang="de-DE" sz="1800" dirty="0">
                <a:effectLst/>
                <a:latin typeface="+mj-lt"/>
                <a:ea typeface="Calibri" panose="020F0502020204030204" pitchFamily="34" charset="0"/>
                <a:cs typeface="Times New Roman" panose="02020603050405020304" pitchFamily="18" charset="0"/>
              </a:rPr>
              <a:t>- zum Waldfriedhof </a:t>
            </a:r>
            <a:r>
              <a:rPr lang="de-DE" sz="1800" dirty="0" err="1">
                <a:effectLst/>
                <a:latin typeface="+mj-lt"/>
                <a:ea typeface="Calibri" panose="020F0502020204030204" pitchFamily="34" charset="0"/>
                <a:cs typeface="Times New Roman" panose="02020603050405020304" pitchFamily="18" charset="0"/>
              </a:rPr>
              <a:t>Lauheide</a:t>
            </a:r>
            <a:endParaRPr lang="de-DE" sz="1800" dirty="0">
              <a:latin typeface="+mj-lt"/>
              <a:ea typeface="Calibri" panose="020F0502020204030204" pitchFamily="34" charset="0"/>
              <a:cs typeface="Times New Roman" panose="02020603050405020304" pitchFamily="18" charset="0"/>
            </a:endParaRPr>
          </a:p>
          <a:p>
            <a:pPr>
              <a:lnSpc>
                <a:spcPct val="150000"/>
              </a:lnSpc>
              <a:tabLst>
                <a:tab pos="1792288" algn="l"/>
                <a:tab pos="6103938" algn="l"/>
              </a:tabLst>
            </a:pPr>
            <a:r>
              <a:rPr lang="de-DE" sz="1800" dirty="0">
                <a:effectLst/>
                <a:latin typeface="+mj-lt"/>
                <a:ea typeface="Calibri" panose="020F0502020204030204" pitchFamily="34" charset="0"/>
                <a:cs typeface="Times New Roman" panose="02020603050405020304" pitchFamily="18" charset="0"/>
              </a:rPr>
              <a:t>		- zur </a:t>
            </a:r>
            <a:r>
              <a:rPr lang="de-DE" sz="1800" dirty="0" err="1">
                <a:effectLst/>
                <a:latin typeface="+mj-lt"/>
                <a:ea typeface="Calibri" panose="020F0502020204030204" pitchFamily="34" charset="0"/>
                <a:cs typeface="Times New Roman" panose="02020603050405020304" pitchFamily="18" charset="0"/>
              </a:rPr>
              <a:t>Spirulina</a:t>
            </a:r>
            <a:r>
              <a:rPr lang="de-DE" sz="1800" dirty="0">
                <a:effectLst/>
                <a:latin typeface="+mj-lt"/>
                <a:ea typeface="Calibri" panose="020F0502020204030204" pitchFamily="34" charset="0"/>
                <a:cs typeface="Times New Roman" panose="02020603050405020304" pitchFamily="18" charset="0"/>
              </a:rPr>
              <a:t>-Algenzucht nach Ahlen-Vorhelm</a:t>
            </a:r>
          </a:p>
          <a:p>
            <a:pPr>
              <a:lnSpc>
                <a:spcPct val="150000"/>
              </a:lnSpc>
              <a:tabLst>
                <a:tab pos="1792288" algn="l"/>
                <a:tab pos="6103938" algn="l"/>
              </a:tabLst>
            </a:pPr>
            <a:r>
              <a:rPr lang="de-DE" sz="1800" dirty="0">
                <a:latin typeface="+mj-lt"/>
                <a:ea typeface="Calibri" panose="020F0502020204030204" pitchFamily="34" charset="0"/>
                <a:cs typeface="Times New Roman" panose="02020603050405020304" pitchFamily="18" charset="0"/>
              </a:rPr>
              <a:t>		</a:t>
            </a:r>
            <a:r>
              <a:rPr lang="de-DE" sz="1800" dirty="0">
                <a:effectLst/>
                <a:latin typeface="+mj-lt"/>
                <a:ea typeface="Calibri" panose="020F0502020204030204" pitchFamily="34" charset="0"/>
                <a:cs typeface="Times New Roman" panose="02020603050405020304" pitchFamily="18" charset="0"/>
              </a:rPr>
              <a:t>- zu LMC nach Sassenberg</a:t>
            </a:r>
          </a:p>
          <a:p>
            <a:pPr>
              <a:lnSpc>
                <a:spcPct val="150000"/>
              </a:lnSpc>
              <a:tabLst>
                <a:tab pos="1792288" algn="l"/>
                <a:tab pos="6103938" algn="l"/>
              </a:tabLst>
            </a:pPr>
            <a:r>
              <a:rPr lang="de-DE" sz="1800" dirty="0">
                <a:latin typeface="+mj-lt"/>
                <a:ea typeface="Calibri" panose="020F0502020204030204" pitchFamily="34" charset="0"/>
                <a:cs typeface="Times New Roman" panose="02020603050405020304" pitchFamily="18" charset="0"/>
              </a:rPr>
              <a:t>		</a:t>
            </a:r>
            <a:r>
              <a:rPr lang="de-DE" sz="1800" dirty="0">
                <a:effectLst/>
                <a:latin typeface="+mj-lt"/>
                <a:ea typeface="Calibri" panose="020F0502020204030204" pitchFamily="34" charset="0"/>
                <a:cs typeface="Times New Roman" panose="02020603050405020304" pitchFamily="18" charset="0"/>
              </a:rPr>
              <a:t>- zum Klostergarten Herzebrock</a:t>
            </a:r>
          </a:p>
          <a:p>
            <a:pPr>
              <a:lnSpc>
                <a:spcPct val="150000"/>
              </a:lnSpc>
              <a:tabLst>
                <a:tab pos="1792288" algn="l"/>
                <a:tab pos="6103938" algn="l"/>
              </a:tabLst>
            </a:pPr>
            <a:r>
              <a:rPr lang="de-DE" sz="1800" dirty="0">
                <a:latin typeface="+mj-lt"/>
                <a:ea typeface="Calibri" panose="020F0502020204030204" pitchFamily="34" charset="0"/>
                <a:cs typeface="Times New Roman" panose="02020603050405020304" pitchFamily="18" charset="0"/>
              </a:rPr>
              <a:t>		</a:t>
            </a:r>
            <a:r>
              <a:rPr lang="de-DE" sz="1800" dirty="0">
                <a:effectLst/>
                <a:latin typeface="+mj-lt"/>
                <a:ea typeface="Calibri" panose="020F0502020204030204" pitchFamily="34" charset="0"/>
                <a:cs typeface="Times New Roman" panose="02020603050405020304" pitchFamily="18" charset="0"/>
              </a:rPr>
              <a:t>- zu Nebelung.</a:t>
            </a:r>
          </a:p>
          <a:p>
            <a:r>
              <a:rPr lang="de-DE" sz="1800" b="1" dirty="0">
                <a:effectLst/>
                <a:latin typeface="Calibri" panose="020F0502020204030204" pitchFamily="34" charset="0"/>
                <a:ea typeface="Calibri" panose="020F0502020204030204" pitchFamily="34" charset="0"/>
                <a:cs typeface="Times New Roman" panose="02020603050405020304" pitchFamily="18" charset="0"/>
              </a:rPr>
              <a:t> </a:t>
            </a:r>
            <a:endParaRPr sz="1800" b="0" i="0" u="none" strike="noStrike" cap="none" dirty="0">
              <a:solidFill>
                <a:schemeClr val="dk1"/>
              </a:solidFill>
              <a:latin typeface="+mn-lt"/>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9203" y="2762387"/>
            <a:ext cx="4312179" cy="3233437"/>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48"/>
          <p:cNvSpPr txBox="1">
            <a:spLocks noGrp="1"/>
          </p:cNvSpPr>
          <p:nvPr>
            <p:ph type="title"/>
          </p:nvPr>
        </p:nvSpPr>
        <p:spPr>
          <a:xfrm>
            <a:off x="773292" y="156578"/>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e-DE" sz="3600" dirty="0">
                <a:latin typeface="+mn-lt"/>
              </a:rPr>
              <a:t>Ausblick auf 2024</a:t>
            </a:r>
            <a:endParaRPr sz="3600" dirty="0">
              <a:latin typeface="+mn-lt"/>
            </a:endParaRPr>
          </a:p>
        </p:txBody>
      </p:sp>
      <p:sp>
        <p:nvSpPr>
          <p:cNvPr id="457" name="Google Shape;457;p48"/>
          <p:cNvSpPr txBox="1"/>
          <p:nvPr/>
        </p:nvSpPr>
        <p:spPr>
          <a:xfrm>
            <a:off x="773289" y="1321070"/>
            <a:ext cx="10829705" cy="29515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de-DE" sz="2400" b="0" i="0" u="none" strike="noStrike" cap="none" dirty="0">
                <a:solidFill>
                  <a:schemeClr val="dk1"/>
                </a:solidFill>
                <a:latin typeface="+mn-lt"/>
                <a:ea typeface="Calibri"/>
                <a:cs typeface="Calibri"/>
                <a:sym typeface="Calibri"/>
              </a:rPr>
              <a:t>Fit ab 50</a:t>
            </a:r>
            <a:endParaRPr sz="2400" b="0" i="0" u="none" strike="noStrike" cap="none" dirty="0">
              <a:solidFill>
                <a:srgbClr val="000000"/>
              </a:solidFill>
              <a:latin typeface="+mn-lt"/>
              <a:sym typeface="Arial"/>
            </a:endParaRPr>
          </a:p>
          <a:p>
            <a:pPr marL="0" marR="0" lvl="0" indent="0" algn="l" rtl="0">
              <a:lnSpc>
                <a:spcPct val="100000"/>
              </a:lnSpc>
              <a:spcBef>
                <a:spcPts val="0"/>
              </a:spcBef>
              <a:spcAft>
                <a:spcPts val="0"/>
              </a:spcAft>
              <a:buClr>
                <a:srgbClr val="000000"/>
              </a:buClr>
              <a:buSzPts val="1800"/>
              <a:buFont typeface="Arial"/>
              <a:buNone/>
            </a:pPr>
            <a:endParaRPr lang="de-DE" sz="1800" b="0" i="0" u="none" strike="noStrike" cap="none" dirty="0">
              <a:solidFill>
                <a:schemeClr val="dk1"/>
              </a:solidFill>
              <a:latin typeface="+mn-lt"/>
              <a:ea typeface="Calibri"/>
              <a:cs typeface="Calibri"/>
              <a:sym typeface="Calibri"/>
            </a:endParaRPr>
          </a:p>
          <a:p>
            <a:pPr marL="1348740" indent="-1348740">
              <a:lnSpc>
                <a:spcPct val="115000"/>
              </a:lnSpc>
              <a:spcAft>
                <a:spcPts val="1000"/>
              </a:spcAft>
            </a:pPr>
            <a:r>
              <a:rPr lang="de-DE" sz="1800" dirty="0">
                <a:effectLst/>
                <a:latin typeface="+mj-lt"/>
                <a:ea typeface="Calibri" panose="020F0502020204030204" pitchFamily="34" charset="0"/>
                <a:cs typeface="Times New Roman" panose="02020603050405020304" pitchFamily="18" charset="0"/>
              </a:rPr>
              <a:t>27.03.2024			Beginn der Abendtouren, alle 14 Tage - insbesondere wollen wir mit diesem 		Angebot auch Berufstätige ansprechen</a:t>
            </a:r>
          </a:p>
          <a:p>
            <a:pPr marL="896620" indent="-896620">
              <a:lnSpc>
                <a:spcPct val="115000"/>
              </a:lnSpc>
              <a:spcAft>
                <a:spcPts val="1000"/>
              </a:spcAft>
            </a:pPr>
            <a:r>
              <a:rPr lang="de-DE" sz="1800" dirty="0">
                <a:effectLst/>
                <a:latin typeface="+mj-lt"/>
                <a:ea typeface="Calibri" panose="020F0502020204030204" pitchFamily="34" charset="0"/>
                <a:cs typeface="Times New Roman" panose="02020603050405020304" pitchFamily="18" charset="0"/>
              </a:rPr>
              <a:t>23.06. - 30.06.2024	12. Fit ab 50-Wanderwoche nach Fischen im Allgäu mit 20 TeilnehmerInnen </a:t>
            </a:r>
          </a:p>
          <a:p>
            <a:pPr marL="896620" indent="-896620">
              <a:lnSpc>
                <a:spcPct val="115000"/>
              </a:lnSpc>
              <a:spcAft>
                <a:spcPts val="1000"/>
              </a:spcAft>
            </a:pPr>
            <a:r>
              <a:rPr lang="de-DE" sz="1800" dirty="0">
                <a:effectLst/>
                <a:latin typeface="+mj-lt"/>
                <a:ea typeface="Calibri" panose="020F0502020204030204" pitchFamily="34" charset="0"/>
                <a:cs typeface="Times New Roman" panose="02020603050405020304" pitchFamily="18" charset="0"/>
              </a:rPr>
              <a:t>23.07. - 26.07.2024</a:t>
            </a:r>
            <a:r>
              <a:rPr lang="de-DE" sz="1800">
                <a:effectLst/>
                <a:latin typeface="+mj-lt"/>
                <a:ea typeface="Calibri" panose="020F0502020204030204" pitchFamily="34" charset="0"/>
                <a:cs typeface="Times New Roman" panose="02020603050405020304" pitchFamily="18" charset="0"/>
              </a:rPr>
              <a:t>	Vier-Tage-Radtour </a:t>
            </a:r>
            <a:r>
              <a:rPr lang="de-DE" sz="1800" dirty="0">
                <a:effectLst/>
                <a:latin typeface="+mj-lt"/>
                <a:ea typeface="Calibri" panose="020F0502020204030204" pitchFamily="34" charset="0"/>
                <a:cs typeface="Times New Roman" panose="02020603050405020304" pitchFamily="18" charset="0"/>
              </a:rPr>
              <a:t>nach „Hamm“ – noch acht Plätze frei</a:t>
            </a:r>
          </a:p>
          <a:p>
            <a:r>
              <a:rPr lang="de-DE" sz="1800" b="1" dirty="0">
                <a:effectLst/>
                <a:latin typeface="Calibri" panose="020F0502020204030204" pitchFamily="34" charset="0"/>
                <a:ea typeface="Calibri" panose="020F0502020204030204" pitchFamily="34" charset="0"/>
                <a:cs typeface="Times New Roman" panose="02020603050405020304" pitchFamily="18" charset="0"/>
              </a:rPr>
              <a:t> </a:t>
            </a:r>
            <a:endParaRPr sz="1800" b="0" i="0" u="none" strike="noStrike" cap="none" dirty="0">
              <a:solidFill>
                <a:schemeClr val="dk1"/>
              </a:solidFill>
              <a:latin typeface="+mn-lt"/>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pic>
        <p:nvPicPr>
          <p:cNvPr id="3" name="Picture 2" descr="https://sc-djk-everswinkel.online5.netzcocktail.de/_cache/images/cms/Abteilungen/Freizeitsport---Fit-ab-50/Flyer/.2a92d5187df54bf13649b142965e5158/2022-06-29-Zu-Gast-bei-Nachbarn-Fuechtorf.jpg">
            <a:extLst>
              <a:ext uri="{FF2B5EF4-FFF2-40B4-BE49-F238E27FC236}">
                <a16:creationId xmlns:a16="http://schemas.microsoft.com/office/drawing/2014/main" id="{7DE90EFC-7071-4499-E52B-962FD35B52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7936" y="3642478"/>
            <a:ext cx="3464317" cy="2601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136502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49"/>
          <p:cNvSpPr txBox="1"/>
          <p:nvPr/>
        </p:nvSpPr>
        <p:spPr>
          <a:xfrm>
            <a:off x="940836" y="3098994"/>
            <a:ext cx="10515600" cy="1325563"/>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4400"/>
              <a:buFont typeface="Calibri"/>
              <a:buNone/>
            </a:pPr>
            <a:r>
              <a:rPr lang="de-DE" sz="4400" b="1" i="0" u="none" strike="noStrike" cap="none" dirty="0">
                <a:solidFill>
                  <a:schemeClr val="dk1"/>
                </a:solidFill>
                <a:latin typeface="+mn-lt"/>
                <a:ea typeface="Calibri"/>
                <a:cs typeface="Calibri"/>
                <a:sym typeface="Calibri"/>
              </a:rPr>
              <a:t>Informationen und Diskussion</a:t>
            </a:r>
            <a:endParaRPr sz="1400" b="0" i="0" u="none" strike="noStrike" cap="none" dirty="0">
              <a:solidFill>
                <a:srgbClr val="000000"/>
              </a:solidFill>
              <a:latin typeface="+mn-lt"/>
              <a:sym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7"/>
          <p:cNvSpPr txBox="1"/>
          <p:nvPr/>
        </p:nvSpPr>
        <p:spPr>
          <a:xfrm>
            <a:off x="940836" y="3098994"/>
            <a:ext cx="10515600" cy="1325563"/>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4400"/>
              <a:buFont typeface="Calibri"/>
              <a:buNone/>
            </a:pPr>
            <a:r>
              <a:rPr lang="de-DE" sz="4400" b="1" i="0" u="none" strike="noStrike" cap="none" dirty="0">
                <a:solidFill>
                  <a:schemeClr val="dk1"/>
                </a:solidFill>
                <a:latin typeface="+mn-lt"/>
                <a:ea typeface="Calibri"/>
                <a:cs typeface="Calibri"/>
                <a:sym typeface="Calibri"/>
              </a:rPr>
              <a:t>Grußworte</a:t>
            </a:r>
            <a:endParaRPr sz="1400" b="0" i="0" u="none" strike="noStrike" cap="none" dirty="0">
              <a:solidFill>
                <a:srgbClr val="000000"/>
              </a:solidFill>
              <a:latin typeface="+mn-lt"/>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g114a37eaeab_0_0"/>
          <p:cNvSpPr txBox="1">
            <a:spLocks noGrp="1"/>
          </p:cNvSpPr>
          <p:nvPr>
            <p:ph type="title"/>
          </p:nvPr>
        </p:nvSpPr>
        <p:spPr>
          <a:xfrm>
            <a:off x="838200" y="208621"/>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e-DE" sz="3600" dirty="0">
                <a:latin typeface="Arial" panose="020B0604020202020204" pitchFamily="34" charset="0"/>
                <a:cs typeface="Arial" panose="020B0604020202020204" pitchFamily="34" charset="0"/>
              </a:rPr>
              <a:t>Grußworte</a:t>
            </a:r>
            <a:endParaRPr dirty="0">
              <a:latin typeface="Arial" panose="020B0604020202020204" pitchFamily="34" charset="0"/>
              <a:cs typeface="Arial" panose="020B0604020202020204" pitchFamily="34" charset="0"/>
            </a:endParaRPr>
          </a:p>
        </p:txBody>
      </p:sp>
      <p:sp>
        <p:nvSpPr>
          <p:cNvPr id="152" name="Google Shape;152;g114a37eaeab_0_0"/>
          <p:cNvSpPr txBox="1">
            <a:spLocks noGrp="1"/>
          </p:cNvSpPr>
          <p:nvPr>
            <p:ph type="body" idx="1"/>
          </p:nvPr>
        </p:nvSpPr>
        <p:spPr>
          <a:xfrm>
            <a:off x="838200" y="1690688"/>
            <a:ext cx="43434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FF0000"/>
              </a:buClr>
              <a:buSzPts val="2800"/>
              <a:buNone/>
            </a:pPr>
            <a:endParaRPr b="0" dirty="0"/>
          </a:p>
          <a:p>
            <a:pPr marL="0" lvl="0" indent="0" algn="l" rtl="0">
              <a:lnSpc>
                <a:spcPct val="90000"/>
              </a:lnSpc>
              <a:spcBef>
                <a:spcPts val="1000"/>
              </a:spcBef>
              <a:spcAft>
                <a:spcPts val="0"/>
              </a:spcAft>
              <a:buClr>
                <a:srgbClr val="FF0000"/>
              </a:buClr>
              <a:buSzPts val="2800"/>
              <a:buNone/>
            </a:pPr>
            <a:endParaRPr dirty="0"/>
          </a:p>
        </p:txBody>
      </p:sp>
      <p:sp>
        <p:nvSpPr>
          <p:cNvPr id="153" name="Google Shape;153;g114a37eaeab_0_0"/>
          <p:cNvSpPr txBox="1"/>
          <p:nvPr/>
        </p:nvSpPr>
        <p:spPr>
          <a:xfrm>
            <a:off x="838200" y="1377953"/>
            <a:ext cx="11112374" cy="5416837"/>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de-DE" sz="2400" b="0" i="0" u="none" strike="noStrike" cap="none" dirty="0">
                <a:solidFill>
                  <a:srgbClr val="000000"/>
                </a:solidFill>
                <a:sym typeface="Arial"/>
              </a:rPr>
              <a:t>Bürgermeister Sebastian Seidel</a:t>
            </a:r>
          </a:p>
          <a:p>
            <a:pPr marL="0" marR="0" lvl="0" indent="0" algn="l" rtl="0">
              <a:lnSpc>
                <a:spcPct val="100000"/>
              </a:lnSpc>
              <a:spcBef>
                <a:spcPts val="0"/>
              </a:spcBef>
              <a:spcAft>
                <a:spcPts val="0"/>
              </a:spcAft>
              <a:buNone/>
            </a:pPr>
            <a:endParaRPr lang="de-DE" sz="2400" dirty="0"/>
          </a:p>
          <a:p>
            <a:pPr marL="0" marR="0" lvl="0" indent="0" algn="l" rtl="0">
              <a:lnSpc>
                <a:spcPct val="100000"/>
              </a:lnSpc>
              <a:spcBef>
                <a:spcPts val="0"/>
              </a:spcBef>
              <a:spcAft>
                <a:spcPts val="0"/>
              </a:spcAft>
              <a:buNone/>
            </a:pPr>
            <a:endParaRPr lang="de-DE" sz="2400" dirty="0"/>
          </a:p>
          <a:p>
            <a:pPr marL="0" marR="0" lvl="0" indent="0" algn="l" rtl="0">
              <a:lnSpc>
                <a:spcPct val="100000"/>
              </a:lnSpc>
              <a:spcBef>
                <a:spcPts val="0"/>
              </a:spcBef>
              <a:spcAft>
                <a:spcPts val="0"/>
              </a:spcAft>
              <a:buNone/>
            </a:pPr>
            <a:r>
              <a:rPr lang="de-DE" sz="2400" b="0" i="0" u="none" strike="noStrike" cap="none" dirty="0">
                <a:solidFill>
                  <a:srgbClr val="000000"/>
                </a:solidFill>
                <a:sym typeface="Arial"/>
              </a:rPr>
              <a:t>	Pastor Pawel Czarnecki</a:t>
            </a:r>
          </a:p>
          <a:p>
            <a:pPr marL="0" marR="0" lvl="0" indent="0" algn="l" rtl="0">
              <a:lnSpc>
                <a:spcPct val="100000"/>
              </a:lnSpc>
              <a:spcBef>
                <a:spcPts val="0"/>
              </a:spcBef>
              <a:spcAft>
                <a:spcPts val="0"/>
              </a:spcAft>
              <a:buNone/>
            </a:pPr>
            <a:endParaRPr lang="de-DE" sz="2400" dirty="0"/>
          </a:p>
          <a:p>
            <a:pPr marL="0" marR="0" lvl="0" indent="0" algn="l" rtl="0">
              <a:lnSpc>
                <a:spcPct val="100000"/>
              </a:lnSpc>
              <a:spcBef>
                <a:spcPts val="0"/>
              </a:spcBef>
              <a:spcAft>
                <a:spcPts val="0"/>
              </a:spcAft>
              <a:buNone/>
            </a:pPr>
            <a:endParaRPr lang="de-DE" sz="2400" dirty="0"/>
          </a:p>
          <a:p>
            <a:pPr marL="0" marR="0" lvl="0" indent="0" algn="l" rtl="0">
              <a:lnSpc>
                <a:spcPct val="100000"/>
              </a:lnSpc>
              <a:spcBef>
                <a:spcPts val="0"/>
              </a:spcBef>
              <a:spcAft>
                <a:spcPts val="0"/>
              </a:spcAft>
              <a:buNone/>
            </a:pPr>
            <a:r>
              <a:rPr lang="de-DE" sz="2400" b="0" i="0" u="none" strike="noStrike" cap="none" dirty="0">
                <a:solidFill>
                  <a:srgbClr val="000000"/>
                </a:solidFill>
                <a:sym typeface="Arial"/>
              </a:rPr>
              <a:t>		DJK Diözesanvorsitzender Wolfgang </a:t>
            </a:r>
            <a:r>
              <a:rPr lang="de-DE" sz="2400" b="0" i="0" u="none" strike="noStrike" cap="none" dirty="0" err="1">
                <a:solidFill>
                  <a:srgbClr val="000000"/>
                </a:solidFill>
                <a:sym typeface="Arial"/>
              </a:rPr>
              <a:t>Tettenborn</a:t>
            </a:r>
            <a:endParaRPr lang="de-DE" sz="2400" b="0" i="0" u="none" strike="noStrike" cap="none" dirty="0">
              <a:solidFill>
                <a:srgbClr val="000000"/>
              </a:solidFill>
              <a:sym typeface="Arial"/>
            </a:endParaRPr>
          </a:p>
          <a:p>
            <a:pPr marL="0" marR="0" lvl="0" indent="0" algn="l" rtl="0">
              <a:lnSpc>
                <a:spcPct val="100000"/>
              </a:lnSpc>
              <a:spcBef>
                <a:spcPts val="0"/>
              </a:spcBef>
              <a:spcAft>
                <a:spcPts val="0"/>
              </a:spcAft>
              <a:buNone/>
            </a:pPr>
            <a:endParaRPr lang="de-DE" sz="2400" dirty="0"/>
          </a:p>
          <a:p>
            <a:pPr marL="0" marR="0" lvl="0" indent="0" algn="l" rtl="0">
              <a:lnSpc>
                <a:spcPct val="100000"/>
              </a:lnSpc>
              <a:spcBef>
                <a:spcPts val="0"/>
              </a:spcBef>
              <a:spcAft>
                <a:spcPts val="0"/>
              </a:spcAft>
              <a:buNone/>
            </a:pPr>
            <a:endParaRPr lang="de-DE" sz="2400" dirty="0"/>
          </a:p>
          <a:p>
            <a:pPr marL="0" marR="0" lvl="0" indent="0" algn="l" rtl="0">
              <a:lnSpc>
                <a:spcPct val="100000"/>
              </a:lnSpc>
              <a:spcBef>
                <a:spcPts val="0"/>
              </a:spcBef>
              <a:spcAft>
                <a:spcPts val="0"/>
              </a:spcAft>
              <a:buNone/>
            </a:pPr>
            <a:r>
              <a:rPr lang="de-DE" sz="2400" b="0" i="0" u="none" strike="noStrike" cap="none" dirty="0">
                <a:solidFill>
                  <a:srgbClr val="000000"/>
                </a:solidFill>
                <a:sym typeface="Arial"/>
              </a:rPr>
              <a:t>			KSB Präsident Frank Schott</a:t>
            </a:r>
            <a:br>
              <a:rPr lang="de-DE" sz="2400" b="0" i="0" u="none" strike="noStrike" cap="none" dirty="0">
                <a:solidFill>
                  <a:srgbClr val="000000"/>
                </a:solidFill>
                <a:sym typeface="Arial"/>
              </a:rPr>
            </a:br>
            <a:endParaRPr lang="de-DE" sz="2400" b="0" i="0" u="none" strike="noStrike" cap="none" dirty="0">
              <a:solidFill>
                <a:srgbClr val="000000"/>
              </a:solidFill>
              <a:sym typeface="Arial"/>
            </a:endParaRPr>
          </a:p>
          <a:p>
            <a:pPr marL="685800" marR="0" lvl="0" indent="0" algn="l" rtl="0">
              <a:lnSpc>
                <a:spcPct val="115000"/>
              </a:lnSpc>
              <a:spcBef>
                <a:spcPts val="1200"/>
              </a:spcBef>
              <a:spcAft>
                <a:spcPts val="0"/>
              </a:spcAft>
              <a:buClr>
                <a:schemeClr val="dk1"/>
              </a:buClr>
              <a:buSzPts val="1100"/>
              <a:buFont typeface="Arial"/>
              <a:buNone/>
            </a:pPr>
            <a:endParaRPr sz="2000" b="0" i="0" u="none" strike="noStrike" cap="none" dirty="0">
              <a:solidFill>
                <a:schemeClr val="dk1"/>
              </a:solidFill>
              <a:latin typeface="Arial"/>
              <a:ea typeface="Arial"/>
              <a:cs typeface="Arial"/>
              <a:sym typeface="Arial"/>
            </a:endParaRPr>
          </a:p>
          <a:p>
            <a:pPr marL="685800" marR="0" lvl="0" indent="0" algn="l" rtl="0">
              <a:lnSpc>
                <a:spcPct val="115000"/>
              </a:lnSpc>
              <a:spcBef>
                <a:spcPts val="1200"/>
              </a:spcBef>
              <a:spcAft>
                <a:spcPts val="1200"/>
              </a:spcAft>
              <a:buClr>
                <a:schemeClr val="dk1"/>
              </a:buClr>
              <a:buSzPts val="1100"/>
              <a:buFont typeface="Arial"/>
              <a:buNone/>
            </a:pPr>
            <a:endParaRPr sz="2000" b="0" i="0" u="none" strike="noStrike" cap="none" dirty="0">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 grpId="0"/>
      <p:bldP spid="15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g114a37eaeab_0_0"/>
          <p:cNvSpPr txBox="1">
            <a:spLocks noGrp="1"/>
          </p:cNvSpPr>
          <p:nvPr>
            <p:ph type="title"/>
          </p:nvPr>
        </p:nvSpPr>
        <p:spPr>
          <a:xfrm>
            <a:off x="838200" y="-166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e-DE" sz="3600" dirty="0">
                <a:latin typeface="Arial" panose="020B0604020202020204" pitchFamily="34" charset="0"/>
                <a:cs typeface="Arial" panose="020B0604020202020204" pitchFamily="34" charset="0"/>
              </a:rPr>
              <a:t>SC DJK Everswinkel Satzung </a:t>
            </a:r>
            <a:endParaRPr dirty="0">
              <a:latin typeface="Arial" panose="020B0604020202020204" pitchFamily="34" charset="0"/>
              <a:cs typeface="Arial" panose="020B0604020202020204" pitchFamily="34" charset="0"/>
            </a:endParaRPr>
          </a:p>
        </p:txBody>
      </p:sp>
      <p:sp>
        <p:nvSpPr>
          <p:cNvPr id="2" name="Textfeld 1"/>
          <p:cNvSpPr txBox="1"/>
          <p:nvPr/>
        </p:nvSpPr>
        <p:spPr>
          <a:xfrm>
            <a:off x="904875" y="1419225"/>
            <a:ext cx="8343900" cy="4278094"/>
          </a:xfrm>
          <a:prstGeom prst="rect">
            <a:avLst/>
          </a:prstGeom>
          <a:noFill/>
        </p:spPr>
        <p:txBody>
          <a:bodyPr wrap="square" rtlCol="0">
            <a:spAutoFit/>
          </a:bodyPr>
          <a:lstStyle/>
          <a:p>
            <a:r>
              <a:rPr lang="de-DE" sz="2000" b="1" dirty="0"/>
              <a:t>Präambel</a:t>
            </a:r>
            <a:endParaRPr lang="de-DE" sz="1800" b="1" dirty="0"/>
          </a:p>
          <a:p>
            <a:endParaRPr lang="de-DE" sz="1800" dirty="0"/>
          </a:p>
          <a:p>
            <a:r>
              <a:rPr lang="de-DE" sz="1800" dirty="0"/>
              <a:t>Der Verein ist parteipolitisch und religiös neutral. Er vertritt den Grundsatz religiöser, weltanschaulicher und ethnischer Toleranz und Neutralität. </a:t>
            </a:r>
          </a:p>
          <a:p>
            <a:endParaRPr lang="de-DE" sz="1800" dirty="0"/>
          </a:p>
          <a:p>
            <a:r>
              <a:rPr lang="de-DE" sz="1800" dirty="0"/>
              <a:t>Der Verein wendet sich gegen Intoleranz, Rassismus und jede Form von politischem Extremismus. Er tritt rassistischen, verfassungs- und fremdenfeindlichen Bestrebungen sowie jeder Form von Gewalt, unabhängig davon, ob sie verbaler, körperlicher, seelischer oder sexualisierter Art ist, entgegen. </a:t>
            </a:r>
          </a:p>
          <a:p>
            <a:endParaRPr lang="de-DE" sz="1800" dirty="0"/>
          </a:p>
          <a:p>
            <a:r>
              <a:rPr lang="de-DE" sz="1800" dirty="0"/>
              <a:t>Der Verein fördert die Inklusion behinderter und nicht behinderter Menschen und die Integration von Menschen mit Zuwanderungshintergrund. </a:t>
            </a:r>
          </a:p>
          <a:p>
            <a:endParaRPr lang="de-DE" sz="1800" dirty="0"/>
          </a:p>
          <a:p>
            <a:r>
              <a:rPr lang="de-DE" sz="1800" dirty="0"/>
              <a:t>Er verfolgt die Gleichstellung der Geschlechter.</a:t>
            </a:r>
          </a:p>
        </p:txBody>
      </p:sp>
    </p:spTree>
    <p:extLst>
      <p:ext uri="{BB962C8B-B14F-4D97-AF65-F5344CB8AC3E}">
        <p14:creationId xmlns:p14="http://schemas.microsoft.com/office/powerpoint/2010/main" val="2439078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Titelseiten">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CDJK Standard">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2587</Words>
  <Application>Microsoft Office PowerPoint</Application>
  <PresentationFormat>Breitbild</PresentationFormat>
  <Paragraphs>580</Paragraphs>
  <Slides>66</Slides>
  <Notes>61</Notes>
  <HiddenSlides>1</HiddenSlides>
  <MMClips>1</MMClips>
  <ScaleCrop>false</ScaleCrop>
  <HeadingPairs>
    <vt:vector size="6" baseType="variant">
      <vt:variant>
        <vt:lpstr>Verwendete Schriftarten</vt:lpstr>
      </vt:variant>
      <vt:variant>
        <vt:i4>6</vt:i4>
      </vt:variant>
      <vt:variant>
        <vt:lpstr>Design</vt:lpstr>
      </vt:variant>
      <vt:variant>
        <vt:i4>2</vt:i4>
      </vt:variant>
      <vt:variant>
        <vt:lpstr>Folientitel</vt:lpstr>
      </vt:variant>
      <vt:variant>
        <vt:i4>66</vt:i4>
      </vt:variant>
    </vt:vector>
  </HeadingPairs>
  <TitlesOfParts>
    <vt:vector size="74" baseType="lpstr">
      <vt:lpstr>Aptos Narrow</vt:lpstr>
      <vt:lpstr>Arial</vt:lpstr>
      <vt:lpstr>Calibri</vt:lpstr>
      <vt:lpstr>Noto Sans Symbols</vt:lpstr>
      <vt:lpstr>Symbol</vt:lpstr>
      <vt:lpstr>Wingdings</vt:lpstr>
      <vt:lpstr>Titelseiten</vt:lpstr>
      <vt:lpstr>SCDJK Standard</vt:lpstr>
      <vt:lpstr>PowerPoint-Präsentation</vt:lpstr>
      <vt:lpstr>PowerPoint-Präsentation</vt:lpstr>
      <vt:lpstr>Begrüßung durch den Vorsitzenden Martin Steinbach</vt:lpstr>
      <vt:lpstr>PowerPoint-Präsentation</vt:lpstr>
      <vt:lpstr>PowerPoint-Präsentation</vt:lpstr>
      <vt:lpstr>Protokoll der Mitgliederversammlung 2023</vt:lpstr>
      <vt:lpstr>PowerPoint-Präsentation</vt:lpstr>
      <vt:lpstr>Grußworte</vt:lpstr>
      <vt:lpstr>SC DJK Everswinkel Satzung </vt:lpstr>
      <vt:lpstr>SC DJK Everswinkel Handballabteilung</vt:lpstr>
      <vt:lpstr>PowerPoint-Präsentation</vt:lpstr>
      <vt:lpstr>Geschäftsbericht zum Jahr 2023</vt:lpstr>
      <vt:lpstr>Geschäftsbericht zum Jahr 2023</vt:lpstr>
      <vt:lpstr>Geschäftsbericht zum Jahr 2023</vt:lpstr>
      <vt:lpstr>Geschäftsbericht zum Jahr 2023</vt:lpstr>
      <vt:lpstr>Geschäftsbericht zum Jahr 2023</vt:lpstr>
      <vt:lpstr>Geschäftsbericht zum Jahr 2023</vt:lpstr>
      <vt:lpstr>Geschäftsbericht zum Jahr 2023</vt:lpstr>
      <vt:lpstr>Geschäftsbericht zum Jahr 2023</vt:lpstr>
      <vt:lpstr>Geschäftsbericht zum Jahr 2023 </vt:lpstr>
      <vt:lpstr>Geschäftsbericht zum Jahr 2023 | Liegenschaften</vt:lpstr>
      <vt:lpstr>Geschäftsbericht zum Jahr 2023 | Liegenschaften</vt:lpstr>
      <vt:lpstr>Geschäftsbericht zum Jahr 2023 | Liegenschaften</vt:lpstr>
      <vt:lpstr>Geschäftsbericht zum Jahr 2023 | Liegenschaften</vt:lpstr>
      <vt:lpstr>Geschäftsbericht zum Jahr 2023 - Marketing</vt:lpstr>
      <vt:lpstr>PowerPoint-Präsentation</vt:lpstr>
      <vt:lpstr>Finanzbericht 2023</vt:lpstr>
      <vt:lpstr>Finanzbericht 2023</vt:lpstr>
      <vt:lpstr>Finanzbericht 2023</vt:lpstr>
      <vt:lpstr>Finanzbericht 2023</vt:lpstr>
      <vt:lpstr>PowerPoint-Präsentation</vt:lpstr>
      <vt:lpstr>Bericht der Kassenprüfer </vt:lpstr>
      <vt:lpstr>PowerPoint-Präsentation</vt:lpstr>
      <vt:lpstr>Entlastung des Vorstandes</vt:lpstr>
      <vt:lpstr>PowerPoint-Präsentation</vt:lpstr>
      <vt:lpstr>Vorstandswahlen</vt:lpstr>
      <vt:lpstr>Vorstandswahlen</vt:lpstr>
      <vt:lpstr>PowerPoint-Präsentation</vt:lpstr>
      <vt:lpstr>Die neue Jugendleitung stellt sich vor</vt:lpstr>
      <vt:lpstr>PowerPoint-Präsentation</vt:lpstr>
      <vt:lpstr>Wahl einer/eines Kassenprüferin/s</vt:lpstr>
      <vt:lpstr>PowerPoint-Präsentation</vt:lpstr>
      <vt:lpstr>Anträge</vt:lpstr>
      <vt:lpstr>PowerPoint-Präsentation</vt:lpstr>
      <vt:lpstr>Ehrung Sabine Schläpfer</vt:lpstr>
      <vt:lpstr>Ehrungen</vt:lpstr>
      <vt:lpstr>Ehrungen</vt:lpstr>
      <vt:lpstr>Ehrungen</vt:lpstr>
      <vt:lpstr>Ehrungen</vt:lpstr>
      <vt:lpstr>PowerPoint-Präsentation</vt:lpstr>
      <vt:lpstr>Ausblick Gesamtverein </vt:lpstr>
      <vt:lpstr>Ausblick Gesamtverein </vt:lpstr>
      <vt:lpstr>Wir suchen Dich… </vt:lpstr>
      <vt:lpstr>Ausblick auf 2024</vt:lpstr>
      <vt:lpstr>Ausblick auf 2024</vt:lpstr>
      <vt:lpstr>Ausblick auf 2024</vt:lpstr>
      <vt:lpstr>Sportschützen   Rückblick</vt:lpstr>
      <vt:lpstr>Sportschützen   Ausblick</vt:lpstr>
      <vt:lpstr>Ausblick auf 2024</vt:lpstr>
      <vt:lpstr>Ausblick auf 2024</vt:lpstr>
      <vt:lpstr>Ausblick auf 2024</vt:lpstr>
      <vt:lpstr>Ausblick auf 2024</vt:lpstr>
      <vt:lpstr>Ausblick auf 2024</vt:lpstr>
      <vt:lpstr>Ausblick auf 2024</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Gabriele Kortmann</dc:creator>
  <cp:lastModifiedBy>Florian Glose</cp:lastModifiedBy>
  <cp:revision>163</cp:revision>
  <cp:lastPrinted>2024-03-15T09:06:35Z</cp:lastPrinted>
  <dcterms:created xsi:type="dcterms:W3CDTF">2021-04-27T17:45:56Z</dcterms:created>
  <dcterms:modified xsi:type="dcterms:W3CDTF">2024-03-25T09:58:43Z</dcterms:modified>
</cp:coreProperties>
</file>