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31"/>
  </p:notesMasterIdLst>
  <p:handoutMasterIdLst>
    <p:handoutMasterId r:id="rId32"/>
  </p:handoutMasterIdLst>
  <p:sldIdLst>
    <p:sldId id="333" r:id="rId3"/>
    <p:sldId id="258" r:id="rId4"/>
    <p:sldId id="257" r:id="rId5"/>
    <p:sldId id="259" r:id="rId6"/>
    <p:sldId id="262" r:id="rId7"/>
    <p:sldId id="263" r:id="rId8"/>
    <p:sldId id="275" r:id="rId9"/>
    <p:sldId id="276" r:id="rId10"/>
    <p:sldId id="277" r:id="rId11"/>
    <p:sldId id="278" r:id="rId12"/>
    <p:sldId id="365" r:id="rId13"/>
    <p:sldId id="359" r:id="rId14"/>
    <p:sldId id="360" r:id="rId15"/>
    <p:sldId id="361" r:id="rId16"/>
    <p:sldId id="362" r:id="rId17"/>
    <p:sldId id="364" r:id="rId18"/>
    <p:sldId id="363" r:id="rId19"/>
    <p:sldId id="282" r:id="rId20"/>
    <p:sldId id="283" r:id="rId21"/>
    <p:sldId id="366" r:id="rId22"/>
    <p:sldId id="285" r:id="rId23"/>
    <p:sldId id="293" r:id="rId24"/>
    <p:sldId id="294" r:id="rId25"/>
    <p:sldId id="303" r:id="rId26"/>
    <p:sldId id="358" r:id="rId27"/>
    <p:sldId id="332" r:id="rId28"/>
    <p:sldId id="310" r:id="rId29"/>
    <p:sldId id="312" r:id="rId30"/>
  </p:sldIdLst>
  <p:sldSz cx="12192000" cy="6858000"/>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jRguYGbhd2z4LMYXaucNxW5drj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an Glose" initials="FG" lastIdx="1" clrIdx="0">
    <p:extLst>
      <p:ext uri="{19B8F6BF-5375-455C-9EA6-DF929625EA0E}">
        <p15:presenceInfo xmlns:p15="http://schemas.microsoft.com/office/powerpoint/2012/main" userId="933444208e708a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C04A5E-0438-4142-A190-D8B6465D0D13}">
  <a:tblStyle styleId="{27C04A5E-0438-4142-A190-D8B6465D0D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E8ED01C-6845-40BF-AD69-315439F041A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87" d="100"/>
          <a:sy n="87" d="100"/>
        </p:scale>
        <p:origin x="8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76"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79"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77" Type="http://schemas.openxmlformats.org/officeDocument/2006/relationships/commentAuthors" Target="commentAuthors.xml"/><Relationship Id="rId8" Type="http://schemas.openxmlformats.org/officeDocument/2006/relationships/slide" Target="slides/slide6.xml"/><Relationship Id="rId80" Type="http://schemas.openxmlformats.org/officeDocument/2006/relationships/theme" Target="theme/theme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3BE3D632-147A-4865-92F4-7F79E09110F1}" type="datetimeFigureOut">
              <a:rPr lang="de-DE" smtClean="0"/>
              <a:t>12.03.2024</a:t>
            </a:fld>
            <a:endParaRPr lang="de-DE"/>
          </a:p>
        </p:txBody>
      </p:sp>
      <p:sp>
        <p:nvSpPr>
          <p:cNvPr id="4" name="Fußzeilenplatzhalt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CC26B3CF-4777-45CA-85F9-F44EA03ABA48}" type="slidenum">
              <a:rPr lang="de-DE" smtClean="0"/>
              <a:t>‹Nr.›</a:t>
            </a:fld>
            <a:endParaRPr lang="de-DE"/>
          </a:p>
        </p:txBody>
      </p:sp>
    </p:spTree>
    <p:extLst>
      <p:ext uri="{BB962C8B-B14F-4D97-AF65-F5344CB8AC3E}">
        <p14:creationId xmlns:p14="http://schemas.microsoft.com/office/powerpoint/2010/main" val="411100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301543" cy="34106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2799" y="0"/>
            <a:ext cx="4301543" cy="34106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456612"/>
            <a:ext cx="4301543" cy="34106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9" name="Google Shape;109;p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717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486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979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058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736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653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95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66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2: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3: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2: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4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4: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4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1864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9: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49: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1: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5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4a37eaeab_0_0:notes"/>
          <p:cNvSpPr txBox="1">
            <a:spLocks noGrp="1"/>
          </p:cNvSpPr>
          <p:nvPr>
            <p:ph type="body" idx="1"/>
          </p:nvPr>
        </p:nvSpPr>
        <p:spPr>
          <a:xfrm>
            <a:off x="992665" y="3271381"/>
            <a:ext cx="7941310" cy="26766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114a37eaeab_0_0: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5: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6: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Titel">
  <p:cSld name="Layout Titel">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76"/>
        <p:cNvGrpSpPr/>
        <p:nvPr/>
      </p:nvGrpSpPr>
      <p:grpSpPr>
        <a:xfrm>
          <a:off x="0" y="0"/>
          <a:ext cx="0" cy="0"/>
          <a:chOff x="0" y="0"/>
          <a:chExt cx="0" cy="0"/>
        </a:xfrm>
      </p:grpSpPr>
      <p:sp>
        <p:nvSpPr>
          <p:cNvPr id="77" name="Google Shape;77;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3"/>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79" name="Google Shape;79;p63"/>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3"/>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 name="Google Shape;81;p63"/>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82" name="Google Shape;82;p63"/>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83"/>
        <p:cNvGrpSpPr/>
        <p:nvPr/>
      </p:nvGrpSpPr>
      <p:grpSpPr>
        <a:xfrm>
          <a:off x="0" y="0"/>
          <a:ext cx="0" cy="0"/>
          <a:chOff x="0" y="0"/>
          <a:chExt cx="0" cy="0"/>
        </a:xfrm>
      </p:grpSpPr>
      <p:sp>
        <p:nvSpPr>
          <p:cNvPr id="84" name="Google Shape;84;p64"/>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85" name="Google Shape;85;p64"/>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4"/>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 name="Google Shape;87;p64"/>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88" name="Google Shape;88;p64"/>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89"/>
        <p:cNvGrpSpPr/>
        <p:nvPr/>
      </p:nvGrpSpPr>
      <p:grpSpPr>
        <a:xfrm>
          <a:off x="0" y="0"/>
          <a:ext cx="0" cy="0"/>
          <a:chOff x="0" y="0"/>
          <a:chExt cx="0" cy="0"/>
        </a:xfrm>
      </p:grpSpPr>
      <p:sp>
        <p:nvSpPr>
          <p:cNvPr id="90" name="Google Shape;90;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FF0000"/>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65"/>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94" name="Google Shape;94;p65"/>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5"/>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6" name="Google Shape;96;p65"/>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97" name="Google Shape;97;p65"/>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98"/>
        <p:cNvGrpSpPr/>
        <p:nvPr/>
      </p:nvGrpSpPr>
      <p:grpSpPr>
        <a:xfrm>
          <a:off x="0" y="0"/>
          <a:ext cx="0" cy="0"/>
          <a:chOff x="0" y="0"/>
          <a:chExt cx="0" cy="0"/>
        </a:xfrm>
      </p:grpSpPr>
      <p:sp>
        <p:nvSpPr>
          <p:cNvPr id="99" name="Google Shape;99;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6"/>
          <p:cNvSpPr>
            <a:spLocks noGrp="1"/>
          </p:cNvSpPr>
          <p:nvPr>
            <p:ph type="pic" idx="2"/>
          </p:nvPr>
        </p:nvSpPr>
        <p:spPr>
          <a:xfrm>
            <a:off x="5183188" y="987425"/>
            <a:ext cx="6172200" cy="4873625"/>
          </a:xfrm>
          <a:prstGeom prst="rect">
            <a:avLst/>
          </a:prstGeom>
          <a:noFill/>
          <a:ln>
            <a:noFill/>
          </a:ln>
        </p:spPr>
      </p:sp>
      <p:sp>
        <p:nvSpPr>
          <p:cNvPr id="101" name="Google Shape;101;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66"/>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103" name="Google Shape;103;p66"/>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6"/>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5" name="Google Shape;105;p66"/>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106" name="Google Shape;106;p66"/>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Zwischentitel">
  <p:cSld name="Layout Zwischentitel">
    <p:spTree>
      <p:nvGrpSpPr>
        <p:cNvPr id="1" name="Shape 13"/>
        <p:cNvGrpSpPr/>
        <p:nvPr/>
      </p:nvGrpSpPr>
      <p:grpSpPr>
        <a:xfrm>
          <a:off x="0" y="0"/>
          <a:ext cx="0" cy="0"/>
          <a:chOff x="0" y="0"/>
          <a:chExt cx="0" cy="0"/>
        </a:xfrm>
      </p:grpSpPr>
      <p:pic>
        <p:nvPicPr>
          <p:cNvPr id="14" name="Google Shape;14;p58"/>
          <p:cNvPicPr preferRelativeResize="0"/>
          <p:nvPr/>
        </p:nvPicPr>
        <p:blipFill rotWithShape="1">
          <a:blip r:embed="rId2">
            <a:alphaModFix/>
          </a:blip>
          <a:srcRect/>
          <a:stretch/>
        </p:blipFill>
        <p:spPr>
          <a:xfrm>
            <a:off x="0" y="-1"/>
            <a:ext cx="12192000" cy="7434145"/>
          </a:xfrm>
          <a:prstGeom prst="rect">
            <a:avLst/>
          </a:prstGeom>
          <a:noFill/>
          <a:ln>
            <a:noFill/>
          </a:ln>
        </p:spPr>
      </p:pic>
      <p:pic>
        <p:nvPicPr>
          <p:cNvPr id="15" name="Google Shape;15;p58"/>
          <p:cNvPicPr preferRelativeResize="0"/>
          <p:nvPr/>
        </p:nvPicPr>
        <p:blipFill rotWithShape="1">
          <a:blip r:embed="rId3">
            <a:alphaModFix/>
          </a:blip>
          <a:srcRect/>
          <a:stretch/>
        </p:blipFill>
        <p:spPr>
          <a:xfrm rot="-5400000">
            <a:off x="10611141" y="210778"/>
            <a:ext cx="1332918" cy="1334530"/>
          </a:xfrm>
          <a:prstGeom prst="rect">
            <a:avLst/>
          </a:prstGeom>
          <a:noFill/>
          <a:ln>
            <a:noFill/>
          </a:ln>
        </p:spPr>
      </p:pic>
      <p:sp>
        <p:nvSpPr>
          <p:cNvPr id="16" name="Google Shape;16;p58"/>
          <p:cNvSpPr/>
          <p:nvPr/>
        </p:nvSpPr>
        <p:spPr>
          <a:xfrm>
            <a:off x="0" y="2993948"/>
            <a:ext cx="12192000" cy="1446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tze Seite">
  <p:cSld name="letze Seite">
    <p:spTree>
      <p:nvGrpSpPr>
        <p:cNvPr id="1" name="Shape 17"/>
        <p:cNvGrpSpPr/>
        <p:nvPr/>
      </p:nvGrpSpPr>
      <p:grpSpPr>
        <a:xfrm>
          <a:off x="0" y="0"/>
          <a:ext cx="0" cy="0"/>
          <a:chOff x="0" y="0"/>
          <a:chExt cx="0" cy="0"/>
        </a:xfrm>
      </p:grpSpPr>
      <p:sp>
        <p:nvSpPr>
          <p:cNvPr id="18" name="Google Shape;18;p59"/>
          <p:cNvSpPr txBox="1"/>
          <p:nvPr/>
        </p:nvSpPr>
        <p:spPr>
          <a:xfrm>
            <a:off x="980303" y="2799267"/>
            <a:ext cx="10190205"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DE" sz="5400" b="1" i="0" u="none" strike="noStrike" cap="none">
                <a:solidFill>
                  <a:schemeClr val="lt1"/>
                </a:solidFill>
                <a:latin typeface="Calibri"/>
                <a:ea typeface="Calibri"/>
                <a:cs typeface="Calibri"/>
                <a:sym typeface="Calibri"/>
              </a:rPr>
              <a:t>VIELEN DANK FÜR EURE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de-DE" sz="5400" b="1" i="0" u="none" strike="noStrike" cap="none">
                <a:solidFill>
                  <a:schemeClr val="lt1"/>
                </a:solidFill>
                <a:latin typeface="Calibri"/>
                <a:ea typeface="Calibri"/>
                <a:cs typeface="Calibri"/>
                <a:sym typeface="Calibri"/>
              </a:rPr>
              <a:t>AUFMERKSAMKEIT!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7"/>
        <p:cNvGrpSpPr/>
        <p:nvPr/>
      </p:nvGrpSpPr>
      <p:grpSpPr>
        <a:xfrm>
          <a:off x="0" y="0"/>
          <a:ext cx="0" cy="0"/>
          <a:chOff x="0" y="0"/>
          <a:chExt cx="0" cy="0"/>
        </a:xfrm>
      </p:grpSpPr>
      <p:sp>
        <p:nvSpPr>
          <p:cNvPr id="28" name="Google Shape;28;p55"/>
          <p:cNvSpPr txBox="1">
            <a:spLocks noGrp="1"/>
          </p:cNvSpPr>
          <p:nvPr>
            <p:ph type="ctrTitle"/>
          </p:nvPr>
        </p:nvSpPr>
        <p:spPr>
          <a:xfrm>
            <a:off x="581609"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subTitle" idx="1"/>
          </p:nvPr>
        </p:nvSpPr>
        <p:spPr>
          <a:xfrm>
            <a:off x="581609" y="363003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FF0000"/>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5"/>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31" name="Google Shape;31;p55"/>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5"/>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55"/>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34" name="Google Shape;34;p55"/>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Zwischentitel">
  <p:cSld name="Layout Zwischentitel">
    <p:spTree>
      <p:nvGrpSpPr>
        <p:cNvPr id="1" name="Shape 35"/>
        <p:cNvGrpSpPr/>
        <p:nvPr/>
      </p:nvGrpSpPr>
      <p:grpSpPr>
        <a:xfrm>
          <a:off x="0" y="0"/>
          <a:ext cx="0" cy="0"/>
          <a:chOff x="0" y="0"/>
          <a:chExt cx="0" cy="0"/>
        </a:xfrm>
      </p:grpSpPr>
      <p:pic>
        <p:nvPicPr>
          <p:cNvPr id="36" name="Google Shape;36;p56"/>
          <p:cNvPicPr preferRelativeResize="0"/>
          <p:nvPr/>
        </p:nvPicPr>
        <p:blipFill rotWithShape="1">
          <a:blip r:embed="rId2">
            <a:alphaModFix/>
          </a:blip>
          <a:srcRect/>
          <a:stretch/>
        </p:blipFill>
        <p:spPr>
          <a:xfrm>
            <a:off x="0" y="-1"/>
            <a:ext cx="12192000" cy="7434145"/>
          </a:xfrm>
          <a:prstGeom prst="rect">
            <a:avLst/>
          </a:prstGeom>
          <a:noFill/>
          <a:ln>
            <a:noFill/>
          </a:ln>
        </p:spPr>
      </p:pic>
      <p:pic>
        <p:nvPicPr>
          <p:cNvPr id="37" name="Google Shape;37;p56"/>
          <p:cNvPicPr preferRelativeResize="0"/>
          <p:nvPr/>
        </p:nvPicPr>
        <p:blipFill rotWithShape="1">
          <a:blip r:embed="rId3">
            <a:alphaModFix/>
          </a:blip>
          <a:srcRect/>
          <a:stretch/>
        </p:blipFill>
        <p:spPr>
          <a:xfrm rot="-5400000">
            <a:off x="10611141" y="210778"/>
            <a:ext cx="1332918" cy="1334530"/>
          </a:xfrm>
          <a:prstGeom prst="rect">
            <a:avLst/>
          </a:prstGeom>
          <a:noFill/>
          <a:ln>
            <a:noFill/>
          </a:ln>
        </p:spPr>
      </p:pic>
      <p:sp>
        <p:nvSpPr>
          <p:cNvPr id="38" name="Google Shape;38;p56"/>
          <p:cNvSpPr/>
          <p:nvPr/>
        </p:nvSpPr>
        <p:spPr>
          <a:xfrm>
            <a:off x="0" y="2993948"/>
            <a:ext cx="12192000" cy="1446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F000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7"/>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43" name="Google Shape;43;p57"/>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5" name="Google Shape;45;p57"/>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46" name="Google Shape;46;p57"/>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7"/>
        <p:cNvGrpSpPr/>
        <p:nvPr/>
      </p:nvGrpSpPr>
      <p:grpSpPr>
        <a:xfrm>
          <a:off x="0" y="0"/>
          <a:ext cx="0" cy="0"/>
          <a:chOff x="0" y="0"/>
          <a:chExt cx="0" cy="0"/>
        </a:xfrm>
      </p:grpSpPr>
      <p:sp>
        <p:nvSpPr>
          <p:cNvPr id="48" name="Google Shape;48;p60"/>
          <p:cNvSpPr txBox="1">
            <a:spLocks noGrp="1"/>
          </p:cNvSpPr>
          <p:nvPr>
            <p:ph type="title"/>
          </p:nvPr>
        </p:nvSpPr>
        <p:spPr>
          <a:xfrm>
            <a:off x="799322" y="51542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0"/>
          <p:cNvSpPr txBox="1">
            <a:spLocks noGrp="1"/>
          </p:cNvSpPr>
          <p:nvPr>
            <p:ph type="body" idx="1"/>
          </p:nvPr>
        </p:nvSpPr>
        <p:spPr>
          <a:xfrm>
            <a:off x="799322" y="336815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60"/>
          <p:cNvSpPr txBox="1"/>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Calibri"/>
                <a:ea typeface="Calibri"/>
                <a:cs typeface="Calibri"/>
                <a:sym typeface="Calibri"/>
              </a:rPr>
              <a:t>21.02.2022</a:t>
            </a:r>
            <a:endParaRPr sz="1200" b="0" i="0" u="none" strike="noStrike" cap="none">
              <a:solidFill>
                <a:schemeClr val="lt1"/>
              </a:solidFill>
              <a:latin typeface="Calibri"/>
              <a:ea typeface="Calibri"/>
              <a:cs typeface="Calibri"/>
              <a:sym typeface="Calibri"/>
            </a:endParaRPr>
          </a:p>
        </p:txBody>
      </p:sp>
      <p:sp>
        <p:nvSpPr>
          <p:cNvPr id="51" name="Google Shape;51;p60"/>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52" name="Google Shape;52;p60"/>
          <p:cNvSpPr txBox="1"/>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Calibri"/>
                <a:ea typeface="Calibri"/>
                <a:cs typeface="Calibri"/>
                <a:sym typeface="Calibri"/>
              </a:rPr>
              <a:t>21.02.2022</a:t>
            </a:r>
            <a:endParaRPr sz="1200" b="0" i="0" u="none" strike="noStrike" cap="none">
              <a:solidFill>
                <a:schemeClr val="lt1"/>
              </a:solidFill>
              <a:latin typeface="Calibri"/>
              <a:ea typeface="Calibri"/>
              <a:cs typeface="Calibri"/>
              <a:sym typeface="Calibri"/>
            </a:endParaRPr>
          </a:p>
        </p:txBody>
      </p:sp>
      <p:cxnSp>
        <p:nvCxnSpPr>
          <p:cNvPr id="53" name="Google Shape;53;p60"/>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54" name="Google Shape;54;p60"/>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
        <p:nvSpPr>
          <p:cNvPr id="55" name="Google Shape;55;p60"/>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6"/>
        <p:cNvGrpSpPr/>
        <p:nvPr/>
      </p:nvGrpSpPr>
      <p:grpSpPr>
        <a:xfrm>
          <a:off x="0" y="0"/>
          <a:ext cx="0" cy="0"/>
          <a:chOff x="0" y="0"/>
          <a:chExt cx="0" cy="0"/>
        </a:xfrm>
      </p:grpSpPr>
      <p:sp>
        <p:nvSpPr>
          <p:cNvPr id="57" name="Google Shape;57;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F000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F000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1"/>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61"/>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1"/>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 name="Google Shape;63;p61"/>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64" name="Google Shape;64;p61"/>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F000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FF000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2"/>
          <p:cNvSpPr txBox="1">
            <a:spLocks noGrp="1"/>
          </p:cNvSpPr>
          <p:nvPr>
            <p:ph type="sldNum" idx="12"/>
          </p:nvPr>
        </p:nvSpPr>
        <p:spPr>
          <a:xfrm>
            <a:off x="11411338" y="6364290"/>
            <a:ext cx="61271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72" name="Google Shape;72;p62"/>
          <p:cNvSpPr txBox="1">
            <a:spLocks noGrp="1"/>
          </p:cNvSpPr>
          <p:nvPr>
            <p:ph type="ftr" idx="11"/>
          </p:nvPr>
        </p:nvSpPr>
        <p:spPr>
          <a:xfrm>
            <a:off x="8210939" y="6366493"/>
            <a:ext cx="284428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dt" idx="10"/>
          </p:nvPr>
        </p:nvSpPr>
        <p:spPr>
          <a:xfrm>
            <a:off x="5279573" y="636429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4" name="Google Shape;74;p62"/>
          <p:cNvCxnSpPr/>
          <p:nvPr/>
        </p:nvCxnSpPr>
        <p:spPr>
          <a:xfrm>
            <a:off x="11243387" y="6364290"/>
            <a:ext cx="0" cy="365125"/>
          </a:xfrm>
          <a:prstGeom prst="straightConnector1">
            <a:avLst/>
          </a:prstGeom>
          <a:noFill/>
          <a:ln w="9525" cap="flat" cmpd="sng">
            <a:solidFill>
              <a:schemeClr val="lt1"/>
            </a:solidFill>
            <a:prstDash val="solid"/>
            <a:miter lim="800000"/>
            <a:headEnd type="none" w="sm" len="sm"/>
            <a:tailEnd type="none" w="sm" len="sm"/>
          </a:ln>
        </p:spPr>
      </p:cxnSp>
      <p:cxnSp>
        <p:nvCxnSpPr>
          <p:cNvPr id="75" name="Google Shape;75;p62"/>
          <p:cNvCxnSpPr/>
          <p:nvPr/>
        </p:nvCxnSpPr>
        <p:spPr>
          <a:xfrm>
            <a:off x="8090420" y="6354147"/>
            <a:ext cx="0" cy="365125"/>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2"/>
          <p:cNvPicPr preferRelativeResize="0"/>
          <p:nvPr/>
        </p:nvPicPr>
        <p:blipFill rotWithShape="1">
          <a:blip r:embed="rId5">
            <a:alphaModFix/>
          </a:blip>
          <a:srcRect/>
          <a:stretch/>
        </p:blipFill>
        <p:spPr>
          <a:xfrm>
            <a:off x="0" y="-1"/>
            <a:ext cx="12192000" cy="7434145"/>
          </a:xfrm>
          <a:prstGeom prst="rect">
            <a:avLst/>
          </a:prstGeom>
          <a:noFill/>
          <a:ln>
            <a:noFill/>
          </a:ln>
        </p:spPr>
      </p:pic>
      <p:pic>
        <p:nvPicPr>
          <p:cNvPr id="11" name="Google Shape;11;p52"/>
          <p:cNvPicPr preferRelativeResize="0"/>
          <p:nvPr/>
        </p:nvPicPr>
        <p:blipFill rotWithShape="1">
          <a:blip r:embed="rId6">
            <a:alphaModFix/>
          </a:blip>
          <a:srcRect/>
          <a:stretch/>
        </p:blipFill>
        <p:spPr>
          <a:xfrm rot="-5400000">
            <a:off x="10611141" y="210778"/>
            <a:ext cx="1332918" cy="1334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0000"/>
              </a:buClr>
              <a:buSzPts val="2800"/>
              <a:buFont typeface="Noto Sans Symbols"/>
              <a:buChar char="▪"/>
              <a:defRPr sz="2800" b="1" i="0" u="none" strike="noStrike" cap="none">
                <a:solidFill>
                  <a:srgbClr val="FF0000"/>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Noto Sans Symbols"/>
              <a:buChar char="▪"/>
              <a:defRPr sz="2800" b="1"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25" name="Google Shape;25;p54"/>
          <p:cNvPicPr preferRelativeResize="0"/>
          <p:nvPr/>
        </p:nvPicPr>
        <p:blipFill rotWithShape="1">
          <a:blip r:embed="rId12">
            <a:alphaModFix/>
          </a:blip>
          <a:srcRect/>
          <a:stretch/>
        </p:blipFill>
        <p:spPr>
          <a:xfrm>
            <a:off x="0" y="4534678"/>
            <a:ext cx="12192000" cy="2323322"/>
          </a:xfrm>
          <a:prstGeom prst="rect">
            <a:avLst/>
          </a:prstGeom>
          <a:noFill/>
          <a:ln>
            <a:noFill/>
          </a:ln>
        </p:spPr>
      </p:pic>
      <p:pic>
        <p:nvPicPr>
          <p:cNvPr id="26" name="Google Shape;26;p54"/>
          <p:cNvPicPr preferRelativeResize="0"/>
          <p:nvPr/>
        </p:nvPicPr>
        <p:blipFill rotWithShape="1">
          <a:blip r:embed="rId13">
            <a:alphaModFix/>
          </a:blip>
          <a:srcRect/>
          <a:stretch/>
        </p:blipFill>
        <p:spPr>
          <a:xfrm rot="-5400000">
            <a:off x="10611141" y="210778"/>
            <a:ext cx="1332918" cy="1334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ZNW0y33QEIk?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590550" y="2332737"/>
            <a:ext cx="10589289" cy="30469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de-DE" sz="7200" b="0" i="0" u="none" strike="noStrike" cap="none" dirty="0">
                <a:solidFill>
                  <a:schemeClr val="lt1"/>
                </a:solidFill>
                <a:latin typeface="+mn-lt"/>
                <a:ea typeface="Calibri"/>
                <a:cs typeface="Calibri"/>
                <a:sym typeface="Calibri"/>
              </a:rPr>
              <a:t>Jugendversammlung </a:t>
            </a:r>
            <a:endParaRPr sz="1400" b="0" i="0" u="none" strike="noStrike" cap="none" dirty="0">
              <a:solidFill>
                <a:srgbClr val="000000"/>
              </a:solidFill>
              <a:latin typeface="+mn-lt"/>
              <a:sym typeface="Arial"/>
            </a:endParaRPr>
          </a:p>
          <a:p>
            <a:pPr marL="0" marR="0" lvl="0" indent="0" algn="ctr" rtl="0">
              <a:lnSpc>
                <a:spcPct val="100000"/>
              </a:lnSpc>
              <a:spcBef>
                <a:spcPts val="0"/>
              </a:spcBef>
              <a:spcAft>
                <a:spcPts val="0"/>
              </a:spcAft>
              <a:buClr>
                <a:srgbClr val="000000"/>
              </a:buClr>
              <a:buSzPts val="7200"/>
              <a:buFont typeface="Arial"/>
              <a:buNone/>
            </a:pPr>
            <a:r>
              <a:rPr lang="de-DE" sz="7200" b="0" i="0" u="none" strike="noStrike" cap="none" dirty="0">
                <a:solidFill>
                  <a:schemeClr val="lt1"/>
                </a:solidFill>
                <a:latin typeface="+mn-lt"/>
                <a:ea typeface="Calibri"/>
                <a:cs typeface="Calibri"/>
                <a:sym typeface="Calibri"/>
              </a:rPr>
              <a:t>SC DJK Everswinkel e.V.</a:t>
            </a:r>
            <a:endParaRPr sz="1400" b="0" i="0" u="none" strike="noStrike" cap="none" dirty="0">
              <a:solidFill>
                <a:srgbClr val="000000"/>
              </a:solidFill>
              <a:latin typeface="+mn-lt"/>
              <a:sym typeface="Arial"/>
            </a:endParaRPr>
          </a:p>
          <a:p>
            <a:pPr marL="0" marR="0" lvl="0" indent="0" algn="r" rtl="0">
              <a:lnSpc>
                <a:spcPct val="100000"/>
              </a:lnSpc>
              <a:spcBef>
                <a:spcPts val="0"/>
              </a:spcBef>
              <a:spcAft>
                <a:spcPts val="0"/>
              </a:spcAft>
              <a:buClr>
                <a:srgbClr val="000000"/>
              </a:buClr>
              <a:buSzPts val="2400"/>
              <a:buFont typeface="Arial"/>
              <a:buNone/>
            </a:pPr>
            <a:r>
              <a:rPr lang="de-DE" sz="2400" b="0" i="0" u="none" strike="noStrike" cap="none" dirty="0">
                <a:solidFill>
                  <a:schemeClr val="lt1"/>
                </a:solidFill>
                <a:latin typeface="+mn-lt"/>
                <a:ea typeface="Calibri"/>
                <a:cs typeface="Calibri"/>
                <a:sym typeface="Calibri"/>
              </a:rPr>
              <a:t>15. März 2024 18.00 Uhr</a:t>
            </a:r>
            <a:endParaRPr sz="1400" b="0" i="0" u="none" strike="noStrike" cap="none" dirty="0">
              <a:solidFill>
                <a:srgbClr val="000000"/>
              </a:solidFill>
              <a:latin typeface="+mn-lt"/>
              <a:sym typeface="Arial"/>
            </a:endParaRPr>
          </a:p>
          <a:p>
            <a:pPr marL="0" marR="0" lvl="0" indent="0" algn="r" rtl="0">
              <a:lnSpc>
                <a:spcPct val="100000"/>
              </a:lnSpc>
              <a:spcBef>
                <a:spcPts val="0"/>
              </a:spcBef>
              <a:spcAft>
                <a:spcPts val="0"/>
              </a:spcAft>
              <a:buClr>
                <a:srgbClr val="000000"/>
              </a:buClr>
              <a:buSzPts val="2400"/>
              <a:buFont typeface="Arial"/>
              <a:buNone/>
            </a:pPr>
            <a:r>
              <a:rPr lang="de-DE" sz="2400" b="0" i="0" u="none" strike="noStrike" cap="none" dirty="0">
                <a:solidFill>
                  <a:schemeClr val="lt1"/>
                </a:solidFill>
                <a:latin typeface="+mn-lt"/>
                <a:ea typeface="Calibri"/>
                <a:cs typeface="Calibri"/>
                <a:sym typeface="Calibri"/>
              </a:rPr>
              <a:t>Vitus Sportcenter</a:t>
            </a:r>
            <a:endParaRPr sz="2400" b="0" i="0" u="none" strike="noStrike" cap="none" dirty="0">
              <a:solidFill>
                <a:schemeClr val="lt1"/>
              </a:solidFill>
              <a:latin typeface="+mn-lt"/>
              <a:ea typeface="Calibri"/>
              <a:cs typeface="Calibri"/>
              <a:sym typeface="Calibri"/>
            </a:endParaRPr>
          </a:p>
        </p:txBody>
      </p:sp>
    </p:spTree>
    <p:extLst>
      <p:ext uri="{BB962C8B-B14F-4D97-AF65-F5344CB8AC3E}">
        <p14:creationId xmlns:p14="http://schemas.microsoft.com/office/powerpoint/2010/main" val="69186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17"/>
          <p:cNvSpPr txBox="1">
            <a:spLocks noGrp="1"/>
          </p:cNvSpPr>
          <p:nvPr>
            <p:ph type="title"/>
          </p:nvPr>
        </p:nvSpPr>
        <p:spPr>
          <a:xfrm>
            <a:off x="0" y="224950"/>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de-DE" sz="2800" b="1" i="0" u="none" strike="noStrike" cap="none" dirty="0">
                <a:solidFill>
                  <a:schemeClr val="dk1"/>
                </a:solidFill>
                <a:latin typeface="+mn-lt"/>
                <a:ea typeface="Calibri"/>
                <a:cs typeface="Calibri"/>
                <a:sym typeface="Calibri"/>
              </a:rPr>
              <a:t>Vorstellung der Aufgaben eines Jugendausschusses</a:t>
            </a:r>
            <a:endParaRPr lang="de-DE" sz="1000" b="0" i="0" u="none" strike="noStrike" cap="none" dirty="0">
              <a:solidFill>
                <a:srgbClr val="000000"/>
              </a:solidFill>
              <a:latin typeface="+mn-lt"/>
              <a:sym typeface="Arial"/>
            </a:endParaRPr>
          </a:p>
        </p:txBody>
      </p:sp>
      <p:sp>
        <p:nvSpPr>
          <p:cNvPr id="3" name="Textfeld 2">
            <a:extLst>
              <a:ext uri="{FF2B5EF4-FFF2-40B4-BE49-F238E27FC236}">
                <a16:creationId xmlns:a16="http://schemas.microsoft.com/office/drawing/2014/main" id="{B38BE4D8-7650-BD82-4BAD-25922940AD7D}"/>
              </a:ext>
            </a:extLst>
          </p:cNvPr>
          <p:cNvSpPr txBox="1"/>
          <p:nvPr/>
        </p:nvSpPr>
        <p:spPr>
          <a:xfrm>
            <a:off x="395021" y="1354585"/>
            <a:ext cx="9882835" cy="2893100"/>
          </a:xfrm>
          <a:prstGeom prst="rect">
            <a:avLst/>
          </a:prstGeom>
          <a:noFill/>
        </p:spPr>
        <p:txBody>
          <a:bodyPr wrap="square">
            <a:spAutoFit/>
          </a:bodyPr>
          <a:lstStyle/>
          <a:p>
            <a:pPr algn="l"/>
            <a:r>
              <a:rPr lang="de-DE" sz="1400" b="1" i="0" u="none" strike="noStrike" baseline="0" dirty="0">
                <a:latin typeface="Arial" panose="020B0604020202020204" pitchFamily="34" charset="0"/>
              </a:rPr>
              <a:t>§ 3 Aufgaben der Jugendarbeit</a:t>
            </a:r>
          </a:p>
          <a:p>
            <a:pPr algn="l"/>
            <a:endParaRPr lang="de-DE" sz="1400" b="0" i="0" u="none" strike="noStrike" baseline="0" dirty="0">
              <a:latin typeface="Arial" panose="020B0604020202020204" pitchFamily="34" charset="0"/>
            </a:endParaRPr>
          </a:p>
          <a:p>
            <a:pPr algn="l"/>
            <a:r>
              <a:rPr lang="de-DE" sz="1400" b="0" i="0" u="none" strike="noStrike" baseline="0" dirty="0">
                <a:latin typeface="Arial" panose="020B0604020202020204" pitchFamily="34" charset="0"/>
              </a:rPr>
              <a:t>Aufgaben der Vereinsjugend sind insbesondere:</a:t>
            </a:r>
          </a:p>
          <a:p>
            <a:pPr marL="342900" indent="-342900" algn="l">
              <a:buFont typeface="+mj-lt"/>
              <a:buAutoNum type="alphaLcParenR"/>
            </a:pPr>
            <a:r>
              <a:rPr lang="de-DE" sz="1400" b="0" i="0" u="none" strike="noStrike" baseline="0" dirty="0">
                <a:latin typeface="Arial" panose="020B0604020202020204" pitchFamily="34" charset="0"/>
              </a:rPr>
              <a:t>die Förderung der sportlichen Jugendarbeit,</a:t>
            </a:r>
          </a:p>
          <a:p>
            <a:pPr marL="342900" indent="-342900" algn="l">
              <a:buFont typeface="+mj-lt"/>
              <a:buAutoNum type="alphaLcParenR"/>
            </a:pPr>
            <a:r>
              <a:rPr lang="de-DE" sz="1400" b="0" i="0" u="none" strike="noStrike" baseline="0" dirty="0">
                <a:latin typeface="Arial" panose="020B0604020202020204" pitchFamily="34" charset="0"/>
              </a:rPr>
              <a:t>die Entwicklung neuer Formen sportlicher Betätigungen,</a:t>
            </a:r>
          </a:p>
          <a:p>
            <a:pPr marL="342900" indent="-342900" algn="l">
              <a:buFont typeface="+mj-lt"/>
              <a:buAutoNum type="alphaLcParenR"/>
            </a:pPr>
            <a:r>
              <a:rPr lang="de-DE" sz="1400" b="0" i="0" u="none" strike="noStrike" baseline="0" dirty="0">
                <a:latin typeface="Arial" panose="020B0604020202020204" pitchFamily="34" charset="0"/>
              </a:rPr>
              <a:t>die Förderung von Gemeinschaft und Solidarität,</a:t>
            </a:r>
          </a:p>
          <a:p>
            <a:pPr marL="342900" indent="-342900" algn="l">
              <a:buFont typeface="+mj-lt"/>
              <a:buAutoNum type="alphaLcParenR"/>
            </a:pPr>
            <a:r>
              <a:rPr lang="de-DE" sz="1400" b="0" i="0" u="none" strike="noStrike" baseline="0" dirty="0">
                <a:latin typeface="Arial" panose="020B0604020202020204" pitchFamily="34" charset="0"/>
              </a:rPr>
              <a:t>die Befähigung zur kritischen Auseinandersetzung mit der Situation der Jugendlichen in der Gesellschaft,</a:t>
            </a:r>
          </a:p>
          <a:p>
            <a:pPr marL="342900" indent="-342900" algn="l">
              <a:buFont typeface="+mj-lt"/>
              <a:buAutoNum type="alphaLcParenR"/>
            </a:pPr>
            <a:r>
              <a:rPr lang="de-DE" b="0" i="0" u="none" strike="noStrike" baseline="0" dirty="0">
                <a:latin typeface="Arial" panose="020B0604020202020204" pitchFamily="34" charset="0"/>
              </a:rPr>
              <a:t>die Zusammenarbeit mit anderen Trägern der Jugendhilfe sowie Bildungseinrichtungen und Jugendverbänden,</a:t>
            </a:r>
          </a:p>
          <a:p>
            <a:pPr marL="342900" indent="-342900" algn="l">
              <a:buFont typeface="+mj-lt"/>
              <a:buAutoNum type="alphaLcParenR"/>
            </a:pPr>
            <a:r>
              <a:rPr lang="de-DE" b="0" i="0" u="none" strike="noStrike" baseline="0" dirty="0">
                <a:latin typeface="Arial" panose="020B0604020202020204" pitchFamily="34" charset="0"/>
              </a:rPr>
              <a:t>die Pflege der nationalen und internationalen Verständigung unter Einschluss der Entwicklung und Förderung von  Begegnungen mit Jugendlichen im In- und Ausland.</a:t>
            </a:r>
          </a:p>
          <a:p>
            <a:pPr algn="l"/>
            <a:endParaRPr lang="de-DE" b="0" i="0" u="none" strike="noStrike" baseline="0" dirty="0">
              <a:latin typeface="Arial" panose="020B0604020202020204" pitchFamily="34" charset="0"/>
            </a:endParaRPr>
          </a:p>
          <a:p>
            <a:pPr algn="l"/>
            <a:r>
              <a:rPr lang="de-DE" b="0" i="0" u="none" strike="noStrike" baseline="0" dirty="0">
                <a:latin typeface="Arial" panose="020B0604020202020204" pitchFamily="34" charset="0"/>
              </a:rPr>
              <a:t>Zur Erfüllung dieser Aufgaben führt und verwaltet sich die Vereinsjugend selbständig und entscheidet im Rahmen der Satzung des SC DJK Everswinkel e.V. über die Verwendung der ihr zufließenden Mittel.</a:t>
            </a:r>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p:nvPr/>
        </p:nvSpPr>
        <p:spPr>
          <a:xfrm>
            <a:off x="439460" y="1769840"/>
            <a:ext cx="10416297"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de-DE" sz="2800" b="0" i="0" u="none" strike="noStrike" cap="none" dirty="0">
                <a:solidFill>
                  <a:schemeClr val="dk1"/>
                </a:solidFill>
                <a:latin typeface="Calibri"/>
                <a:ea typeface="Calibri"/>
                <a:cs typeface="Calibri"/>
                <a:sym typeface="Calibri"/>
              </a:rPr>
              <a:t>In der Sportjugend NRW gibt es den Begriff Jugendausschuss nicht mehr. Hier spricht man von J-Teams.</a:t>
            </a:r>
          </a:p>
          <a:p>
            <a:pPr marL="0" marR="0" lvl="0" indent="0" algn="l" rtl="0">
              <a:lnSpc>
                <a:spcPct val="100000"/>
              </a:lnSpc>
              <a:spcBef>
                <a:spcPts val="0"/>
              </a:spcBef>
              <a:spcAft>
                <a:spcPts val="0"/>
              </a:spcAft>
              <a:buClr>
                <a:srgbClr val="000000"/>
              </a:buClr>
              <a:buSzPts val="1100"/>
              <a:buFont typeface="Arial"/>
              <a:buNone/>
            </a:pPr>
            <a:endParaRPr lang="de-DE"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sz="2800" b="0" i="0" u="none" strike="noStrike" cap="none" dirty="0">
                <a:solidFill>
                  <a:schemeClr val="dk1"/>
                </a:solidFill>
                <a:latin typeface="Calibri"/>
                <a:ea typeface="Calibri"/>
                <a:cs typeface="Calibri"/>
                <a:sym typeface="Calibri"/>
              </a:rPr>
              <a:t>Vor den Wahlen möchten wir euch dies kurz vorstellen. </a:t>
            </a:r>
          </a:p>
          <a:p>
            <a:pPr marL="0" marR="0" lvl="0" indent="0" algn="l" rtl="0">
              <a:lnSpc>
                <a:spcPct val="100000"/>
              </a:lnSpc>
              <a:spcBef>
                <a:spcPts val="0"/>
              </a:spcBef>
              <a:spcAft>
                <a:spcPts val="0"/>
              </a:spcAft>
              <a:buClr>
                <a:srgbClr val="000000"/>
              </a:buClr>
              <a:buSzPts val="1100"/>
              <a:buFont typeface="Arial"/>
              <a:buNone/>
            </a:pPr>
            <a:endParaRPr lang="de-DE"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sz="2800" b="0" i="0" u="none" strike="noStrike" cap="none" dirty="0">
                <a:solidFill>
                  <a:schemeClr val="dk1"/>
                </a:solidFill>
                <a:latin typeface="Calibri"/>
                <a:ea typeface="Calibri"/>
                <a:cs typeface="Calibri"/>
                <a:sym typeface="Calibri"/>
              </a:rPr>
              <a:t>Den kompletten Flyer findet ihr online</a:t>
            </a:r>
          </a:p>
          <a:p>
            <a:pPr marL="0" marR="0" lvl="0" indent="0" algn="l" rtl="0">
              <a:lnSpc>
                <a:spcPct val="100000"/>
              </a:lnSpc>
              <a:spcBef>
                <a:spcPts val="0"/>
              </a:spcBef>
              <a:spcAft>
                <a:spcPts val="0"/>
              </a:spcAft>
              <a:buClr>
                <a:srgbClr val="000000"/>
              </a:buClr>
              <a:buSzPts val="1100"/>
              <a:buFont typeface="Arial"/>
              <a:buNone/>
            </a:pPr>
            <a:endParaRPr sz="3600" b="0" i="0" u="none" strike="noStrike" cap="none" dirty="0">
              <a:solidFill>
                <a:srgbClr val="000000"/>
              </a:solidFill>
              <a:latin typeface="Arial"/>
              <a:ea typeface="Arial"/>
              <a:cs typeface="Arial"/>
              <a:sym typeface="Arial"/>
            </a:endParaRPr>
          </a:p>
        </p:txBody>
      </p:sp>
      <p:sp>
        <p:nvSpPr>
          <p:cNvPr id="253" name="Google Shape;253;p17"/>
          <p:cNvSpPr txBox="1">
            <a:spLocks noGrp="1"/>
          </p:cNvSpPr>
          <p:nvPr>
            <p:ph type="title"/>
          </p:nvPr>
        </p:nvSpPr>
        <p:spPr>
          <a:xfrm>
            <a:off x="0" y="224950"/>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de-DE" sz="2800" b="1" i="0" u="none" strike="noStrike" cap="none" dirty="0">
                <a:solidFill>
                  <a:schemeClr val="dk1"/>
                </a:solidFill>
                <a:latin typeface="+mn-lt"/>
                <a:ea typeface="Calibri"/>
                <a:cs typeface="Calibri"/>
                <a:sym typeface="Calibri"/>
              </a:rPr>
              <a:t>Vorstellung der Aufgaben eines Jugendausschusses</a:t>
            </a:r>
            <a:endParaRPr lang="de-DE" sz="1000" b="0" i="0" u="none" strike="noStrike" cap="none" dirty="0">
              <a:solidFill>
                <a:srgbClr val="000000"/>
              </a:solidFill>
              <a:latin typeface="+mn-lt"/>
              <a:sym typeface="Arial"/>
            </a:endParaRPr>
          </a:p>
        </p:txBody>
      </p:sp>
      <p:pic>
        <p:nvPicPr>
          <p:cNvPr id="3" name="Grafik 2">
            <a:extLst>
              <a:ext uri="{FF2B5EF4-FFF2-40B4-BE49-F238E27FC236}">
                <a16:creationId xmlns:a16="http://schemas.microsoft.com/office/drawing/2014/main" id="{CDB7BC60-D1FE-8A8F-75C4-0893D1E95546}"/>
              </a:ext>
            </a:extLst>
          </p:cNvPr>
          <p:cNvPicPr>
            <a:picLocks noChangeAspect="1"/>
          </p:cNvPicPr>
          <p:nvPr/>
        </p:nvPicPr>
        <p:blipFill>
          <a:blip r:embed="rId3"/>
          <a:stretch>
            <a:fillRect/>
          </a:stretch>
        </p:blipFill>
        <p:spPr>
          <a:xfrm>
            <a:off x="6096000" y="3845585"/>
            <a:ext cx="1848689" cy="1848689"/>
          </a:xfrm>
          <a:prstGeom prst="rect">
            <a:avLst/>
          </a:prstGeom>
        </p:spPr>
      </p:pic>
    </p:spTree>
    <p:extLst>
      <p:ext uri="{BB962C8B-B14F-4D97-AF65-F5344CB8AC3E}">
        <p14:creationId xmlns:p14="http://schemas.microsoft.com/office/powerpoint/2010/main" val="268653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7" name="Grafik 6">
            <a:extLst>
              <a:ext uri="{FF2B5EF4-FFF2-40B4-BE49-F238E27FC236}">
                <a16:creationId xmlns:a16="http://schemas.microsoft.com/office/drawing/2014/main" id="{4B283336-84A4-CE2A-6999-E99C6370F53A}"/>
              </a:ext>
            </a:extLst>
          </p:cNvPr>
          <p:cNvPicPr>
            <a:picLocks noChangeAspect="1"/>
          </p:cNvPicPr>
          <p:nvPr/>
        </p:nvPicPr>
        <p:blipFill>
          <a:blip r:embed="rId3"/>
          <a:stretch>
            <a:fillRect/>
          </a:stretch>
        </p:blipFill>
        <p:spPr>
          <a:xfrm>
            <a:off x="616486" y="219456"/>
            <a:ext cx="8425287" cy="5625389"/>
          </a:xfrm>
          <a:prstGeom prst="rect">
            <a:avLst/>
          </a:prstGeom>
        </p:spPr>
      </p:pic>
    </p:spTree>
    <p:extLst>
      <p:ext uri="{BB962C8B-B14F-4D97-AF65-F5344CB8AC3E}">
        <p14:creationId xmlns:p14="http://schemas.microsoft.com/office/powerpoint/2010/main" val="235783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3" name="Grafik 2">
            <a:extLst>
              <a:ext uri="{FF2B5EF4-FFF2-40B4-BE49-F238E27FC236}">
                <a16:creationId xmlns:a16="http://schemas.microsoft.com/office/drawing/2014/main" id="{9A276DF2-60FB-4F9F-759E-CD4225DBB2A9}"/>
              </a:ext>
            </a:extLst>
          </p:cNvPr>
          <p:cNvPicPr>
            <a:picLocks noChangeAspect="1"/>
          </p:cNvPicPr>
          <p:nvPr/>
        </p:nvPicPr>
        <p:blipFill>
          <a:blip r:embed="rId3"/>
          <a:stretch>
            <a:fillRect/>
          </a:stretch>
        </p:blipFill>
        <p:spPr>
          <a:xfrm>
            <a:off x="162964" y="0"/>
            <a:ext cx="8498233" cy="5764436"/>
          </a:xfrm>
          <a:prstGeom prst="rect">
            <a:avLst/>
          </a:prstGeom>
        </p:spPr>
      </p:pic>
    </p:spTree>
    <p:extLst>
      <p:ext uri="{BB962C8B-B14F-4D97-AF65-F5344CB8AC3E}">
        <p14:creationId xmlns:p14="http://schemas.microsoft.com/office/powerpoint/2010/main" val="398401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4" name="Grafik 3">
            <a:extLst>
              <a:ext uri="{FF2B5EF4-FFF2-40B4-BE49-F238E27FC236}">
                <a16:creationId xmlns:a16="http://schemas.microsoft.com/office/drawing/2014/main" id="{642389DA-E4DD-5E83-2E41-8E739F712774}"/>
              </a:ext>
            </a:extLst>
          </p:cNvPr>
          <p:cNvPicPr>
            <a:picLocks noChangeAspect="1"/>
          </p:cNvPicPr>
          <p:nvPr/>
        </p:nvPicPr>
        <p:blipFill>
          <a:blip r:embed="rId3"/>
          <a:stretch>
            <a:fillRect/>
          </a:stretch>
        </p:blipFill>
        <p:spPr>
          <a:xfrm>
            <a:off x="790026" y="446227"/>
            <a:ext cx="7623499" cy="4981651"/>
          </a:xfrm>
          <a:prstGeom prst="rect">
            <a:avLst/>
          </a:prstGeom>
        </p:spPr>
      </p:pic>
    </p:spTree>
    <p:extLst>
      <p:ext uri="{BB962C8B-B14F-4D97-AF65-F5344CB8AC3E}">
        <p14:creationId xmlns:p14="http://schemas.microsoft.com/office/powerpoint/2010/main" val="284454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3" name="Grafik 2">
            <a:extLst>
              <a:ext uri="{FF2B5EF4-FFF2-40B4-BE49-F238E27FC236}">
                <a16:creationId xmlns:a16="http://schemas.microsoft.com/office/drawing/2014/main" id="{B8997988-B194-A844-42FB-D421CD327718}"/>
              </a:ext>
            </a:extLst>
          </p:cNvPr>
          <p:cNvPicPr>
            <a:picLocks noChangeAspect="1"/>
          </p:cNvPicPr>
          <p:nvPr/>
        </p:nvPicPr>
        <p:blipFill>
          <a:blip r:embed="rId3"/>
          <a:stretch>
            <a:fillRect/>
          </a:stretch>
        </p:blipFill>
        <p:spPr>
          <a:xfrm>
            <a:off x="650360" y="263347"/>
            <a:ext cx="7837447" cy="5537606"/>
          </a:xfrm>
          <a:prstGeom prst="rect">
            <a:avLst/>
          </a:prstGeom>
        </p:spPr>
      </p:pic>
    </p:spTree>
    <p:extLst>
      <p:ext uri="{BB962C8B-B14F-4D97-AF65-F5344CB8AC3E}">
        <p14:creationId xmlns:p14="http://schemas.microsoft.com/office/powerpoint/2010/main" val="292218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6" name="Grafik 5">
            <a:extLst>
              <a:ext uri="{FF2B5EF4-FFF2-40B4-BE49-F238E27FC236}">
                <a16:creationId xmlns:a16="http://schemas.microsoft.com/office/drawing/2014/main" id="{AF37DDA9-8AEE-9376-13E7-838A27BC09E6}"/>
              </a:ext>
            </a:extLst>
          </p:cNvPr>
          <p:cNvPicPr>
            <a:picLocks noChangeAspect="1"/>
          </p:cNvPicPr>
          <p:nvPr/>
        </p:nvPicPr>
        <p:blipFill>
          <a:blip r:embed="rId3"/>
          <a:stretch>
            <a:fillRect/>
          </a:stretch>
        </p:blipFill>
        <p:spPr>
          <a:xfrm>
            <a:off x="116191" y="1784414"/>
            <a:ext cx="5405562" cy="3751363"/>
          </a:xfrm>
          <a:prstGeom prst="rect">
            <a:avLst/>
          </a:prstGeom>
        </p:spPr>
      </p:pic>
      <p:pic>
        <p:nvPicPr>
          <p:cNvPr id="8" name="Grafik 7">
            <a:extLst>
              <a:ext uri="{FF2B5EF4-FFF2-40B4-BE49-F238E27FC236}">
                <a16:creationId xmlns:a16="http://schemas.microsoft.com/office/drawing/2014/main" id="{3015F4AF-7A37-83F6-C6BB-7664FD8121B6}"/>
              </a:ext>
            </a:extLst>
          </p:cNvPr>
          <p:cNvPicPr>
            <a:picLocks noChangeAspect="1"/>
          </p:cNvPicPr>
          <p:nvPr/>
        </p:nvPicPr>
        <p:blipFill>
          <a:blip r:embed="rId4"/>
          <a:stretch>
            <a:fillRect/>
          </a:stretch>
        </p:blipFill>
        <p:spPr>
          <a:xfrm>
            <a:off x="5521753" y="1784414"/>
            <a:ext cx="5334664" cy="3751363"/>
          </a:xfrm>
          <a:prstGeom prst="rect">
            <a:avLst/>
          </a:prstGeom>
        </p:spPr>
      </p:pic>
    </p:spTree>
    <p:extLst>
      <p:ext uri="{BB962C8B-B14F-4D97-AF65-F5344CB8AC3E}">
        <p14:creationId xmlns:p14="http://schemas.microsoft.com/office/powerpoint/2010/main" val="185199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8" name="Textfeld 7">
            <a:extLst>
              <a:ext uri="{FF2B5EF4-FFF2-40B4-BE49-F238E27FC236}">
                <a16:creationId xmlns:a16="http://schemas.microsoft.com/office/drawing/2014/main" id="{786FAF00-59B4-503F-0C4E-76D48E77613E}"/>
              </a:ext>
            </a:extLst>
          </p:cNvPr>
          <p:cNvSpPr txBox="1"/>
          <p:nvPr/>
        </p:nvSpPr>
        <p:spPr>
          <a:xfrm>
            <a:off x="1338682" y="2128723"/>
            <a:ext cx="9816998" cy="2677656"/>
          </a:xfrm>
          <a:prstGeom prst="rect">
            <a:avLst/>
          </a:prstGeom>
          <a:noFill/>
        </p:spPr>
        <p:txBody>
          <a:bodyPr wrap="square" rtlCol="0">
            <a:spAutoFit/>
          </a:bodyPr>
          <a:lstStyle/>
          <a:p>
            <a:r>
              <a:rPr lang="de-DE" sz="2800" dirty="0"/>
              <a:t>Es wäre schön, wenn sich mindestens vier Personen hier in der Versammlung finden würden, um auch für den SC DJK Everswinkel ein J-Team zu gründen.</a:t>
            </a:r>
          </a:p>
          <a:p>
            <a:endParaRPr lang="de-DE" sz="2800" dirty="0"/>
          </a:p>
          <a:p>
            <a:r>
              <a:rPr lang="de-DE" sz="2800" dirty="0"/>
              <a:t>Man muss dafür auch nicht gewählt werden, sondern nur seine/ihre Bereitschaft erklären mitzuarbeiten.</a:t>
            </a:r>
          </a:p>
        </p:txBody>
      </p:sp>
    </p:spTree>
    <p:extLst>
      <p:ext uri="{BB962C8B-B14F-4D97-AF65-F5344CB8AC3E}">
        <p14:creationId xmlns:p14="http://schemas.microsoft.com/office/powerpoint/2010/main" val="118655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Wahlen zum Jugendvorstand</a:t>
            </a:r>
            <a:endParaRPr sz="1400" b="0" i="0" u="none" strike="noStrike" cap="none" dirty="0">
              <a:solidFill>
                <a:srgbClr val="000000"/>
              </a:solidFill>
              <a:latin typeface="+mn-lt"/>
              <a:sym typeface="Arial"/>
            </a:endParaRPr>
          </a:p>
          <a:p>
            <a:pPr marL="0" marR="0" lvl="0" indent="0" algn="ctr" rtl="0">
              <a:lnSpc>
                <a:spcPct val="90000"/>
              </a:lnSpc>
              <a:spcBef>
                <a:spcPts val="0"/>
              </a:spcBef>
              <a:spcAft>
                <a:spcPts val="0"/>
              </a:spcAft>
              <a:buClr>
                <a:schemeClr val="dk1"/>
              </a:buClr>
              <a:buSzPts val="4400"/>
              <a:buFont typeface="Calibri"/>
              <a:buNone/>
            </a:pPr>
            <a:endParaRPr sz="4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p:nvPr/>
        </p:nvSpPr>
        <p:spPr>
          <a:xfrm>
            <a:off x="773291" y="1482141"/>
            <a:ext cx="9230788" cy="1846619"/>
          </a:xfrm>
          <a:prstGeom prst="rect">
            <a:avLst/>
          </a:prstGeom>
          <a:noFill/>
          <a:ln>
            <a:noFill/>
          </a:ln>
        </p:spPr>
        <p:txBody>
          <a:bodyPr spcFirstLastPara="1" wrap="square" lIns="91425" tIns="45700" rIns="91425" bIns="45700" anchor="t" anchorCtr="0">
            <a:spAutoFit/>
          </a:bodyPr>
          <a:lstStyle/>
          <a:p>
            <a:pPr marL="439738" marR="0" lvl="0" indent="-439738" algn="l" rtl="0">
              <a:lnSpc>
                <a:spcPct val="100000"/>
              </a:lnSpc>
              <a:spcBef>
                <a:spcPts val="0"/>
              </a:spcBef>
              <a:spcAft>
                <a:spcPts val="0"/>
              </a:spcAft>
              <a:buClr>
                <a:srgbClr val="000000"/>
              </a:buClr>
              <a:buSzPts val="2400"/>
              <a:buFont typeface="Arial"/>
              <a:buNone/>
            </a:pPr>
            <a:r>
              <a:rPr lang="de-DE" sz="2400" b="0" i="0" u="none" strike="noStrike" cap="none" dirty="0">
                <a:solidFill>
                  <a:schemeClr val="dk1"/>
                </a:solidFill>
                <a:latin typeface="+mn-lt"/>
                <a:ea typeface="Calibri"/>
                <a:cs typeface="Calibri"/>
                <a:sym typeface="Calibri"/>
              </a:rPr>
              <a:t>Jede zur Wahl stehende Person wird für zwei Jahre gewählt. </a:t>
            </a:r>
          </a:p>
          <a:p>
            <a:pPr marL="439738" marR="0" lvl="0" indent="-439738" algn="l" rtl="0">
              <a:lnSpc>
                <a:spcPct val="100000"/>
              </a:lnSpc>
              <a:spcBef>
                <a:spcPts val="0"/>
              </a:spcBef>
              <a:spcAft>
                <a:spcPts val="0"/>
              </a:spcAft>
              <a:buClr>
                <a:srgbClr val="000000"/>
              </a:buClr>
              <a:buSzPts val="2400"/>
              <a:buFont typeface="Arial"/>
              <a:buNone/>
            </a:pPr>
            <a:endParaRPr lang="de-DE" sz="2400" dirty="0">
              <a:solidFill>
                <a:schemeClr val="dk1"/>
              </a:solidFill>
              <a:latin typeface="+mn-lt"/>
              <a:ea typeface="Calibri"/>
              <a:cs typeface="Calibri"/>
              <a:sym typeface="Calibri"/>
            </a:endParaRPr>
          </a:p>
          <a:p>
            <a:pPr marL="439738" marR="0" lvl="0" indent="-439738" algn="l" rtl="0">
              <a:lnSpc>
                <a:spcPct val="100000"/>
              </a:lnSpc>
              <a:spcBef>
                <a:spcPts val="0"/>
              </a:spcBef>
              <a:spcAft>
                <a:spcPts val="0"/>
              </a:spcAft>
              <a:buClr>
                <a:srgbClr val="000000"/>
              </a:buClr>
              <a:buSzPts val="2400"/>
              <a:buFont typeface="Arial"/>
              <a:buNone/>
            </a:pPr>
            <a:r>
              <a:rPr lang="de-DE" sz="2400" dirty="0">
                <a:solidFill>
                  <a:schemeClr val="dk1"/>
                </a:solidFill>
                <a:latin typeface="+mn-lt"/>
                <a:ea typeface="Calibri"/>
                <a:cs typeface="Calibri"/>
                <a:sym typeface="Calibri"/>
              </a:rPr>
              <a:t>Wahlberechtigt ist jedes Mitglied ab 10 Jahre.</a:t>
            </a:r>
          </a:p>
          <a:p>
            <a:pPr marL="439738" marR="0" lvl="0" indent="-439738" algn="l" rtl="0">
              <a:lnSpc>
                <a:spcPct val="100000"/>
              </a:lnSpc>
              <a:spcBef>
                <a:spcPts val="0"/>
              </a:spcBef>
              <a:spcAft>
                <a:spcPts val="0"/>
              </a:spcAft>
              <a:buClr>
                <a:srgbClr val="000000"/>
              </a:buClr>
              <a:buSzPts val="2400"/>
              <a:buFont typeface="Arial"/>
              <a:buNone/>
            </a:pPr>
            <a:r>
              <a:rPr lang="de-DE" sz="2400" dirty="0">
                <a:solidFill>
                  <a:schemeClr val="dk1"/>
                </a:solidFill>
                <a:latin typeface="+mn-lt"/>
                <a:ea typeface="Calibri"/>
                <a:cs typeface="Calibri"/>
                <a:sym typeface="Calibri"/>
              </a:rPr>
              <a:t>Wählbar ist jedes Mitglied ab 14 Jahre.</a:t>
            </a:r>
          </a:p>
          <a:p>
            <a:pPr marL="439738" marR="0" lvl="0" indent="-439738" algn="l" rtl="0">
              <a:lnSpc>
                <a:spcPct val="100000"/>
              </a:lnSpc>
              <a:spcBef>
                <a:spcPts val="0"/>
              </a:spcBef>
              <a:spcAft>
                <a:spcPts val="0"/>
              </a:spcAft>
              <a:buClr>
                <a:srgbClr val="000000"/>
              </a:buClr>
              <a:buSzPts val="2400"/>
              <a:buFont typeface="Arial"/>
              <a:buNone/>
            </a:pPr>
            <a:endParaRPr lang="de-DE" sz="1800" dirty="0">
              <a:solidFill>
                <a:schemeClr val="dk1"/>
              </a:solidFill>
              <a:latin typeface="+mn-lt"/>
              <a:ea typeface="Calibri"/>
              <a:cs typeface="Calibri"/>
              <a:sym typeface="Calibri"/>
            </a:endParaRPr>
          </a:p>
        </p:txBody>
      </p:sp>
      <p:sp>
        <p:nvSpPr>
          <p:cNvPr id="283" name="Google Shape;283;p22"/>
          <p:cNvSpPr txBox="1">
            <a:spLocks noGrp="1"/>
          </p:cNvSpPr>
          <p:nvPr>
            <p:ph type="title"/>
          </p:nvPr>
        </p:nvSpPr>
        <p:spPr>
          <a:xfrm>
            <a:off x="773292" y="1565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600" dirty="0">
                <a:latin typeface="+mn-lt"/>
              </a:rPr>
              <a:t>Vorstandswahlen</a:t>
            </a:r>
            <a:endParaRPr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Begrüßung</a:t>
            </a:r>
            <a:endParaRPr sz="1400" b="0" i="0" u="none" strike="noStrike" cap="none" dirty="0">
              <a:solidFill>
                <a:srgbClr val="000000"/>
              </a:solidFill>
              <a:latin typeface="+mn-lt"/>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FB2F3-2971-C171-7315-6946AF282D70}"/>
              </a:ext>
            </a:extLst>
          </p:cNvPr>
          <p:cNvSpPr>
            <a:spLocks noGrp="1"/>
          </p:cNvSpPr>
          <p:nvPr>
            <p:ph type="title"/>
          </p:nvPr>
        </p:nvSpPr>
        <p:spPr/>
        <p:txBody>
          <a:bodyPr/>
          <a:lstStyle/>
          <a:p>
            <a:r>
              <a:rPr lang="de-DE" dirty="0">
                <a:cs typeface="Calibri Light"/>
              </a:rPr>
              <a:t>Vorstellung Niklas Gaspar</a:t>
            </a:r>
            <a:endParaRPr lang="de-DE" dirty="0"/>
          </a:p>
        </p:txBody>
      </p:sp>
      <p:sp>
        <p:nvSpPr>
          <p:cNvPr id="3" name="Textplatzhalter 2">
            <a:extLst>
              <a:ext uri="{FF2B5EF4-FFF2-40B4-BE49-F238E27FC236}">
                <a16:creationId xmlns:a16="http://schemas.microsoft.com/office/drawing/2014/main" id="{2D819853-184D-18ED-A1F7-E51F3B485087}"/>
              </a:ext>
            </a:extLst>
          </p:cNvPr>
          <p:cNvSpPr>
            <a:spLocks noGrp="1"/>
          </p:cNvSpPr>
          <p:nvPr>
            <p:ph type="body" idx="1"/>
          </p:nvPr>
        </p:nvSpPr>
        <p:spPr/>
        <p:txBody>
          <a:bodyPr/>
          <a:lstStyle/>
          <a:p>
            <a:r>
              <a:rPr lang="de-DE" dirty="0">
                <a:cs typeface="Calibri"/>
              </a:rPr>
              <a:t>20 Jahre alt</a:t>
            </a:r>
          </a:p>
          <a:p>
            <a:r>
              <a:rPr lang="de-DE" dirty="0">
                <a:cs typeface="Calibri"/>
              </a:rPr>
              <a:t>Student an der Uni Münster im fast 4. Semester</a:t>
            </a:r>
          </a:p>
          <a:p>
            <a:pPr lvl="1">
              <a:buFont typeface="Courier New" panose="020B0604020202020204" pitchFamily="34" charset="0"/>
              <a:buChar char="o"/>
            </a:pPr>
            <a:r>
              <a:rPr lang="de-DE" dirty="0">
                <a:cs typeface="Calibri"/>
              </a:rPr>
              <a:t>2-Fach-Bachelor Mathematik/Geschichte</a:t>
            </a:r>
          </a:p>
          <a:p>
            <a:r>
              <a:rPr lang="de-DE" dirty="0">
                <a:cs typeface="Calibri"/>
              </a:rPr>
              <a:t>Eintritt in den Verein 2017</a:t>
            </a:r>
          </a:p>
          <a:p>
            <a:r>
              <a:rPr lang="de-DE" dirty="0">
                <a:cs typeface="Calibri"/>
              </a:rPr>
              <a:t>Seit 2019 Übungshelfer im Verein</a:t>
            </a:r>
          </a:p>
          <a:p>
            <a:r>
              <a:rPr lang="de-DE" dirty="0">
                <a:cs typeface="Calibri"/>
              </a:rPr>
              <a:t>Offizieller Beginn der Trainertätigkeit: 2022</a:t>
            </a:r>
          </a:p>
          <a:p>
            <a:r>
              <a:rPr lang="de-DE" dirty="0">
                <a:cs typeface="Calibri"/>
              </a:rPr>
              <a:t>Trainer in den Leichtathletikgruppen der U8 und U12</a:t>
            </a:r>
          </a:p>
          <a:p>
            <a:pPr marL="114300" indent="0">
              <a:buNone/>
            </a:pPr>
            <a:endParaRPr lang="de-DE" dirty="0"/>
          </a:p>
        </p:txBody>
      </p:sp>
    </p:spTree>
    <p:extLst>
      <p:ext uri="{BB962C8B-B14F-4D97-AF65-F5344CB8AC3E}">
        <p14:creationId xmlns:p14="http://schemas.microsoft.com/office/powerpoint/2010/main" val="65587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4"/>
          <p:cNvSpPr txBox="1"/>
          <p:nvPr/>
        </p:nvSpPr>
        <p:spPr>
          <a:xfrm>
            <a:off x="773292" y="1482141"/>
            <a:ext cx="10060519" cy="2862282"/>
          </a:xfrm>
          <a:prstGeom prst="rect">
            <a:avLst/>
          </a:prstGeom>
          <a:noFill/>
          <a:ln>
            <a:noFill/>
          </a:ln>
        </p:spPr>
        <p:txBody>
          <a:bodyPr spcFirstLastPara="1" wrap="square" lIns="91425" tIns="45700" rIns="91425" bIns="45700" anchor="t" anchorCtr="0">
            <a:spAutoFit/>
          </a:bodyPr>
          <a:lstStyle/>
          <a:p>
            <a:pPr marL="342900" indent="-342900" algn="l">
              <a:buFont typeface="+mj-lt"/>
              <a:buAutoNum type="alphaLcParenR"/>
            </a:pPr>
            <a:r>
              <a:rPr lang="de-DE" sz="1800" b="0" i="0" u="none" strike="noStrike" baseline="0" dirty="0">
                <a:latin typeface="Arial" panose="020B0604020202020204" pitchFamily="34" charset="0"/>
              </a:rPr>
              <a:t>Jugendleiter/in</a:t>
            </a:r>
          </a:p>
          <a:p>
            <a:pPr marL="342900" indent="-342900" algn="l">
              <a:buFont typeface="+mj-lt"/>
              <a:buAutoNum type="alphaLcParenR"/>
            </a:pPr>
            <a:r>
              <a:rPr lang="de-DE" sz="1800" b="0" i="0" u="none" strike="noStrike" baseline="0" dirty="0">
                <a:latin typeface="Arial" panose="020B0604020202020204" pitchFamily="34" charset="0"/>
              </a:rPr>
              <a:t>Stellv. Jugendleiter/in</a:t>
            </a:r>
          </a:p>
          <a:p>
            <a:pPr marL="342900" indent="-342900" algn="l">
              <a:buFont typeface="+mj-lt"/>
              <a:buAutoNum type="alphaLcParenR"/>
            </a:pPr>
            <a:r>
              <a:rPr lang="de-DE" sz="1800" b="0" i="0" u="none" strike="noStrike" baseline="0" dirty="0">
                <a:latin typeface="Arial" panose="020B0604020202020204" pitchFamily="34" charset="0"/>
              </a:rPr>
              <a:t>Zwei Jugendsprecherinnen</a:t>
            </a:r>
          </a:p>
          <a:p>
            <a:pPr marL="342900" indent="-342900" algn="l">
              <a:buFont typeface="+mj-lt"/>
              <a:buAutoNum type="alphaLcParenR"/>
            </a:pPr>
            <a:r>
              <a:rPr lang="de-DE" sz="1800" b="0" i="0" u="none" strike="noStrike" baseline="0" dirty="0">
                <a:latin typeface="Arial" panose="020B0604020202020204" pitchFamily="34" charset="0"/>
              </a:rPr>
              <a:t>Zwei Jugendsprecher</a:t>
            </a:r>
          </a:p>
          <a:p>
            <a:pPr marL="342900" indent="-342900" algn="l">
              <a:buFont typeface="+mj-lt"/>
              <a:buAutoNum type="alphaLcParenR"/>
            </a:pPr>
            <a:r>
              <a:rPr lang="de-DE" sz="1800" b="0" i="0" u="none" strike="noStrike" baseline="0" dirty="0">
                <a:latin typeface="Arial" panose="020B0604020202020204" pitchFamily="34" charset="0"/>
              </a:rPr>
              <a:t>Bis zu vier Beisitzer/innen</a:t>
            </a:r>
          </a:p>
          <a:p>
            <a:pPr marL="342900" indent="-342900" algn="l">
              <a:buFont typeface="+mj-lt"/>
              <a:buAutoNum type="alphaLcParenR"/>
            </a:pPr>
            <a:endParaRPr lang="de-DE" sz="1800" cap="none" dirty="0">
              <a:solidFill>
                <a:schemeClr val="dk1"/>
              </a:solidFill>
              <a:latin typeface="Arial" panose="020B0604020202020204" pitchFamily="34" charset="0"/>
              <a:ea typeface="Calibri"/>
              <a:cs typeface="Calibri"/>
              <a:sym typeface="Calibri"/>
            </a:endParaRPr>
          </a:p>
          <a:p>
            <a:pPr marL="342900" indent="-342900" algn="l">
              <a:buFont typeface="+mj-lt"/>
              <a:buAutoNum type="alphaLcParenR"/>
            </a:pPr>
            <a:endParaRPr lang="de-DE" sz="1800" b="0" i="0" u="none" strike="noStrike" dirty="0">
              <a:solidFill>
                <a:schemeClr val="dk1"/>
              </a:solidFill>
              <a:latin typeface="Arial" panose="020B0604020202020204" pitchFamily="34" charset="0"/>
              <a:ea typeface="Calibri"/>
              <a:cs typeface="Calibri"/>
              <a:sym typeface="Calibri"/>
            </a:endParaRPr>
          </a:p>
          <a:p>
            <a:pPr algn="l"/>
            <a:r>
              <a:rPr lang="de-DE" sz="1800" cap="none" dirty="0">
                <a:solidFill>
                  <a:schemeClr val="dk1"/>
                </a:solidFill>
                <a:latin typeface="Arial" panose="020B0604020202020204" pitchFamily="34" charset="0"/>
                <a:ea typeface="Calibri"/>
                <a:cs typeface="Calibri"/>
                <a:sym typeface="Calibri"/>
              </a:rPr>
              <a:t>TOP 6</a:t>
            </a:r>
          </a:p>
          <a:p>
            <a:pPr algn="l"/>
            <a:r>
              <a:rPr lang="de-DE" sz="1800" cap="none" dirty="0">
                <a:solidFill>
                  <a:schemeClr val="dk1"/>
                </a:solidFill>
                <a:latin typeface="Arial" panose="020B0604020202020204" pitchFamily="34" charset="0"/>
                <a:ea typeface="Calibri"/>
                <a:cs typeface="Calibri"/>
                <a:sym typeface="Calibri"/>
              </a:rPr>
              <a:t>Wahl der Vertreter/innen bei der Jugendversammlung des KSB Warendorf am 19. März um 19 Uhr im Clubraum des Vitus Sportcenters.</a:t>
            </a:r>
            <a:endParaRPr sz="1600" b="0" i="0" u="none" strike="noStrike" cap="none" dirty="0">
              <a:solidFill>
                <a:schemeClr val="dk1"/>
              </a:solidFill>
              <a:latin typeface="+mn-lt"/>
              <a:ea typeface="Calibri"/>
              <a:cs typeface="Calibri"/>
              <a:sym typeface="Calibri"/>
            </a:endParaRPr>
          </a:p>
        </p:txBody>
      </p:sp>
      <p:sp>
        <p:nvSpPr>
          <p:cNvPr id="295" name="Google Shape;295;p24"/>
          <p:cNvSpPr txBox="1">
            <a:spLocks noGrp="1"/>
          </p:cNvSpPr>
          <p:nvPr>
            <p:ph type="title"/>
          </p:nvPr>
        </p:nvSpPr>
        <p:spPr>
          <a:xfrm>
            <a:off x="773292" y="1565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600" dirty="0">
                <a:latin typeface="+mn-lt"/>
              </a:rPr>
              <a:t>Vorstandswahlen</a:t>
            </a:r>
            <a:endParaRPr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Anträge</a:t>
            </a:r>
            <a:endParaRPr sz="1400" b="0" i="0" u="none" strike="noStrike" cap="none" dirty="0">
              <a:solidFill>
                <a:srgbClr val="000000"/>
              </a:solidFill>
              <a:latin typeface="+mn-lt"/>
              <a:sym typeface="Arial"/>
            </a:endParaRPr>
          </a:p>
          <a:p>
            <a:pPr marL="0" marR="0" lvl="0" indent="0" algn="ctr" rtl="0">
              <a:lnSpc>
                <a:spcPct val="90000"/>
              </a:lnSpc>
              <a:spcBef>
                <a:spcPts val="0"/>
              </a:spcBef>
              <a:spcAft>
                <a:spcPts val="0"/>
              </a:spcAft>
              <a:buClr>
                <a:schemeClr val="dk1"/>
              </a:buClr>
              <a:buSzPts val="4400"/>
              <a:buFont typeface="Calibri"/>
              <a:buNone/>
            </a:pPr>
            <a:endParaRPr sz="4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3"/>
          <p:cNvSpPr txBox="1"/>
          <p:nvPr/>
        </p:nvSpPr>
        <p:spPr>
          <a:xfrm>
            <a:off x="773292" y="1245074"/>
            <a:ext cx="9928575" cy="126184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de-DE" sz="1800" b="0" i="0" u="none" strike="noStrike" cap="none" dirty="0">
                <a:solidFill>
                  <a:schemeClr val="dk1"/>
                </a:solidFill>
                <a:latin typeface="+mn-lt"/>
                <a:cs typeface="Calibri"/>
                <a:sym typeface="Calibri"/>
              </a:rPr>
              <a:t>Es liegen keine Anträge vor.</a:t>
            </a:r>
            <a:endParaRPr lang="de-DE" sz="1800" dirty="0"/>
          </a:p>
          <a:p>
            <a:pPr marL="342900" indent="-342900">
              <a:buAutoNum type="alphaLcParenR"/>
            </a:pPr>
            <a:endParaRPr lang="de-DE" dirty="0"/>
          </a:p>
          <a:p>
            <a:endParaRPr lang="de-DE" dirty="0"/>
          </a:p>
          <a:p>
            <a:pPr marL="0" marR="0" lvl="0" indent="0" algn="l" rtl="0">
              <a:lnSpc>
                <a:spcPct val="150000"/>
              </a:lnSpc>
              <a:spcBef>
                <a:spcPts val="0"/>
              </a:spcBef>
              <a:spcAft>
                <a:spcPts val="0"/>
              </a:spcAft>
              <a:buClr>
                <a:srgbClr val="000000"/>
              </a:buClr>
              <a:buSzPts val="2400"/>
              <a:buFont typeface="Arial"/>
              <a:buNone/>
            </a:pPr>
            <a:endParaRPr sz="1400" b="0" i="0" u="none" strike="noStrike" cap="none" dirty="0">
              <a:solidFill>
                <a:srgbClr val="000000"/>
              </a:solidFill>
              <a:latin typeface="+mn-lt"/>
              <a:sym typeface="Arial"/>
            </a:endParaRPr>
          </a:p>
        </p:txBody>
      </p:sp>
      <p:sp>
        <p:nvSpPr>
          <p:cNvPr id="351" name="Google Shape;351;p33"/>
          <p:cNvSpPr txBox="1">
            <a:spLocks noGrp="1"/>
          </p:cNvSpPr>
          <p:nvPr>
            <p:ph type="title"/>
          </p:nvPr>
        </p:nvSpPr>
        <p:spPr>
          <a:xfrm>
            <a:off x="773292" y="1565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600" dirty="0">
                <a:latin typeface="+mn-lt"/>
              </a:rPr>
              <a:t>Anträge</a:t>
            </a:r>
            <a:endParaRPr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2"/>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Ausblick auf 2024</a:t>
            </a:r>
            <a:endParaRPr sz="1400" b="0" i="0" u="none" strike="noStrike" cap="none" dirty="0">
              <a:solidFill>
                <a:srgbClr val="000000"/>
              </a:solidFill>
              <a:latin typeface="+mn-lt"/>
              <a:sym typeface="Arial"/>
            </a:endParaRPr>
          </a:p>
          <a:p>
            <a:pPr marL="0" marR="0" lvl="0" indent="0" algn="ctr" rtl="0">
              <a:lnSpc>
                <a:spcPct val="90000"/>
              </a:lnSpc>
              <a:spcBef>
                <a:spcPts val="0"/>
              </a:spcBef>
              <a:spcAft>
                <a:spcPts val="0"/>
              </a:spcAft>
              <a:buClr>
                <a:schemeClr val="dk1"/>
              </a:buClr>
              <a:buSzPts val="4400"/>
              <a:buFont typeface="Calibri"/>
              <a:buNone/>
            </a:pPr>
            <a:endParaRPr sz="4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25701-A323-C370-865B-4E6CBCF45C54}"/>
              </a:ext>
            </a:extLst>
          </p:cNvPr>
          <p:cNvSpPr>
            <a:spLocks noGrp="1"/>
          </p:cNvSpPr>
          <p:nvPr>
            <p:ph type="title"/>
          </p:nvPr>
        </p:nvSpPr>
        <p:spPr/>
        <p:txBody>
          <a:bodyPr/>
          <a:lstStyle/>
          <a:p>
            <a:r>
              <a:rPr lang="de-DE" dirty="0"/>
              <a:t>Wir suchen Dich…	</a:t>
            </a:r>
          </a:p>
        </p:txBody>
      </p:sp>
      <p:sp>
        <p:nvSpPr>
          <p:cNvPr id="3" name="Textplatzhalter 2">
            <a:extLst>
              <a:ext uri="{FF2B5EF4-FFF2-40B4-BE49-F238E27FC236}">
                <a16:creationId xmlns:a16="http://schemas.microsoft.com/office/drawing/2014/main" id="{AF08B533-A4D1-108C-FE73-303530E6C33C}"/>
              </a:ext>
            </a:extLst>
          </p:cNvPr>
          <p:cNvSpPr>
            <a:spLocks noGrp="1"/>
          </p:cNvSpPr>
          <p:nvPr>
            <p:ph type="body" idx="1"/>
          </p:nvPr>
        </p:nvSpPr>
        <p:spPr>
          <a:xfrm>
            <a:off x="838200" y="1825625"/>
            <a:ext cx="10515600" cy="932205"/>
          </a:xfrm>
        </p:spPr>
        <p:txBody>
          <a:bodyPr/>
          <a:lstStyle/>
          <a:p>
            <a:r>
              <a:rPr lang="de-DE" dirty="0"/>
              <a:t>Für ein Freiwilliges Soziales Jahr im Sportverein</a:t>
            </a:r>
          </a:p>
          <a:p>
            <a:endParaRPr lang="de-DE" dirty="0"/>
          </a:p>
          <a:p>
            <a:endParaRPr lang="de-DE" dirty="0"/>
          </a:p>
        </p:txBody>
      </p:sp>
      <p:pic>
        <p:nvPicPr>
          <p:cNvPr id="4" name="Onlinemedien 3" title="Was bringt DIR der Freiwilligendienst im Sport?">
            <a:hlinkClick r:id="" action="ppaction://media"/>
            <a:extLst>
              <a:ext uri="{FF2B5EF4-FFF2-40B4-BE49-F238E27FC236}">
                <a16:creationId xmlns:a16="http://schemas.microsoft.com/office/drawing/2014/main" id="{E443E188-F8CC-2CAA-5EF6-EA5E7B26D8AA}"/>
              </a:ext>
            </a:extLst>
          </p:cNvPr>
          <p:cNvPicPr>
            <a:picLocks noRot="1" noChangeAspect="1"/>
          </p:cNvPicPr>
          <p:nvPr>
            <a:videoFile r:link="rId1"/>
          </p:nvPr>
        </p:nvPicPr>
        <p:blipFill>
          <a:blip r:embed="rId3"/>
          <a:stretch>
            <a:fillRect/>
          </a:stretch>
        </p:blipFill>
        <p:spPr>
          <a:xfrm>
            <a:off x="956018" y="2472537"/>
            <a:ext cx="6980974" cy="3944259"/>
          </a:xfrm>
          <a:prstGeom prst="rect">
            <a:avLst/>
          </a:prstGeom>
        </p:spPr>
      </p:pic>
    </p:spTree>
    <p:extLst>
      <p:ext uri="{BB962C8B-B14F-4D97-AF65-F5344CB8AC3E}">
        <p14:creationId xmlns:p14="http://schemas.microsoft.com/office/powerpoint/2010/main" val="17996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4"/>
          <p:cNvSpPr txBox="1">
            <a:spLocks noGrp="1"/>
          </p:cNvSpPr>
          <p:nvPr>
            <p:ph type="title"/>
          </p:nvPr>
        </p:nvSpPr>
        <p:spPr>
          <a:xfrm>
            <a:off x="773292" y="1565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600" dirty="0">
                <a:latin typeface="+mn-lt"/>
              </a:rPr>
              <a:t>Ausblick auf 2024</a:t>
            </a:r>
            <a:endParaRPr sz="3600" dirty="0">
              <a:latin typeface="+mn-lt"/>
            </a:endParaRPr>
          </a:p>
        </p:txBody>
      </p:sp>
      <p:sp>
        <p:nvSpPr>
          <p:cNvPr id="426" name="Google Shape;426;p44"/>
          <p:cNvSpPr txBox="1"/>
          <p:nvPr/>
        </p:nvSpPr>
        <p:spPr>
          <a:xfrm>
            <a:off x="773292" y="1268850"/>
            <a:ext cx="8506175"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2400" b="0" i="0" u="none" strike="noStrike" cap="none" dirty="0">
                <a:solidFill>
                  <a:schemeClr val="dk1"/>
                </a:solidFill>
                <a:latin typeface="+mn-lt"/>
                <a:ea typeface="Calibri"/>
                <a:cs typeface="Calibri"/>
                <a:sym typeface="Calibri"/>
              </a:rPr>
              <a:t>Das J-Team/der Jugendausschuss wird zeitnah tagen und Ideen für Aktionen für 2024 sammeln.</a:t>
            </a:r>
          </a:p>
          <a:p>
            <a:pPr marL="0" marR="0" lvl="0" indent="0" algn="l" rtl="0">
              <a:lnSpc>
                <a:spcPct val="100000"/>
              </a:lnSpc>
              <a:spcBef>
                <a:spcPts val="0"/>
              </a:spcBef>
              <a:spcAft>
                <a:spcPts val="0"/>
              </a:spcAft>
              <a:buClr>
                <a:srgbClr val="000000"/>
              </a:buClr>
              <a:buSzPts val="1800"/>
              <a:buFont typeface="Arial"/>
              <a:buNone/>
            </a:pPr>
            <a:endParaRPr lang="de-DE" sz="240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2400" b="0" i="0" u="none" strike="noStrike" cap="none" dirty="0">
                <a:solidFill>
                  <a:schemeClr val="dk1"/>
                </a:solidFill>
                <a:latin typeface="+mn-lt"/>
                <a:ea typeface="Calibri"/>
                <a:cs typeface="Calibri"/>
                <a:sym typeface="Calibri"/>
              </a:rPr>
              <a:t>Wenn ihr Ideen habt, meldet euch!</a:t>
            </a:r>
          </a:p>
          <a:p>
            <a:pPr marL="0" marR="0" lvl="0" indent="0" algn="l" rtl="0">
              <a:lnSpc>
                <a:spcPct val="100000"/>
              </a:lnSpc>
              <a:spcBef>
                <a:spcPts val="0"/>
              </a:spcBef>
              <a:spcAft>
                <a:spcPts val="0"/>
              </a:spcAft>
              <a:buClr>
                <a:srgbClr val="000000"/>
              </a:buClr>
              <a:buSzPts val="1800"/>
              <a:buFont typeface="Arial"/>
              <a:buNone/>
            </a:pPr>
            <a:endParaRPr lang="de-DE" sz="240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2400" b="0" i="0" u="none" strike="noStrike" cap="none" dirty="0">
                <a:solidFill>
                  <a:schemeClr val="dk1"/>
                </a:solidFill>
                <a:latin typeface="+mn-lt"/>
                <a:ea typeface="Calibri"/>
                <a:cs typeface="Calibri"/>
                <a:sym typeface="Calibri"/>
              </a:rPr>
              <a:t>jugend@scdjk.de</a:t>
            </a:r>
            <a:endParaRPr sz="2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469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9"/>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Informationen und Diskussion</a:t>
            </a:r>
            <a:endParaRPr sz="1400" b="0" i="0" u="none" strike="noStrike" cap="none" dirty="0">
              <a:solidFill>
                <a:srgbClr val="000000"/>
              </a:solidFill>
              <a:latin typeface="+mn-lt"/>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p:nvPr/>
        </p:nvSpPr>
        <p:spPr>
          <a:xfrm>
            <a:off x="3653033" y="-361950"/>
            <a:ext cx="3854528" cy="10975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Calibri"/>
              <a:buNone/>
            </a:pPr>
            <a:r>
              <a:rPr lang="de-DE" sz="4000" b="1" i="0" u="none" strike="noStrike" cap="none" dirty="0">
                <a:solidFill>
                  <a:schemeClr val="dk1"/>
                </a:solidFill>
                <a:latin typeface="Calibri"/>
                <a:ea typeface="Calibri"/>
                <a:cs typeface="Calibri"/>
                <a:sym typeface="Calibri"/>
              </a:rPr>
              <a:t>Tagesordnung</a:t>
            </a:r>
            <a:endParaRPr sz="1400" b="0" i="0" u="none" strike="noStrike" cap="none" dirty="0">
              <a:solidFill>
                <a:srgbClr val="000000"/>
              </a:solidFill>
              <a:latin typeface="Arial"/>
              <a:ea typeface="Arial"/>
              <a:cs typeface="Arial"/>
              <a:sym typeface="Arial"/>
            </a:endParaRPr>
          </a:p>
        </p:txBody>
      </p:sp>
      <p:sp>
        <p:nvSpPr>
          <p:cNvPr id="118" name="Google Shape;118;p2"/>
          <p:cNvSpPr txBox="1"/>
          <p:nvPr/>
        </p:nvSpPr>
        <p:spPr>
          <a:xfrm>
            <a:off x="709574" y="703124"/>
            <a:ext cx="7507561" cy="609393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1600"/>
              <a:buFont typeface="+mj-lt"/>
              <a:buAutoNum type="arabicPeriod"/>
            </a:pPr>
            <a:r>
              <a:rPr lang="de-DE" sz="1600" b="0" i="0" u="none" strike="noStrike" cap="none" dirty="0">
                <a:solidFill>
                  <a:srgbClr val="FF0000"/>
                </a:solidFill>
                <a:latin typeface="+mn-lt"/>
                <a:ea typeface="Calibri"/>
                <a:cs typeface="Calibri"/>
                <a:sym typeface="Calibri"/>
              </a:rPr>
              <a:t>Begrüßung durch komm. Jugendleiter Niklas Gaspar</a:t>
            </a:r>
            <a:endParaRPr lang="de-DE" sz="1400" b="0" i="0" u="none" strike="noStrike" cap="none" dirty="0">
              <a:solidFill>
                <a:srgbClr val="000000"/>
              </a:solidFill>
              <a:latin typeface="+mn-lt"/>
              <a:sym typeface="Arial"/>
            </a:endParaRPr>
          </a:p>
          <a:p>
            <a:pPr marL="444500" marR="0" lvl="0" indent="-342900" algn="l" rtl="0">
              <a:lnSpc>
                <a:spcPct val="100000"/>
              </a:lnSpc>
              <a:spcBef>
                <a:spcPts val="0"/>
              </a:spcBef>
              <a:spcAft>
                <a:spcPts val="0"/>
              </a:spcAft>
              <a:buClr>
                <a:schemeClr val="dk1"/>
              </a:buClr>
              <a:buSzPts val="1600"/>
              <a:buFont typeface="+mj-lt"/>
              <a:buAutoNum type="arabicPeriod"/>
            </a:pPr>
            <a:endParaRPr lang="de-DE" sz="1600" b="0" i="0" u="none" strike="noStrike" cap="none" dirty="0">
              <a:solidFill>
                <a:srgbClr val="FF0000"/>
              </a:solidFill>
              <a:latin typeface="+mn-lt"/>
              <a:ea typeface="Calibri"/>
              <a:cs typeface="Calibri"/>
              <a:sym typeface="Calibri"/>
            </a:endParaRPr>
          </a:p>
          <a:p>
            <a:pPr marL="342900" marR="0" lvl="0" indent="-342900" algn="l" rtl="0">
              <a:lnSpc>
                <a:spcPct val="100000"/>
              </a:lnSpc>
              <a:spcBef>
                <a:spcPts val="0"/>
              </a:spcBef>
              <a:spcAft>
                <a:spcPts val="0"/>
              </a:spcAft>
              <a:buClr>
                <a:srgbClr val="FF0000"/>
              </a:buClr>
              <a:buSzPts val="1600"/>
              <a:buFont typeface="Calibri"/>
              <a:buAutoNum type="arabicPeriod"/>
            </a:pPr>
            <a:r>
              <a:rPr lang="de-DE" sz="1600" b="0" i="0" u="none" strike="noStrike" cap="none" dirty="0">
                <a:solidFill>
                  <a:srgbClr val="FF0000"/>
                </a:solidFill>
                <a:latin typeface="+mn-lt"/>
                <a:ea typeface="Calibri"/>
                <a:cs typeface="Calibri"/>
                <a:sym typeface="Calibri"/>
              </a:rPr>
              <a:t>Begrüßung durch den stellv. Vorsitzenden Heinz Steinhoff</a:t>
            </a:r>
            <a:endParaRPr lang="de-DE" sz="1400" b="0" i="0" u="none" strike="noStrike" cap="none" dirty="0">
              <a:solidFill>
                <a:srgbClr val="000000"/>
              </a:solidFill>
              <a:latin typeface="+mn-lt"/>
              <a:sym typeface="Arial"/>
            </a:endParaRPr>
          </a:p>
          <a:p>
            <a:pPr marL="444500" marR="0" lvl="0" indent="-342900" algn="l" rtl="0">
              <a:lnSpc>
                <a:spcPct val="100000"/>
              </a:lnSpc>
              <a:spcBef>
                <a:spcPts val="0"/>
              </a:spcBef>
              <a:spcAft>
                <a:spcPts val="0"/>
              </a:spcAft>
              <a:buClr>
                <a:schemeClr val="dk1"/>
              </a:buClr>
              <a:buSzPts val="1600"/>
              <a:buFont typeface="+mj-lt"/>
              <a:buAutoNum type="arabicPeriod"/>
            </a:pPr>
            <a:endParaRPr lang="de-DE" sz="1600" b="0" i="0" u="none" strike="noStrike" cap="none" dirty="0">
              <a:solidFill>
                <a:srgbClr val="FF0000"/>
              </a:solidFill>
              <a:latin typeface="+mn-lt"/>
              <a:ea typeface="Calibri"/>
              <a:cs typeface="Calibri"/>
              <a:sym typeface="Calibri"/>
            </a:endParaRPr>
          </a:p>
          <a:p>
            <a:pPr marL="342900" marR="0" lvl="0" indent="-342900" algn="l" rtl="0">
              <a:lnSpc>
                <a:spcPct val="100000"/>
              </a:lnSpc>
              <a:spcBef>
                <a:spcPts val="0"/>
              </a:spcBef>
              <a:spcAft>
                <a:spcPts val="0"/>
              </a:spcAft>
              <a:buClr>
                <a:srgbClr val="FF0000"/>
              </a:buClr>
              <a:buSzPts val="1600"/>
              <a:buFont typeface="Calibri"/>
              <a:buAutoNum type="arabicPeriod"/>
            </a:pPr>
            <a:r>
              <a:rPr lang="de-DE" sz="1600" b="0" i="0" u="none" strike="noStrike" cap="none" dirty="0">
                <a:solidFill>
                  <a:srgbClr val="FF0000"/>
                </a:solidFill>
                <a:latin typeface="+mn-lt"/>
                <a:ea typeface="Calibri"/>
                <a:cs typeface="Calibri"/>
                <a:sym typeface="Calibri"/>
              </a:rPr>
              <a:t>Vorstellung der Jugendordnung</a:t>
            </a:r>
            <a:endParaRPr lang="de-DE" sz="1400" b="0" i="0" u="none" strike="noStrike" cap="none" dirty="0">
              <a:solidFill>
                <a:srgbClr val="000000"/>
              </a:solidFill>
              <a:latin typeface="+mn-lt"/>
              <a:sym typeface="Arial"/>
            </a:endParaRPr>
          </a:p>
          <a:p>
            <a:pPr marL="444500" marR="0" lvl="0" indent="-342900" algn="l" rtl="0">
              <a:lnSpc>
                <a:spcPct val="100000"/>
              </a:lnSpc>
              <a:spcBef>
                <a:spcPts val="0"/>
              </a:spcBef>
              <a:spcAft>
                <a:spcPts val="0"/>
              </a:spcAft>
              <a:buClr>
                <a:schemeClr val="dk1"/>
              </a:buClr>
              <a:buSzPts val="1600"/>
              <a:buFont typeface="+mj-lt"/>
              <a:buAutoNum type="arabicPeriod"/>
            </a:pPr>
            <a:endParaRPr lang="de-DE" sz="1600" b="0" i="0" u="none" strike="noStrike" cap="none" dirty="0">
              <a:solidFill>
                <a:srgbClr val="FF0000"/>
              </a:solidFill>
              <a:latin typeface="+mn-lt"/>
              <a:ea typeface="Calibri"/>
              <a:cs typeface="Calibri"/>
              <a:sym typeface="Calibri"/>
            </a:endParaRPr>
          </a:p>
          <a:p>
            <a:pPr marL="342900" marR="0" lvl="0" indent="-342900" algn="l" rtl="0">
              <a:lnSpc>
                <a:spcPct val="100000"/>
              </a:lnSpc>
              <a:spcBef>
                <a:spcPts val="0"/>
              </a:spcBef>
              <a:spcAft>
                <a:spcPts val="0"/>
              </a:spcAft>
              <a:buClr>
                <a:srgbClr val="FF0000"/>
              </a:buClr>
              <a:buSzPts val="1600"/>
              <a:buFont typeface="Calibri"/>
              <a:buAutoNum type="arabicPeriod"/>
            </a:pPr>
            <a:r>
              <a:rPr lang="de-DE" sz="1600" b="0" i="0" u="none" strike="noStrike" cap="none" dirty="0">
                <a:solidFill>
                  <a:srgbClr val="FF0000"/>
                </a:solidFill>
                <a:latin typeface="+mn-lt"/>
                <a:ea typeface="Calibri"/>
                <a:cs typeface="Calibri"/>
                <a:sym typeface="Calibri"/>
              </a:rPr>
              <a:t>Vorstellung der Aufgaben eines Vereinsjugendausschusses (J-Team)</a:t>
            </a:r>
            <a:endParaRPr lang="de-DE" sz="1400" b="0" i="0" u="none" strike="noStrike" cap="none" dirty="0">
              <a:solidFill>
                <a:srgbClr val="000000"/>
              </a:solidFill>
              <a:latin typeface="+mn-lt"/>
              <a:sym typeface="Arial"/>
            </a:endParaRPr>
          </a:p>
          <a:p>
            <a:pPr marL="444500" marR="0" lvl="0" indent="-342900" algn="l" rtl="0">
              <a:lnSpc>
                <a:spcPct val="100000"/>
              </a:lnSpc>
              <a:spcBef>
                <a:spcPts val="0"/>
              </a:spcBef>
              <a:spcAft>
                <a:spcPts val="0"/>
              </a:spcAft>
              <a:buClr>
                <a:schemeClr val="dk1"/>
              </a:buClr>
              <a:buSzPts val="1600"/>
              <a:buFont typeface="+mj-lt"/>
              <a:buAutoNum type="arabicPeriod"/>
            </a:pPr>
            <a:endParaRPr lang="de-DE" sz="1600" b="0" i="0" u="none" strike="noStrike" cap="none" dirty="0">
              <a:solidFill>
                <a:srgbClr val="FF0000"/>
              </a:solidFill>
              <a:latin typeface="+mn-lt"/>
              <a:ea typeface="Calibri"/>
              <a:cs typeface="Calibri"/>
              <a:sym typeface="Calibri"/>
            </a:endParaRPr>
          </a:p>
          <a:p>
            <a:pPr marL="342900" marR="0" lvl="0" indent="-342900" algn="l" rtl="0">
              <a:lnSpc>
                <a:spcPct val="100000"/>
              </a:lnSpc>
              <a:spcBef>
                <a:spcPts val="0"/>
              </a:spcBef>
              <a:spcAft>
                <a:spcPts val="0"/>
              </a:spcAft>
              <a:buClr>
                <a:srgbClr val="FF0000"/>
              </a:buClr>
              <a:buSzPts val="1600"/>
              <a:buFont typeface="Calibri"/>
              <a:buAutoNum type="arabicPeriod"/>
            </a:pPr>
            <a:r>
              <a:rPr lang="de-DE" sz="1600" b="0" i="0" u="none" strike="noStrike" cap="none" dirty="0">
                <a:solidFill>
                  <a:srgbClr val="FF0000"/>
                </a:solidFill>
                <a:latin typeface="+mn-lt"/>
                <a:ea typeface="Calibri"/>
                <a:cs typeface="Calibri"/>
                <a:sym typeface="Calibri"/>
              </a:rPr>
              <a:t>Wahlen für den Vereinsjugendausschuss</a:t>
            </a:r>
          </a:p>
          <a:p>
            <a:pPr marL="717550" lvl="8" indent="-342900">
              <a:buClr>
                <a:srgbClr val="FF0000"/>
              </a:buClr>
              <a:buSzPts val="1600"/>
              <a:buFont typeface="+mj-lt"/>
              <a:buAutoNum type="alphaLcParenR"/>
            </a:pPr>
            <a:r>
              <a:rPr lang="de-DE" b="0" i="0" u="none" strike="noStrike" cap="none" dirty="0">
                <a:solidFill>
                  <a:srgbClr val="FF0000"/>
                </a:solidFill>
                <a:latin typeface="+mn-lt"/>
                <a:sym typeface="Arial"/>
              </a:rPr>
              <a:t>Jugendleiter/in</a:t>
            </a:r>
          </a:p>
          <a:p>
            <a:pPr marL="717550" lvl="8" indent="-342900">
              <a:buClr>
                <a:srgbClr val="FF0000"/>
              </a:buClr>
              <a:buSzPts val="1600"/>
              <a:buFont typeface="+mj-lt"/>
              <a:buAutoNum type="alphaLcParenR"/>
            </a:pPr>
            <a:r>
              <a:rPr lang="de-DE" dirty="0">
                <a:solidFill>
                  <a:srgbClr val="FF0000"/>
                </a:solidFill>
                <a:latin typeface="+mn-lt"/>
              </a:rPr>
              <a:t>Stellv. Jugendleiter/in</a:t>
            </a:r>
          </a:p>
          <a:p>
            <a:pPr marL="717550" lvl="8" indent="-342900">
              <a:buClr>
                <a:srgbClr val="FF0000"/>
              </a:buClr>
              <a:buSzPts val="1600"/>
              <a:buFont typeface="+mj-lt"/>
              <a:buAutoNum type="alphaLcParenR"/>
            </a:pPr>
            <a:r>
              <a:rPr lang="de-DE" dirty="0">
                <a:solidFill>
                  <a:srgbClr val="FF0000"/>
                </a:solidFill>
                <a:latin typeface="+mn-lt"/>
              </a:rPr>
              <a:t>Zwei Jugendsprecherinnen</a:t>
            </a:r>
          </a:p>
          <a:p>
            <a:pPr marL="717550" lvl="8" indent="-342900">
              <a:buClr>
                <a:srgbClr val="FF0000"/>
              </a:buClr>
              <a:buSzPts val="1600"/>
              <a:buFont typeface="+mj-lt"/>
              <a:buAutoNum type="alphaLcParenR"/>
            </a:pPr>
            <a:r>
              <a:rPr lang="de-DE" b="0" i="0" u="none" strike="noStrike" cap="none" dirty="0">
                <a:solidFill>
                  <a:srgbClr val="FF0000"/>
                </a:solidFill>
                <a:latin typeface="+mn-lt"/>
                <a:sym typeface="Arial"/>
              </a:rPr>
              <a:t>Zwei Jugendsprecher</a:t>
            </a:r>
          </a:p>
          <a:p>
            <a:pPr marL="717550" lvl="8" indent="-342900">
              <a:buClr>
                <a:srgbClr val="FF0000"/>
              </a:buClr>
              <a:buSzPts val="1600"/>
              <a:buFont typeface="+mj-lt"/>
              <a:buAutoNum type="alphaLcParenR"/>
            </a:pPr>
            <a:r>
              <a:rPr lang="de-DE" dirty="0">
                <a:solidFill>
                  <a:srgbClr val="FF0000"/>
                </a:solidFill>
                <a:latin typeface="+mn-lt"/>
              </a:rPr>
              <a:t>Bis zu vier Beisitzer/innen</a:t>
            </a:r>
            <a:endParaRPr lang="de-DE" b="0" i="0" u="none" strike="noStrike" cap="none" dirty="0">
              <a:solidFill>
                <a:srgbClr val="FF0000"/>
              </a:solidFill>
              <a:latin typeface="+mn-lt"/>
              <a:sym typeface="Arial"/>
            </a:endParaRPr>
          </a:p>
          <a:p>
            <a:pPr marL="444500" marR="0" lvl="0" indent="-342900" algn="l" rtl="0">
              <a:lnSpc>
                <a:spcPct val="100000"/>
              </a:lnSpc>
              <a:spcBef>
                <a:spcPts val="0"/>
              </a:spcBef>
              <a:spcAft>
                <a:spcPts val="0"/>
              </a:spcAft>
              <a:buClr>
                <a:schemeClr val="dk1"/>
              </a:buClr>
              <a:buSzPts val="1600"/>
              <a:buFont typeface="+mj-lt"/>
              <a:buAutoNum type="arabicPeriod"/>
            </a:pPr>
            <a:endParaRPr lang="de-DE" sz="1600" b="0" i="0" u="none" strike="noStrike" cap="none" dirty="0">
              <a:solidFill>
                <a:srgbClr val="FF0000"/>
              </a:solidFill>
              <a:latin typeface="+mn-lt"/>
              <a:ea typeface="Calibri"/>
              <a:cs typeface="Calibri"/>
              <a:sym typeface="Calibri"/>
            </a:endParaRPr>
          </a:p>
          <a:p>
            <a:pPr marL="342900" indent="-342900">
              <a:buClr>
                <a:srgbClr val="FF0000"/>
              </a:buClr>
              <a:buSzPts val="1600"/>
              <a:buFont typeface="Calibri"/>
              <a:buAutoNum type="arabicPeriod"/>
            </a:pPr>
            <a:r>
              <a:rPr lang="de-DE" sz="1600" b="0" i="0" u="none" strike="noStrike" cap="none" dirty="0">
                <a:solidFill>
                  <a:srgbClr val="FF0000"/>
                </a:solidFill>
                <a:latin typeface="+mn-lt"/>
                <a:ea typeface="Calibri"/>
                <a:cs typeface="Calibri"/>
                <a:sym typeface="Calibri"/>
              </a:rPr>
              <a:t>Wahl der Vertreter/innen bei der Jugendversammlung des KSB Warendorf am 19. März um 19 Uhr in Everswinkel</a:t>
            </a:r>
          </a:p>
          <a:p>
            <a:pPr marL="342900" indent="-342900">
              <a:buClr>
                <a:srgbClr val="FF0000"/>
              </a:buClr>
              <a:buSzPts val="1600"/>
              <a:buFont typeface="Calibri"/>
              <a:buAutoNum type="arabicPeriod"/>
            </a:pPr>
            <a:endParaRPr lang="de-DE" sz="1600" dirty="0">
              <a:solidFill>
                <a:srgbClr val="FF0000"/>
              </a:solidFill>
              <a:latin typeface="+mn-lt"/>
              <a:ea typeface="Calibri"/>
              <a:cs typeface="Calibri"/>
              <a:sym typeface="Calibri"/>
            </a:endParaRPr>
          </a:p>
          <a:p>
            <a:pPr marL="342900" indent="-342900">
              <a:buClr>
                <a:srgbClr val="FF0000"/>
              </a:buClr>
              <a:buSzPts val="1600"/>
              <a:buFont typeface="Calibri"/>
              <a:buAutoNum type="arabicPeriod"/>
            </a:pPr>
            <a:r>
              <a:rPr lang="de-DE" sz="1600" dirty="0">
                <a:solidFill>
                  <a:srgbClr val="FF0000"/>
                </a:solidFill>
                <a:ea typeface="Calibri"/>
                <a:cs typeface="Calibri"/>
                <a:sym typeface="Calibri"/>
              </a:rPr>
              <a:t>Anträge</a:t>
            </a:r>
          </a:p>
          <a:p>
            <a:pPr marL="342900" indent="-342900">
              <a:buClr>
                <a:srgbClr val="FF0000"/>
              </a:buClr>
              <a:buSzPts val="1600"/>
              <a:buFont typeface="Calibri"/>
              <a:buAutoNum type="arabicPeriod"/>
            </a:pPr>
            <a:endParaRPr lang="de-DE" sz="1600" dirty="0">
              <a:solidFill>
                <a:srgbClr val="FF0000"/>
              </a:solidFill>
              <a:ea typeface="Calibri"/>
              <a:cs typeface="Calibri"/>
              <a:sym typeface="Calibri"/>
            </a:endParaRPr>
          </a:p>
          <a:p>
            <a:pPr marL="342900" indent="-342900">
              <a:buClr>
                <a:srgbClr val="FF0000"/>
              </a:buClr>
              <a:buSzPts val="1600"/>
              <a:buFont typeface="Calibri"/>
              <a:buAutoNum type="arabicPeriod"/>
            </a:pPr>
            <a:r>
              <a:rPr lang="de-DE" sz="1600" dirty="0">
                <a:solidFill>
                  <a:srgbClr val="FF0000"/>
                </a:solidFill>
                <a:ea typeface="Calibri"/>
                <a:cs typeface="Calibri"/>
                <a:sym typeface="Calibri"/>
              </a:rPr>
              <a:t>Ausblick auf das Jahr 2024</a:t>
            </a:r>
          </a:p>
          <a:p>
            <a:pPr marL="342900" indent="-342900">
              <a:buClr>
                <a:srgbClr val="FF0000"/>
              </a:buClr>
              <a:buSzPts val="1600"/>
              <a:buFont typeface="Calibri"/>
              <a:buAutoNum type="arabicPeriod"/>
            </a:pPr>
            <a:endParaRPr lang="de-DE" sz="1600" dirty="0">
              <a:solidFill>
                <a:srgbClr val="FF0000"/>
              </a:solidFill>
              <a:ea typeface="Calibri"/>
              <a:cs typeface="Calibri"/>
              <a:sym typeface="Calibri"/>
            </a:endParaRPr>
          </a:p>
          <a:p>
            <a:pPr marL="342900" indent="-342900">
              <a:buClr>
                <a:srgbClr val="FF0000"/>
              </a:buClr>
              <a:buSzPts val="1600"/>
              <a:buFont typeface="Calibri"/>
              <a:buAutoNum type="arabicPeriod"/>
            </a:pPr>
            <a:r>
              <a:rPr lang="de-DE" sz="1600" dirty="0">
                <a:solidFill>
                  <a:srgbClr val="FF0000"/>
                </a:solidFill>
                <a:ea typeface="Calibri"/>
                <a:cs typeface="Calibri"/>
                <a:sym typeface="Calibri"/>
              </a:rPr>
              <a:t>Information und Diskussion</a:t>
            </a:r>
            <a:endParaRPr lang="de-DE" sz="1600" dirty="0"/>
          </a:p>
          <a:p>
            <a:pPr marL="342900" marR="0" lvl="0" indent="-342900" algn="l" rtl="0">
              <a:lnSpc>
                <a:spcPct val="100000"/>
              </a:lnSpc>
              <a:spcBef>
                <a:spcPts val="0"/>
              </a:spcBef>
              <a:spcAft>
                <a:spcPts val="0"/>
              </a:spcAft>
              <a:buClr>
                <a:srgbClr val="FF0000"/>
              </a:buClr>
              <a:buSzPts val="1600"/>
              <a:buFont typeface="Calibri"/>
              <a:buAutoNum type="arabicPeriod"/>
            </a:pPr>
            <a:endParaRPr lang="de-DE"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lang="de-DE"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204826" y="365125"/>
            <a:ext cx="1029248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400" dirty="0"/>
              <a:t>Begrüßung durch den komm. Jugendleiter Niklas Gaspar</a:t>
            </a:r>
            <a:endParaRPr sz="3400" dirty="0"/>
          </a:p>
        </p:txBody>
      </p:sp>
      <p:sp>
        <p:nvSpPr>
          <p:cNvPr id="129" name="Google Shape;129;p4"/>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FF0000"/>
              </a:buClr>
              <a:buSzPts val="2800"/>
              <a:buFont typeface="Calibri"/>
              <a:buAutoNum type="arabicPeriod"/>
            </a:pPr>
            <a:r>
              <a:rPr lang="de-DE" b="0" dirty="0">
                <a:latin typeface="+mn-lt"/>
              </a:rPr>
              <a:t>Begrüßung der Ehrengäste</a:t>
            </a:r>
          </a:p>
          <a:p>
            <a:pPr marL="971550" lvl="1" indent="-514350">
              <a:spcBef>
                <a:spcPts val="0"/>
              </a:spcBef>
              <a:buClr>
                <a:srgbClr val="FF0000"/>
              </a:buClr>
              <a:buSzPts val="2800"/>
              <a:buFont typeface="+mj-lt"/>
              <a:buAutoNum type="alphaLcParenR"/>
            </a:pPr>
            <a:r>
              <a:rPr lang="de-DE" b="0" dirty="0">
                <a:solidFill>
                  <a:srgbClr val="FF0000"/>
                </a:solidFill>
                <a:latin typeface="+mn-lt"/>
              </a:rPr>
              <a:t>Stellv. Vorsitzender Heinz Steinhoff</a:t>
            </a:r>
          </a:p>
          <a:p>
            <a:pPr marL="971550" lvl="1" indent="-514350">
              <a:spcBef>
                <a:spcPts val="0"/>
              </a:spcBef>
              <a:buClr>
                <a:srgbClr val="FF0000"/>
              </a:buClr>
              <a:buSzPts val="2800"/>
              <a:buFont typeface="+mj-lt"/>
              <a:buAutoNum type="alphaLcParenR"/>
            </a:pPr>
            <a:r>
              <a:rPr lang="de-DE" b="0" dirty="0">
                <a:solidFill>
                  <a:srgbClr val="FF0000"/>
                </a:solidFill>
                <a:latin typeface="+mn-lt"/>
              </a:rPr>
              <a:t>Stellv. Vorsitzender der Sportjugend Florian Glose</a:t>
            </a:r>
            <a:endParaRPr dirty="0">
              <a:solidFill>
                <a:srgbClr val="FF0000"/>
              </a:solidFill>
              <a:latin typeface="+mn-lt"/>
            </a:endParaRPr>
          </a:p>
          <a:p>
            <a:pPr marL="342900" lvl="0" indent="-342900" algn="l" rtl="0">
              <a:lnSpc>
                <a:spcPct val="90000"/>
              </a:lnSpc>
              <a:spcBef>
                <a:spcPts val="1200"/>
              </a:spcBef>
              <a:spcAft>
                <a:spcPts val="0"/>
              </a:spcAft>
              <a:buClr>
                <a:srgbClr val="FF0000"/>
              </a:buClr>
              <a:buSzPts val="2800"/>
              <a:buFont typeface="Calibri"/>
              <a:buAutoNum type="arabicPeriod"/>
            </a:pPr>
            <a:r>
              <a:rPr lang="de-DE" b="0" dirty="0">
                <a:latin typeface="+mn-lt"/>
              </a:rPr>
              <a:t>Wahl eines Protokollführers</a:t>
            </a:r>
            <a:endParaRPr dirty="0">
              <a:latin typeface="+mn-lt"/>
            </a:endParaRPr>
          </a:p>
          <a:p>
            <a:pPr marL="342900" lvl="0" indent="-342900" algn="l" rtl="0">
              <a:lnSpc>
                <a:spcPct val="90000"/>
              </a:lnSpc>
              <a:spcBef>
                <a:spcPts val="1200"/>
              </a:spcBef>
              <a:spcAft>
                <a:spcPts val="0"/>
              </a:spcAft>
              <a:buClr>
                <a:srgbClr val="FF0000"/>
              </a:buClr>
              <a:buSzPts val="2800"/>
              <a:buFont typeface="Calibri"/>
              <a:buAutoNum type="arabicPeriod"/>
            </a:pPr>
            <a:r>
              <a:rPr lang="de-DE" b="0" dirty="0">
                <a:latin typeface="+mn-lt"/>
              </a:rPr>
              <a:t>Wahl einer Stimmprüfungskommission</a:t>
            </a:r>
            <a:endParaRPr dirty="0">
              <a:latin typeface="+mn-lt"/>
            </a:endParaRPr>
          </a:p>
          <a:p>
            <a:pPr marL="342900" lvl="0" indent="-342900" algn="l" rtl="0">
              <a:lnSpc>
                <a:spcPct val="90000"/>
              </a:lnSpc>
              <a:spcBef>
                <a:spcPts val="1200"/>
              </a:spcBef>
              <a:spcAft>
                <a:spcPts val="0"/>
              </a:spcAft>
              <a:buClr>
                <a:srgbClr val="FF0000"/>
              </a:buClr>
              <a:buSzPts val="2800"/>
              <a:buFont typeface="Calibri"/>
              <a:buAutoNum type="arabicPeriod"/>
            </a:pPr>
            <a:r>
              <a:rPr lang="de-DE" b="0" dirty="0">
                <a:latin typeface="+mn-lt"/>
              </a:rPr>
              <a:t>Feststellung der Beschlussfähigkeit</a:t>
            </a:r>
            <a:endParaRPr dirty="0">
              <a:latin typeface="+mn-lt"/>
            </a:endParaRPr>
          </a:p>
          <a:p>
            <a:pPr marL="342900" lvl="0" indent="-342900" algn="l" rtl="0">
              <a:lnSpc>
                <a:spcPct val="90000"/>
              </a:lnSpc>
              <a:spcBef>
                <a:spcPts val="1200"/>
              </a:spcBef>
              <a:spcAft>
                <a:spcPts val="0"/>
              </a:spcAft>
              <a:buClr>
                <a:srgbClr val="FF0000"/>
              </a:buClr>
              <a:buSzPts val="2800"/>
              <a:buFont typeface="Calibri"/>
              <a:buAutoNum type="arabicPeriod"/>
            </a:pPr>
            <a:r>
              <a:rPr lang="de-DE" b="0" dirty="0">
                <a:latin typeface="+mn-lt"/>
              </a:rPr>
              <a:t>Tagesordnung und Reihenfolge</a:t>
            </a:r>
            <a:endParaRPr dirty="0">
              <a:latin typeface="+mn-lt"/>
            </a:endParaRPr>
          </a:p>
          <a:p>
            <a:pPr marL="0" lvl="0" indent="0" algn="l" rtl="0">
              <a:lnSpc>
                <a:spcPct val="90000"/>
              </a:lnSpc>
              <a:spcBef>
                <a:spcPts val="1600"/>
              </a:spcBef>
              <a:spcAft>
                <a:spcPts val="0"/>
              </a:spcAft>
              <a:buClr>
                <a:srgbClr val="FF0000"/>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Grußworte</a:t>
            </a:r>
            <a:endParaRPr sz="1400" b="0" i="0" u="none" strike="noStrike" cap="none" dirty="0">
              <a:solidFill>
                <a:srgbClr val="000000"/>
              </a:solidFill>
              <a:latin typeface="+mn-lt"/>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4a37eaeab_0_0"/>
          <p:cNvSpPr txBox="1">
            <a:spLocks noGrp="1"/>
          </p:cNvSpPr>
          <p:nvPr>
            <p:ph type="title"/>
          </p:nvPr>
        </p:nvSpPr>
        <p:spPr>
          <a:xfrm>
            <a:off x="838200" y="20862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600" dirty="0">
                <a:latin typeface="Arial" panose="020B0604020202020204" pitchFamily="34" charset="0"/>
                <a:cs typeface="Arial" panose="020B0604020202020204" pitchFamily="34" charset="0"/>
              </a:rPr>
              <a:t>Grußworte</a:t>
            </a:r>
            <a:endParaRPr dirty="0">
              <a:latin typeface="Arial" panose="020B0604020202020204" pitchFamily="34" charset="0"/>
              <a:cs typeface="Arial" panose="020B0604020202020204" pitchFamily="34" charset="0"/>
            </a:endParaRPr>
          </a:p>
        </p:txBody>
      </p:sp>
      <p:sp>
        <p:nvSpPr>
          <p:cNvPr id="152" name="Google Shape;152;g114a37eaeab_0_0"/>
          <p:cNvSpPr txBox="1">
            <a:spLocks noGrp="1"/>
          </p:cNvSpPr>
          <p:nvPr>
            <p:ph type="body" idx="1"/>
          </p:nvPr>
        </p:nvSpPr>
        <p:spPr>
          <a:xfrm>
            <a:off x="838200" y="1690688"/>
            <a:ext cx="43434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endParaRPr b="0" dirty="0"/>
          </a:p>
          <a:p>
            <a:pPr marL="0" lvl="0" indent="0" algn="l" rtl="0">
              <a:lnSpc>
                <a:spcPct val="90000"/>
              </a:lnSpc>
              <a:spcBef>
                <a:spcPts val="1000"/>
              </a:spcBef>
              <a:spcAft>
                <a:spcPts val="0"/>
              </a:spcAft>
              <a:buClr>
                <a:srgbClr val="FF0000"/>
              </a:buClr>
              <a:buSzPts val="2800"/>
              <a:buNone/>
            </a:pPr>
            <a:endParaRPr dirty="0"/>
          </a:p>
        </p:txBody>
      </p:sp>
      <p:sp>
        <p:nvSpPr>
          <p:cNvPr id="153" name="Google Shape;153;g114a37eaeab_0_0"/>
          <p:cNvSpPr txBox="1"/>
          <p:nvPr/>
        </p:nvSpPr>
        <p:spPr>
          <a:xfrm>
            <a:off x="838200" y="1377953"/>
            <a:ext cx="11112374" cy="43088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de-DE" sz="2400" b="0" i="0" u="none" strike="noStrike" cap="none" dirty="0">
                <a:solidFill>
                  <a:srgbClr val="000000"/>
                </a:solidFill>
                <a:sym typeface="Arial"/>
              </a:rPr>
              <a:t>Stellv. Vorsitzender Heinz Steinhoff</a:t>
            </a:r>
          </a:p>
          <a:p>
            <a:pPr marL="0" marR="0" lvl="0" indent="0" algn="l" rtl="0">
              <a:lnSpc>
                <a:spcPct val="100000"/>
              </a:lnSpc>
              <a:spcBef>
                <a:spcPts val="0"/>
              </a:spcBef>
              <a:spcAft>
                <a:spcPts val="0"/>
              </a:spcAft>
              <a:buNone/>
            </a:pPr>
            <a:endParaRPr lang="de-DE" sz="2400" dirty="0"/>
          </a:p>
          <a:p>
            <a:pPr marL="0" marR="0" lvl="0" indent="0" algn="l" rtl="0">
              <a:lnSpc>
                <a:spcPct val="100000"/>
              </a:lnSpc>
              <a:spcBef>
                <a:spcPts val="0"/>
              </a:spcBef>
              <a:spcAft>
                <a:spcPts val="0"/>
              </a:spcAft>
              <a:buNone/>
            </a:pPr>
            <a:endParaRPr lang="de-DE" sz="2400" dirty="0"/>
          </a:p>
          <a:p>
            <a:pPr marL="0" marR="0" lvl="0" indent="0" algn="l" rtl="0">
              <a:lnSpc>
                <a:spcPct val="100000"/>
              </a:lnSpc>
              <a:spcBef>
                <a:spcPts val="0"/>
              </a:spcBef>
              <a:spcAft>
                <a:spcPts val="0"/>
              </a:spcAft>
              <a:buNone/>
            </a:pPr>
            <a:r>
              <a:rPr lang="de-DE" sz="2400" b="0" i="0" u="none" strike="noStrike" cap="none" dirty="0">
                <a:solidFill>
                  <a:srgbClr val="000000"/>
                </a:solidFill>
                <a:sym typeface="Arial"/>
              </a:rPr>
              <a:t>	</a:t>
            </a:r>
            <a:r>
              <a:rPr lang="de-DE" sz="2400" dirty="0"/>
              <a:t>Stellv. Vorsitzender der KSB-Sportjugend Florian Glose</a:t>
            </a:r>
            <a:endParaRPr lang="de-DE" sz="2400" b="0" i="0" u="none" strike="noStrike" cap="none" dirty="0">
              <a:solidFill>
                <a:srgbClr val="000000"/>
              </a:solidFill>
              <a:sym typeface="Arial"/>
            </a:endParaRPr>
          </a:p>
          <a:p>
            <a:pPr marL="0" marR="0" lvl="0" indent="0" algn="l" rtl="0">
              <a:lnSpc>
                <a:spcPct val="100000"/>
              </a:lnSpc>
              <a:spcBef>
                <a:spcPts val="0"/>
              </a:spcBef>
              <a:spcAft>
                <a:spcPts val="0"/>
              </a:spcAft>
              <a:buNone/>
            </a:pPr>
            <a:endParaRPr lang="de-DE" sz="2400" dirty="0"/>
          </a:p>
          <a:p>
            <a:pPr marL="0" marR="0" lvl="0" indent="0" algn="l" rtl="0">
              <a:lnSpc>
                <a:spcPct val="100000"/>
              </a:lnSpc>
              <a:spcBef>
                <a:spcPts val="0"/>
              </a:spcBef>
              <a:spcAft>
                <a:spcPts val="0"/>
              </a:spcAft>
              <a:buNone/>
            </a:pPr>
            <a:endParaRPr lang="de-DE" sz="2400" dirty="0"/>
          </a:p>
          <a:p>
            <a:pPr marL="0" marR="0" lvl="0" indent="0" algn="l" rtl="0">
              <a:lnSpc>
                <a:spcPct val="100000"/>
              </a:lnSpc>
              <a:spcBef>
                <a:spcPts val="0"/>
              </a:spcBef>
              <a:spcAft>
                <a:spcPts val="0"/>
              </a:spcAft>
              <a:buNone/>
            </a:pPr>
            <a:r>
              <a:rPr lang="de-DE" sz="2400" b="0" i="0" u="none" strike="noStrike" cap="none" dirty="0">
                <a:solidFill>
                  <a:srgbClr val="000000"/>
                </a:solidFill>
                <a:sym typeface="Arial"/>
              </a:rPr>
              <a:t>		</a:t>
            </a:r>
            <a:br>
              <a:rPr lang="de-DE" sz="2400" b="0" i="0" u="none" strike="noStrike" cap="none" dirty="0">
                <a:solidFill>
                  <a:srgbClr val="000000"/>
                </a:solidFill>
                <a:sym typeface="Arial"/>
              </a:rPr>
            </a:br>
            <a:endParaRPr lang="de-DE" sz="2400" b="0" i="0" u="none" strike="noStrike" cap="none" dirty="0">
              <a:solidFill>
                <a:srgbClr val="000000"/>
              </a:solidFill>
              <a:sym typeface="Arial"/>
            </a:endParaRPr>
          </a:p>
          <a:p>
            <a:pPr marL="685800" marR="0" lvl="0" indent="0" algn="l" rtl="0">
              <a:lnSpc>
                <a:spcPct val="115000"/>
              </a:lnSpc>
              <a:spcBef>
                <a:spcPts val="1200"/>
              </a:spcBef>
              <a:spcAft>
                <a:spcPts val="0"/>
              </a:spcAft>
              <a:buClr>
                <a:schemeClr val="dk1"/>
              </a:buClr>
              <a:buSzPts val="1100"/>
              <a:buFont typeface="Arial"/>
              <a:buNone/>
            </a:pPr>
            <a:endParaRPr sz="2000" b="0" i="0" u="none" strike="noStrike" cap="none" dirty="0">
              <a:solidFill>
                <a:schemeClr val="dk1"/>
              </a:solidFill>
              <a:latin typeface="Arial"/>
              <a:ea typeface="Arial"/>
              <a:cs typeface="Arial"/>
              <a:sym typeface="Arial"/>
            </a:endParaRPr>
          </a:p>
          <a:p>
            <a:pPr marL="685800" marR="0" lvl="0" indent="0" algn="l" rtl="0">
              <a:lnSpc>
                <a:spcPct val="115000"/>
              </a:lnSpc>
              <a:spcBef>
                <a:spcPts val="1200"/>
              </a:spcBef>
              <a:spcAft>
                <a:spcPts val="1200"/>
              </a:spcAft>
              <a:buClr>
                <a:schemeClr val="dk1"/>
              </a:buClr>
              <a:buSzPts val="11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Vorstellung der Jugendordnung</a:t>
            </a:r>
            <a:endParaRPr sz="1400" b="0" i="0" u="none" strike="noStrike" cap="none" dirty="0">
              <a:solidFill>
                <a:srgbClr val="000000"/>
              </a:solidFill>
              <a:latin typeface="+mn-lt"/>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773292" y="-1059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de-DE" sz="3600" dirty="0">
                <a:latin typeface="+mn-lt"/>
              </a:rPr>
              <a:t>Vorstellung der Jugendordnung</a:t>
            </a:r>
            <a:endParaRPr dirty="0">
              <a:latin typeface="+mn-lt"/>
            </a:endParaRPr>
          </a:p>
        </p:txBody>
      </p:sp>
      <p:sp>
        <p:nvSpPr>
          <p:cNvPr id="3" name="Textfeld 2">
            <a:extLst>
              <a:ext uri="{FF2B5EF4-FFF2-40B4-BE49-F238E27FC236}">
                <a16:creationId xmlns:a16="http://schemas.microsoft.com/office/drawing/2014/main" id="{FD92C60F-8BFD-D39E-40E6-BDA7E8A46943}"/>
              </a:ext>
            </a:extLst>
          </p:cNvPr>
          <p:cNvSpPr txBox="1"/>
          <p:nvPr/>
        </p:nvSpPr>
        <p:spPr>
          <a:xfrm>
            <a:off x="773292" y="903636"/>
            <a:ext cx="6783310" cy="646331"/>
          </a:xfrm>
          <a:prstGeom prst="rect">
            <a:avLst/>
          </a:prstGeom>
          <a:noFill/>
        </p:spPr>
        <p:txBody>
          <a:bodyPr wrap="square">
            <a:spAutoFit/>
          </a:bodyPr>
          <a:lstStyle/>
          <a:p>
            <a:pPr algn="just" hangingPunct="0"/>
            <a:r>
              <a:rPr lang="de-DE" sz="1800" dirty="0">
                <a:effectLst/>
                <a:latin typeface="Times New Roman" panose="02020603050405020304" pitchFamily="18" charset="0"/>
                <a:ea typeface="Times New Roman" panose="02020603050405020304" pitchFamily="18" charset="0"/>
              </a:rPr>
              <a:t>Die derzeit gültige Jugendordnung findet ihr online</a:t>
            </a:r>
          </a:p>
          <a:p>
            <a:pPr algn="just" hangingPunct="0"/>
            <a:endParaRPr lang="de-DE" sz="1800" dirty="0">
              <a:effectLst/>
              <a:latin typeface="Times New Roman" panose="02020603050405020304" pitchFamily="18" charset="0"/>
              <a:ea typeface="Times New Roman" panose="02020603050405020304" pitchFamily="18" charset="0"/>
            </a:endParaRPr>
          </a:p>
        </p:txBody>
      </p:sp>
      <p:pic>
        <p:nvPicPr>
          <p:cNvPr id="7" name="Grafik 6">
            <a:extLst>
              <a:ext uri="{FF2B5EF4-FFF2-40B4-BE49-F238E27FC236}">
                <a16:creationId xmlns:a16="http://schemas.microsoft.com/office/drawing/2014/main" id="{AE103E44-4081-54E6-8064-28C19616FDC6}"/>
              </a:ext>
            </a:extLst>
          </p:cNvPr>
          <p:cNvPicPr>
            <a:picLocks noChangeAspect="1"/>
          </p:cNvPicPr>
          <p:nvPr/>
        </p:nvPicPr>
        <p:blipFill>
          <a:blip r:embed="rId3"/>
          <a:stretch>
            <a:fillRect/>
          </a:stretch>
        </p:blipFill>
        <p:spPr>
          <a:xfrm>
            <a:off x="4633189" y="1885722"/>
            <a:ext cx="1877339" cy="1877339"/>
          </a:xfrm>
          <a:prstGeom prst="rect">
            <a:avLst/>
          </a:prstGeom>
        </p:spPr>
      </p:pic>
      <p:sp>
        <p:nvSpPr>
          <p:cNvPr id="8" name="Textfeld 7">
            <a:extLst>
              <a:ext uri="{FF2B5EF4-FFF2-40B4-BE49-F238E27FC236}">
                <a16:creationId xmlns:a16="http://schemas.microsoft.com/office/drawing/2014/main" id="{AD303D29-601C-BB6B-47B3-C98546F3E423}"/>
              </a:ext>
            </a:extLst>
          </p:cNvPr>
          <p:cNvSpPr txBox="1"/>
          <p:nvPr/>
        </p:nvSpPr>
        <p:spPr>
          <a:xfrm>
            <a:off x="773291" y="4230832"/>
            <a:ext cx="10097095" cy="1200329"/>
          </a:xfrm>
          <a:prstGeom prst="rect">
            <a:avLst/>
          </a:prstGeom>
          <a:noFill/>
        </p:spPr>
        <p:txBody>
          <a:bodyPr wrap="square">
            <a:spAutoFit/>
          </a:bodyPr>
          <a:lstStyle/>
          <a:p>
            <a:pPr algn="just" hangingPunct="0"/>
            <a:r>
              <a:rPr lang="de-DE" sz="1800" dirty="0">
                <a:latin typeface="Times New Roman" panose="02020603050405020304" pitchFamily="18" charset="0"/>
                <a:ea typeface="Times New Roman" panose="02020603050405020304" pitchFamily="18" charset="0"/>
              </a:rPr>
              <a:t>Bei der Jugendversammlung des KSB am 19. März wird ein neues Tool zur Erstellung einer Jugendordnung vorgestellt. Mit diesem kann man die aktuelle Ordnung auf den neuesten Stand und rechtssicher umschreiben. </a:t>
            </a:r>
          </a:p>
          <a:p>
            <a:pPr algn="just" hangingPunct="0"/>
            <a:endParaRPr lang="de-DE"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p:nvPr/>
        </p:nvSpPr>
        <p:spPr>
          <a:xfrm>
            <a:off x="940836" y="3098994"/>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de-DE" sz="4400" b="1" i="0" u="none" strike="noStrike" cap="none" dirty="0">
                <a:solidFill>
                  <a:schemeClr val="dk1"/>
                </a:solidFill>
                <a:latin typeface="+mn-lt"/>
                <a:ea typeface="Calibri"/>
                <a:cs typeface="Calibri"/>
                <a:sym typeface="Calibri"/>
              </a:rPr>
              <a:t>Vorstellung der Aufgaben eines Jugendausschusses</a:t>
            </a:r>
            <a:endParaRPr sz="1400" b="0" i="0" u="none" strike="noStrike" cap="none" dirty="0">
              <a:solidFill>
                <a:srgbClr val="000000"/>
              </a:solidFill>
              <a:latin typeface="+mn-lt"/>
              <a:sym typeface="Arial"/>
            </a:endParaRPr>
          </a:p>
        </p:txBody>
      </p:sp>
    </p:spTree>
  </p:cSld>
  <p:clrMapOvr>
    <a:masterClrMapping/>
  </p:clrMapOvr>
</p:sld>
</file>

<file path=ppt/theme/theme1.xml><?xml version="1.0" encoding="utf-8"?>
<a:theme xmlns:a="http://schemas.openxmlformats.org/drawingml/2006/main" name="Titelseite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DJK Standar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Breitbild</PresentationFormat>
  <Paragraphs>109</Paragraphs>
  <Slides>28</Slides>
  <Notes>26</Notes>
  <HiddenSlides>0</HiddenSlides>
  <MMClips>1</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28</vt:i4>
      </vt:variant>
    </vt:vector>
  </HeadingPairs>
  <TitlesOfParts>
    <vt:vector size="35" baseType="lpstr">
      <vt:lpstr>Arial</vt:lpstr>
      <vt:lpstr>Calibri</vt:lpstr>
      <vt:lpstr>Courier New</vt:lpstr>
      <vt:lpstr>Noto Sans Symbols</vt:lpstr>
      <vt:lpstr>Times New Roman</vt:lpstr>
      <vt:lpstr>Titelseiten</vt:lpstr>
      <vt:lpstr>SCDJK Standard</vt:lpstr>
      <vt:lpstr>PowerPoint-Präsentation</vt:lpstr>
      <vt:lpstr>PowerPoint-Präsentation</vt:lpstr>
      <vt:lpstr>PowerPoint-Präsentation</vt:lpstr>
      <vt:lpstr>Begrüßung durch den komm. Jugendleiter Niklas Gaspar</vt:lpstr>
      <vt:lpstr>PowerPoint-Präsentation</vt:lpstr>
      <vt:lpstr>Grußworte</vt:lpstr>
      <vt:lpstr>PowerPoint-Präsentation</vt:lpstr>
      <vt:lpstr>Vorstellung der Jugendordnung</vt:lpstr>
      <vt:lpstr>PowerPoint-Präsentation</vt:lpstr>
      <vt:lpstr>Vorstellung der Aufgaben eines Jugendausschusses</vt:lpstr>
      <vt:lpstr>Vorstellung der Aufgaben eines Jugendausschusses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Vorstandswahlen</vt:lpstr>
      <vt:lpstr>Vorstellung Niklas Gaspar</vt:lpstr>
      <vt:lpstr>Vorstandswahlen</vt:lpstr>
      <vt:lpstr>PowerPoint-Präsentation</vt:lpstr>
      <vt:lpstr>Anträge</vt:lpstr>
      <vt:lpstr>PowerPoint-Präsentation</vt:lpstr>
      <vt:lpstr>Wir suchen Dich… </vt:lpstr>
      <vt:lpstr>Ausblick auf 2024</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Gabriele Kortmann</dc:creator>
  <cp:lastModifiedBy>Florian Glose</cp:lastModifiedBy>
  <cp:revision>126</cp:revision>
  <cp:lastPrinted>2022-03-02T10:41:46Z</cp:lastPrinted>
  <dcterms:created xsi:type="dcterms:W3CDTF">2021-04-27T17:45:56Z</dcterms:created>
  <dcterms:modified xsi:type="dcterms:W3CDTF">2024-03-12T10:33:23Z</dcterms:modified>
</cp:coreProperties>
</file>