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2" r:id="rId2"/>
  </p:sldMasterIdLst>
  <p:notesMasterIdLst>
    <p:notesMasterId r:id="rId59"/>
  </p:notesMasterIdLst>
  <p:handoutMasterIdLst>
    <p:handoutMasterId r:id="rId60"/>
  </p:handoutMasterIdLst>
  <p:sldIdLst>
    <p:sldId id="333" r:id="rId3"/>
    <p:sldId id="258" r:id="rId4"/>
    <p:sldId id="259" r:id="rId5"/>
    <p:sldId id="257" r:id="rId6"/>
    <p:sldId id="260" r:id="rId7"/>
    <p:sldId id="261" r:id="rId8"/>
    <p:sldId id="262" r:id="rId9"/>
    <p:sldId id="263" r:id="rId10"/>
    <p:sldId id="324" r:id="rId11"/>
    <p:sldId id="381" r:id="rId12"/>
    <p:sldId id="382" r:id="rId13"/>
    <p:sldId id="383" r:id="rId14"/>
    <p:sldId id="384" r:id="rId15"/>
    <p:sldId id="370" r:id="rId16"/>
    <p:sldId id="270" r:id="rId17"/>
    <p:sldId id="271" r:id="rId18"/>
    <p:sldId id="272" r:id="rId19"/>
    <p:sldId id="388" r:id="rId20"/>
    <p:sldId id="274" r:id="rId21"/>
    <p:sldId id="275" r:id="rId22"/>
    <p:sldId id="276" r:id="rId23"/>
    <p:sldId id="277" r:id="rId24"/>
    <p:sldId id="278" r:id="rId25"/>
    <p:sldId id="282" r:id="rId26"/>
    <p:sldId id="283" r:id="rId27"/>
    <p:sldId id="285" r:id="rId28"/>
    <p:sldId id="352" r:id="rId29"/>
    <p:sldId id="292" r:id="rId30"/>
    <p:sldId id="293" r:id="rId31"/>
    <p:sldId id="294" r:id="rId32"/>
    <p:sldId id="297" r:id="rId33"/>
    <p:sldId id="386" r:id="rId34"/>
    <p:sldId id="387" r:id="rId35"/>
    <p:sldId id="375" r:id="rId36"/>
    <p:sldId id="376" r:id="rId37"/>
    <p:sldId id="303" r:id="rId38"/>
    <p:sldId id="358" r:id="rId39"/>
    <p:sldId id="369" r:id="rId40"/>
    <p:sldId id="368" r:id="rId41"/>
    <p:sldId id="332" r:id="rId42"/>
    <p:sldId id="305" r:id="rId43"/>
    <p:sldId id="373" r:id="rId44"/>
    <p:sldId id="306" r:id="rId45"/>
    <p:sldId id="378" r:id="rId46"/>
    <p:sldId id="356" r:id="rId47"/>
    <p:sldId id="357" r:id="rId48"/>
    <p:sldId id="307" r:id="rId49"/>
    <p:sldId id="353" r:id="rId50"/>
    <p:sldId id="348" r:id="rId51"/>
    <p:sldId id="372" r:id="rId52"/>
    <p:sldId id="309" r:id="rId53"/>
    <p:sldId id="379" r:id="rId54"/>
    <p:sldId id="389" r:id="rId55"/>
    <p:sldId id="390" r:id="rId56"/>
    <p:sldId id="310" r:id="rId57"/>
    <p:sldId id="312" r:id="rId58"/>
  </p:sldIdLst>
  <p:sldSz cx="12192000" cy="6858000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6" roundtripDataSignature="AMtx7mjRguYGbhd2z4LMYXaucNxW5drj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ian Glose" initials="FG" lastIdx="1" clrIdx="0">
    <p:extLst>
      <p:ext uri="{19B8F6BF-5375-455C-9EA6-DF929625EA0E}">
        <p15:presenceInfo xmlns:p15="http://schemas.microsoft.com/office/powerpoint/2012/main" userId="933444208e708a4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C04A5E-0438-4142-A190-D8B6465D0D13}">
  <a:tblStyle styleId="{27C04A5E-0438-4142-A190-D8B6465D0D1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E8ED01C-6845-40BF-AD69-315439F041A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 snapToGrid="0">
      <p:cViewPr varScale="1">
        <p:scale>
          <a:sx n="64" d="100"/>
          <a:sy n="64" d="100"/>
        </p:scale>
        <p:origin x="11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77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3D632-147A-4865-92F4-7F79E09110F1}" type="datetimeFigureOut">
              <a:rPr lang="de-DE" smtClean="0"/>
              <a:t>14.03.2025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6B3CF-4777-45CA-85F9-F44EA03ABA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1001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4" y="0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7173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6cc65a427_0_13:notes"/>
          <p:cNvSpPr txBox="1">
            <a:spLocks noGrp="1"/>
          </p:cNvSpPr>
          <p:nvPr>
            <p:ph type="body" idx="1"/>
          </p:nvPr>
        </p:nvSpPr>
        <p:spPr>
          <a:xfrm>
            <a:off x="465499" y="6976132"/>
            <a:ext cx="3723991" cy="5707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116cc65a42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19300" y="1812925"/>
            <a:ext cx="8693150" cy="4891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5486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6cc65a427_0_13:notes"/>
          <p:cNvSpPr txBox="1">
            <a:spLocks noGrp="1"/>
          </p:cNvSpPr>
          <p:nvPr>
            <p:ph type="body" idx="1"/>
          </p:nvPr>
        </p:nvSpPr>
        <p:spPr>
          <a:xfrm>
            <a:off x="465499" y="6976132"/>
            <a:ext cx="3723991" cy="5707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116cc65a42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19300" y="1812925"/>
            <a:ext cx="8693150" cy="4891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121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6cc65a427_0_13:notes"/>
          <p:cNvSpPr txBox="1">
            <a:spLocks noGrp="1"/>
          </p:cNvSpPr>
          <p:nvPr>
            <p:ph type="body" idx="1"/>
          </p:nvPr>
        </p:nvSpPr>
        <p:spPr>
          <a:xfrm>
            <a:off x="465499" y="6976132"/>
            <a:ext cx="3723991" cy="5707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7" name="Google Shape;197;g116cc65a42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19300" y="1812925"/>
            <a:ext cx="8693150" cy="4891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1832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6cc65a427_0_13:notes"/>
          <p:cNvSpPr txBox="1">
            <a:spLocks noGrp="1"/>
          </p:cNvSpPr>
          <p:nvPr>
            <p:ph type="body" idx="1"/>
          </p:nvPr>
        </p:nvSpPr>
        <p:spPr>
          <a:xfrm>
            <a:off x="465499" y="6976132"/>
            <a:ext cx="3723991" cy="5707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7" name="Google Shape;197;g116cc65a42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19300" y="1812925"/>
            <a:ext cx="8693150" cy="4891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1976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6cc65a427_0_13:notes"/>
          <p:cNvSpPr txBox="1">
            <a:spLocks noGrp="1"/>
          </p:cNvSpPr>
          <p:nvPr>
            <p:ph type="body" idx="1"/>
          </p:nvPr>
        </p:nvSpPr>
        <p:spPr>
          <a:xfrm>
            <a:off x="465499" y="6976132"/>
            <a:ext cx="3723991" cy="5707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116cc65a42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019300" y="1812925"/>
            <a:ext cx="8693150" cy="4891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9860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3f626d807a_0_0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g33f626d80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0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53012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2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9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9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62162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9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54035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0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79113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2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0" name="Google Shape;41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2" name="Google Shape;42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18643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2" name="Google Shape;42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2" name="Google Shape;42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4094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5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0" name="Google Shape;43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5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0" name="Google Shape;43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9069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21265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06402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45046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8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8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6199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8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87441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8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7578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9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2" name="Google Shape;46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4a37eaeab_0_0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g114a37eae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5213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Titel">
  <p:cSld name="Layout Titel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3"/>
          <p:cNvSpPr txBox="1">
            <a:spLocks noGrp="1"/>
          </p:cNvSpPr>
          <p:nvPr>
            <p:ph type="sldNum" idx="12"/>
          </p:nvPr>
        </p:nvSpPr>
        <p:spPr>
          <a:xfrm>
            <a:off x="11411338" y="6364290"/>
            <a:ext cx="6127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79" name="Google Shape;79;p63"/>
          <p:cNvSpPr txBox="1">
            <a:spLocks noGrp="1"/>
          </p:cNvSpPr>
          <p:nvPr>
            <p:ph type="ftr" idx="11"/>
          </p:nvPr>
        </p:nvSpPr>
        <p:spPr>
          <a:xfrm>
            <a:off x="8210939" y="6366493"/>
            <a:ext cx="28442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3"/>
          <p:cNvSpPr txBox="1">
            <a:spLocks noGrp="1"/>
          </p:cNvSpPr>
          <p:nvPr>
            <p:ph type="dt" idx="10"/>
          </p:nvPr>
        </p:nvSpPr>
        <p:spPr>
          <a:xfrm>
            <a:off x="5279573" y="636429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3"/>
          <p:cNvCxnSpPr/>
          <p:nvPr/>
        </p:nvCxnSpPr>
        <p:spPr>
          <a:xfrm>
            <a:off x="11243387" y="6364290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" name="Google Shape;82;p63"/>
          <p:cNvCxnSpPr/>
          <p:nvPr/>
        </p:nvCxnSpPr>
        <p:spPr>
          <a:xfrm>
            <a:off x="8090420" y="6354147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4"/>
          <p:cNvSpPr txBox="1">
            <a:spLocks noGrp="1"/>
          </p:cNvSpPr>
          <p:nvPr>
            <p:ph type="sldNum" idx="12"/>
          </p:nvPr>
        </p:nvSpPr>
        <p:spPr>
          <a:xfrm>
            <a:off x="11411338" y="6364290"/>
            <a:ext cx="6127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85" name="Google Shape;85;p64"/>
          <p:cNvSpPr txBox="1">
            <a:spLocks noGrp="1"/>
          </p:cNvSpPr>
          <p:nvPr>
            <p:ph type="ftr" idx="11"/>
          </p:nvPr>
        </p:nvSpPr>
        <p:spPr>
          <a:xfrm>
            <a:off x="8210939" y="6366493"/>
            <a:ext cx="28442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4"/>
          <p:cNvSpPr txBox="1">
            <a:spLocks noGrp="1"/>
          </p:cNvSpPr>
          <p:nvPr>
            <p:ph type="dt" idx="10"/>
          </p:nvPr>
        </p:nvSpPr>
        <p:spPr>
          <a:xfrm>
            <a:off x="5279573" y="636429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64"/>
          <p:cNvCxnSpPr/>
          <p:nvPr/>
        </p:nvCxnSpPr>
        <p:spPr>
          <a:xfrm>
            <a:off x="11243387" y="6364290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8" name="Google Shape;88;p64"/>
          <p:cNvCxnSpPr/>
          <p:nvPr/>
        </p:nvCxnSpPr>
        <p:spPr>
          <a:xfrm>
            <a:off x="8090420" y="6354147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6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2" name="Google Shape;92;p6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3" name="Google Shape;93;p65"/>
          <p:cNvSpPr txBox="1">
            <a:spLocks noGrp="1"/>
          </p:cNvSpPr>
          <p:nvPr>
            <p:ph type="sldNum" idx="12"/>
          </p:nvPr>
        </p:nvSpPr>
        <p:spPr>
          <a:xfrm>
            <a:off x="11411338" y="6364290"/>
            <a:ext cx="6127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94" name="Google Shape;94;p65"/>
          <p:cNvSpPr txBox="1">
            <a:spLocks noGrp="1"/>
          </p:cNvSpPr>
          <p:nvPr>
            <p:ph type="ftr" idx="11"/>
          </p:nvPr>
        </p:nvSpPr>
        <p:spPr>
          <a:xfrm>
            <a:off x="8210939" y="6366493"/>
            <a:ext cx="28442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5"/>
          <p:cNvSpPr txBox="1">
            <a:spLocks noGrp="1"/>
          </p:cNvSpPr>
          <p:nvPr>
            <p:ph type="dt" idx="10"/>
          </p:nvPr>
        </p:nvSpPr>
        <p:spPr>
          <a:xfrm>
            <a:off x="5279573" y="636429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6" name="Google Shape;96;p65"/>
          <p:cNvCxnSpPr/>
          <p:nvPr/>
        </p:nvCxnSpPr>
        <p:spPr>
          <a:xfrm>
            <a:off x="11243387" y="6364290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7" name="Google Shape;97;p65"/>
          <p:cNvCxnSpPr/>
          <p:nvPr/>
        </p:nvCxnSpPr>
        <p:spPr>
          <a:xfrm>
            <a:off x="8090420" y="6354147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6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2" name="Google Shape;102;p66"/>
          <p:cNvSpPr txBox="1">
            <a:spLocks noGrp="1"/>
          </p:cNvSpPr>
          <p:nvPr>
            <p:ph type="sldNum" idx="12"/>
          </p:nvPr>
        </p:nvSpPr>
        <p:spPr>
          <a:xfrm>
            <a:off x="11411338" y="6364290"/>
            <a:ext cx="6127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03" name="Google Shape;103;p66"/>
          <p:cNvSpPr txBox="1">
            <a:spLocks noGrp="1"/>
          </p:cNvSpPr>
          <p:nvPr>
            <p:ph type="ftr" idx="11"/>
          </p:nvPr>
        </p:nvSpPr>
        <p:spPr>
          <a:xfrm>
            <a:off x="8210939" y="6366493"/>
            <a:ext cx="28442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6"/>
          <p:cNvSpPr txBox="1">
            <a:spLocks noGrp="1"/>
          </p:cNvSpPr>
          <p:nvPr>
            <p:ph type="dt" idx="10"/>
          </p:nvPr>
        </p:nvSpPr>
        <p:spPr>
          <a:xfrm>
            <a:off x="5279573" y="636429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5" name="Google Shape;105;p66"/>
          <p:cNvCxnSpPr/>
          <p:nvPr/>
        </p:nvCxnSpPr>
        <p:spPr>
          <a:xfrm>
            <a:off x="11243387" y="6364290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" name="Google Shape;106;p66"/>
          <p:cNvCxnSpPr/>
          <p:nvPr/>
        </p:nvCxnSpPr>
        <p:spPr>
          <a:xfrm>
            <a:off x="8090420" y="6354147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Zwischentitel">
  <p:cSld name="Layout Zwischentitel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92000" cy="743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0611141" y="210778"/>
            <a:ext cx="1332918" cy="133453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58"/>
          <p:cNvSpPr/>
          <p:nvPr/>
        </p:nvSpPr>
        <p:spPr>
          <a:xfrm>
            <a:off x="0" y="2993948"/>
            <a:ext cx="12192000" cy="14462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tze Seite">
  <p:cSld name="letze Sei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9"/>
          <p:cNvSpPr txBox="1"/>
          <p:nvPr/>
        </p:nvSpPr>
        <p:spPr>
          <a:xfrm>
            <a:off x="980303" y="2799267"/>
            <a:ext cx="1019020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de-DE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VIELEN DANK FÜR EURE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de-DE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AUFMERKSAMKEIT!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5"/>
          <p:cNvSpPr txBox="1">
            <a:spLocks noGrp="1"/>
          </p:cNvSpPr>
          <p:nvPr>
            <p:ph type="ctrTitle"/>
          </p:nvPr>
        </p:nvSpPr>
        <p:spPr>
          <a:xfrm>
            <a:off x="581609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5"/>
          <p:cNvSpPr txBox="1">
            <a:spLocks noGrp="1"/>
          </p:cNvSpPr>
          <p:nvPr>
            <p:ph type="subTitle" idx="1"/>
          </p:nvPr>
        </p:nvSpPr>
        <p:spPr>
          <a:xfrm>
            <a:off x="581609" y="363003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55"/>
          <p:cNvSpPr txBox="1">
            <a:spLocks noGrp="1"/>
          </p:cNvSpPr>
          <p:nvPr>
            <p:ph type="sldNum" idx="12"/>
          </p:nvPr>
        </p:nvSpPr>
        <p:spPr>
          <a:xfrm>
            <a:off x="11411338" y="6364290"/>
            <a:ext cx="6127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31" name="Google Shape;31;p55"/>
          <p:cNvSpPr txBox="1">
            <a:spLocks noGrp="1"/>
          </p:cNvSpPr>
          <p:nvPr>
            <p:ph type="ftr" idx="11"/>
          </p:nvPr>
        </p:nvSpPr>
        <p:spPr>
          <a:xfrm>
            <a:off x="8210939" y="6366493"/>
            <a:ext cx="28442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5"/>
          <p:cNvSpPr txBox="1">
            <a:spLocks noGrp="1"/>
          </p:cNvSpPr>
          <p:nvPr>
            <p:ph type="dt" idx="10"/>
          </p:nvPr>
        </p:nvSpPr>
        <p:spPr>
          <a:xfrm>
            <a:off x="5279573" y="636429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3" name="Google Shape;33;p55"/>
          <p:cNvCxnSpPr/>
          <p:nvPr/>
        </p:nvCxnSpPr>
        <p:spPr>
          <a:xfrm>
            <a:off x="11243387" y="6364290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" name="Google Shape;34;p55"/>
          <p:cNvCxnSpPr/>
          <p:nvPr/>
        </p:nvCxnSpPr>
        <p:spPr>
          <a:xfrm>
            <a:off x="8090420" y="6354147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Zwischentitel">
  <p:cSld name="Layout Zwischentite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92000" cy="743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0611141" y="210778"/>
            <a:ext cx="1332918" cy="133453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6"/>
          <p:cNvSpPr/>
          <p:nvPr/>
        </p:nvSpPr>
        <p:spPr>
          <a:xfrm>
            <a:off x="0" y="2993948"/>
            <a:ext cx="12192000" cy="14462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7"/>
          <p:cNvSpPr txBox="1">
            <a:spLocks noGrp="1"/>
          </p:cNvSpPr>
          <p:nvPr>
            <p:ph type="sldNum" idx="12"/>
          </p:nvPr>
        </p:nvSpPr>
        <p:spPr>
          <a:xfrm>
            <a:off x="11411338" y="6364290"/>
            <a:ext cx="6127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43" name="Google Shape;43;p57"/>
          <p:cNvSpPr txBox="1">
            <a:spLocks noGrp="1"/>
          </p:cNvSpPr>
          <p:nvPr>
            <p:ph type="ftr" idx="11"/>
          </p:nvPr>
        </p:nvSpPr>
        <p:spPr>
          <a:xfrm>
            <a:off x="8210939" y="6366493"/>
            <a:ext cx="28442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7"/>
          <p:cNvSpPr txBox="1">
            <a:spLocks noGrp="1"/>
          </p:cNvSpPr>
          <p:nvPr>
            <p:ph type="dt" idx="10"/>
          </p:nvPr>
        </p:nvSpPr>
        <p:spPr>
          <a:xfrm>
            <a:off x="5279573" y="636429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5" name="Google Shape;45;p57"/>
          <p:cNvCxnSpPr/>
          <p:nvPr/>
        </p:nvCxnSpPr>
        <p:spPr>
          <a:xfrm>
            <a:off x="11243387" y="6364290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" name="Google Shape;46;p57"/>
          <p:cNvCxnSpPr/>
          <p:nvPr/>
        </p:nvCxnSpPr>
        <p:spPr>
          <a:xfrm>
            <a:off x="8090420" y="6354147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0"/>
          <p:cNvSpPr txBox="1">
            <a:spLocks noGrp="1"/>
          </p:cNvSpPr>
          <p:nvPr>
            <p:ph type="title"/>
          </p:nvPr>
        </p:nvSpPr>
        <p:spPr>
          <a:xfrm>
            <a:off x="799322" y="51542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0"/>
          <p:cNvSpPr txBox="1">
            <a:spLocks noGrp="1"/>
          </p:cNvSpPr>
          <p:nvPr>
            <p:ph type="body" idx="1"/>
          </p:nvPr>
        </p:nvSpPr>
        <p:spPr>
          <a:xfrm>
            <a:off x="799322" y="336815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60"/>
          <p:cNvSpPr txBox="1"/>
          <p:nvPr/>
        </p:nvSpPr>
        <p:spPr>
          <a:xfrm>
            <a:off x="5279573" y="636429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21.02.2022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60"/>
          <p:cNvSpPr txBox="1">
            <a:spLocks noGrp="1"/>
          </p:cNvSpPr>
          <p:nvPr>
            <p:ph type="sldNum" idx="12"/>
          </p:nvPr>
        </p:nvSpPr>
        <p:spPr>
          <a:xfrm>
            <a:off x="11411338" y="6364290"/>
            <a:ext cx="6127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52" name="Google Shape;52;p60"/>
          <p:cNvSpPr txBox="1"/>
          <p:nvPr/>
        </p:nvSpPr>
        <p:spPr>
          <a:xfrm>
            <a:off x="5279573" y="636429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21.02.2022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" name="Google Shape;53;p60"/>
          <p:cNvCxnSpPr/>
          <p:nvPr/>
        </p:nvCxnSpPr>
        <p:spPr>
          <a:xfrm>
            <a:off x="11243387" y="6364290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" name="Google Shape;54;p60"/>
          <p:cNvCxnSpPr/>
          <p:nvPr/>
        </p:nvCxnSpPr>
        <p:spPr>
          <a:xfrm>
            <a:off x="8090420" y="6354147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" name="Google Shape;55;p60"/>
          <p:cNvSpPr txBox="1">
            <a:spLocks noGrp="1"/>
          </p:cNvSpPr>
          <p:nvPr>
            <p:ph type="ftr" idx="11"/>
          </p:nvPr>
        </p:nvSpPr>
        <p:spPr>
          <a:xfrm>
            <a:off x="8210939" y="6366493"/>
            <a:ext cx="28442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6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61"/>
          <p:cNvSpPr txBox="1">
            <a:spLocks noGrp="1"/>
          </p:cNvSpPr>
          <p:nvPr>
            <p:ph type="sldNum" idx="12"/>
          </p:nvPr>
        </p:nvSpPr>
        <p:spPr>
          <a:xfrm>
            <a:off x="11411338" y="6364290"/>
            <a:ext cx="6127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61" name="Google Shape;61;p61"/>
          <p:cNvSpPr txBox="1">
            <a:spLocks noGrp="1"/>
          </p:cNvSpPr>
          <p:nvPr>
            <p:ph type="ftr" idx="11"/>
          </p:nvPr>
        </p:nvSpPr>
        <p:spPr>
          <a:xfrm>
            <a:off x="8210939" y="6366493"/>
            <a:ext cx="28442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1"/>
          <p:cNvSpPr txBox="1">
            <a:spLocks noGrp="1"/>
          </p:cNvSpPr>
          <p:nvPr>
            <p:ph type="dt" idx="10"/>
          </p:nvPr>
        </p:nvSpPr>
        <p:spPr>
          <a:xfrm>
            <a:off x="5279573" y="636429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3" name="Google Shape;63;p61"/>
          <p:cNvCxnSpPr/>
          <p:nvPr/>
        </p:nvCxnSpPr>
        <p:spPr>
          <a:xfrm>
            <a:off x="11243387" y="6364290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" name="Google Shape;64;p61"/>
          <p:cNvCxnSpPr/>
          <p:nvPr/>
        </p:nvCxnSpPr>
        <p:spPr>
          <a:xfrm>
            <a:off x="8090420" y="6354147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6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6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sldNum" idx="12"/>
          </p:nvPr>
        </p:nvSpPr>
        <p:spPr>
          <a:xfrm>
            <a:off x="11411338" y="6364290"/>
            <a:ext cx="6127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8210939" y="6366493"/>
            <a:ext cx="28442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dt" idx="10"/>
          </p:nvPr>
        </p:nvSpPr>
        <p:spPr>
          <a:xfrm>
            <a:off x="5279573" y="636429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4" name="Google Shape;74;p62"/>
          <p:cNvCxnSpPr/>
          <p:nvPr/>
        </p:nvCxnSpPr>
        <p:spPr>
          <a:xfrm>
            <a:off x="11243387" y="6364290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" name="Google Shape;75;p62"/>
          <p:cNvCxnSpPr/>
          <p:nvPr/>
        </p:nvCxnSpPr>
        <p:spPr>
          <a:xfrm>
            <a:off x="8090420" y="6354147"/>
            <a:ext cx="0" cy="36512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"/>
            <a:ext cx="12192000" cy="743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10611141" y="210778"/>
            <a:ext cx="1332918" cy="133453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Noto Sans Symbols"/>
              <a:buChar char="▪"/>
              <a:defRPr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pic>
        <p:nvPicPr>
          <p:cNvPr id="25" name="Google Shape;25;p5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4534678"/>
            <a:ext cx="12192000" cy="232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5400000">
            <a:off x="10611141" y="210778"/>
            <a:ext cx="1332918" cy="133453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ZNW0y33QEIk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g"/><Relationship Id="rId4" Type="http://schemas.openxmlformats.org/officeDocument/2006/relationships/image" Target="../media/image47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djk.d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"/>
          <p:cNvSpPr txBox="1"/>
          <p:nvPr/>
        </p:nvSpPr>
        <p:spPr>
          <a:xfrm>
            <a:off x="590550" y="2332737"/>
            <a:ext cx="10589289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de-DE" sz="7200" b="0" i="0" u="none" strike="noStrike" cap="none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Mitgliederversammlung 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de-DE" sz="7200" b="0" i="0" u="none" strike="noStrike" cap="none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SC DJK Everswinkel e.V.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14. März 2025 19.30 Uhr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Festhalle Everswinkel</a:t>
            </a:r>
            <a:endParaRPr sz="24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1864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16cc65a427_0_13"/>
          <p:cNvSpPr txBox="1">
            <a:spLocks noGrp="1"/>
          </p:cNvSpPr>
          <p:nvPr>
            <p:ph type="title"/>
          </p:nvPr>
        </p:nvSpPr>
        <p:spPr>
          <a:xfrm>
            <a:off x="838191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Geschäftsbericht zum Jahr 2024</a:t>
            </a:r>
            <a:endParaRPr dirty="0"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13058" t="8072" r="13278" b="13138"/>
          <a:stretch/>
        </p:blipFill>
        <p:spPr>
          <a:xfrm>
            <a:off x="1914525" y="1038867"/>
            <a:ext cx="7639050" cy="5106483"/>
          </a:xfrm>
          <a:prstGeom prst="rect">
            <a:avLst/>
          </a:prstGeom>
          <a:ln w="476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1944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16cc65a427_0_13"/>
          <p:cNvSpPr txBox="1">
            <a:spLocks noGrp="1"/>
          </p:cNvSpPr>
          <p:nvPr>
            <p:ph type="title"/>
          </p:nvPr>
        </p:nvSpPr>
        <p:spPr>
          <a:xfrm>
            <a:off x="838191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Geschäftsbericht zum Jahr 2024</a:t>
            </a:r>
            <a:endParaRPr dirty="0">
              <a:latin typeface="+mn-lt"/>
            </a:endParaRPr>
          </a:p>
        </p:txBody>
      </p:sp>
      <p:pic>
        <p:nvPicPr>
          <p:cNvPr id="3" name="Grafik 2"/>
          <p:cNvPicPr/>
          <p:nvPr/>
        </p:nvPicPr>
        <p:blipFill rotWithShape="1">
          <a:blip r:embed="rId3"/>
          <a:srcRect l="14546" t="12634" r="15233" b="15965"/>
          <a:stretch/>
        </p:blipFill>
        <p:spPr bwMode="auto">
          <a:xfrm>
            <a:off x="1924050" y="1152525"/>
            <a:ext cx="8029575" cy="5019675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3083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16cc65a427_0_13"/>
          <p:cNvSpPr txBox="1">
            <a:spLocks noGrp="1"/>
          </p:cNvSpPr>
          <p:nvPr>
            <p:ph type="title"/>
          </p:nvPr>
        </p:nvSpPr>
        <p:spPr>
          <a:xfrm>
            <a:off x="838191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Geschäftsbericht zum Jahr 2024</a:t>
            </a:r>
            <a:endParaRPr dirty="0">
              <a:latin typeface="+mn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038225" y="13257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Tennisabteilung / Tennisplätze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114425" y="1981200"/>
            <a:ext cx="538162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/>
              <a:t>Tennisplätze bleiben auf unbestimmte Zeit erhalten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/>
              <a:t>Derzeit sind keine Baumaßnahmen oder eine andere Verwendung durch die Gemeinde geplant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/>
              <a:t>Renovierung der Tennisplätze 1-3 mit neuen Linien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1600" dirty="0"/>
              <a:t>Zuwachs in der Tennisabteilung</a:t>
            </a:r>
          </a:p>
          <a:p>
            <a:pPr marL="285750" lvl="1" indent="-285750">
              <a:buFontTx/>
              <a:buChar char="-"/>
            </a:pP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11" y="1587310"/>
            <a:ext cx="4544096" cy="34099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3839331"/>
            <a:ext cx="3438662" cy="25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01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16cc65a427_0_13"/>
          <p:cNvSpPr txBox="1">
            <a:spLocks noGrp="1"/>
          </p:cNvSpPr>
          <p:nvPr>
            <p:ph type="title"/>
          </p:nvPr>
        </p:nvSpPr>
        <p:spPr>
          <a:xfrm>
            <a:off x="838191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Geschäftsbericht zum Jahr 2024</a:t>
            </a:r>
            <a:endParaRPr dirty="0">
              <a:latin typeface="+mn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038225" y="13257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Tartanbahn am Sportpark </a:t>
            </a:r>
            <a:r>
              <a:rPr lang="de-DE" sz="2800" dirty="0" err="1"/>
              <a:t>Wester</a:t>
            </a:r>
            <a:endParaRPr lang="de-DE" sz="2800" dirty="0"/>
          </a:p>
        </p:txBody>
      </p:sp>
      <p:sp>
        <p:nvSpPr>
          <p:cNvPr id="3" name="Textfeld 2"/>
          <p:cNvSpPr txBox="1"/>
          <p:nvPr/>
        </p:nvSpPr>
        <p:spPr>
          <a:xfrm>
            <a:off x="838191" y="1941314"/>
            <a:ext cx="820102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/>
              <a:t>Alte Aschebahn war nicht mehr nutzbar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/>
              <a:t>Gefahrenpotential war sehr hoch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/>
              <a:t>Planung einer Tartanbahn wurde durch die Gemeinde unterstützt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/>
              <a:t>Fraktionen haben sich ebenfalls für einen Neubau ausgesprochen</a:t>
            </a:r>
          </a:p>
          <a:p>
            <a:pPr marL="285750" lvl="1" indent="-285750">
              <a:buFontTx/>
              <a:buChar char="-"/>
            </a:pP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9" r="1584" b="32194"/>
          <a:stretch/>
        </p:blipFill>
        <p:spPr>
          <a:xfrm>
            <a:off x="1038225" y="4010025"/>
            <a:ext cx="6945530" cy="21431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8" b="27953"/>
          <a:stretch/>
        </p:blipFill>
        <p:spPr>
          <a:xfrm>
            <a:off x="8901280" y="1782245"/>
            <a:ext cx="3024020" cy="343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33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16cc65a427_0_13"/>
          <p:cNvSpPr txBox="1">
            <a:spLocks noGrp="1"/>
          </p:cNvSpPr>
          <p:nvPr>
            <p:ph type="title"/>
          </p:nvPr>
        </p:nvSpPr>
        <p:spPr>
          <a:xfrm>
            <a:off x="838191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Geschäftsbericht zum Jahr 2024 - Marketing</a:t>
            </a:r>
            <a:endParaRPr dirty="0">
              <a:latin typeface="+mn-lt"/>
            </a:endParaRPr>
          </a:p>
        </p:txBody>
      </p:sp>
      <p:sp>
        <p:nvSpPr>
          <p:cNvPr id="200" name="Google Shape;200;g116cc65a427_0_13"/>
          <p:cNvSpPr txBox="1"/>
          <p:nvPr/>
        </p:nvSpPr>
        <p:spPr>
          <a:xfrm>
            <a:off x="1310875" y="2162250"/>
            <a:ext cx="1012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116cc65a427_0_13"/>
          <p:cNvSpPr txBox="1"/>
          <p:nvPr/>
        </p:nvSpPr>
        <p:spPr>
          <a:xfrm>
            <a:off x="489857" y="1690813"/>
            <a:ext cx="10401462" cy="437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  <a:tabLst/>
              <a:defRPr/>
            </a:pP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Statistik zur Website </a:t>
            </a:r>
            <a:b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</a:b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2024 waren es </a:t>
            </a: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47.224</a:t>
            </a: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Besucher (+ 6.031) bei </a:t>
            </a: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143.370</a:t>
            </a: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Seitenaufrufen (+ 11.346)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  <a:tabLst/>
              <a:defRPr/>
            </a:pPr>
            <a:endParaRPr kumimoji="0" lang="de-DE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  <a:tabLst/>
              <a:defRPr/>
            </a:pP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Statistik zu Instagram</a:t>
            </a:r>
            <a:br>
              <a:rPr lang="de-DE" sz="2800" b="1" dirty="0">
                <a:ea typeface="Calibri"/>
                <a:cs typeface="Calibri"/>
                <a:sym typeface="Calibri"/>
              </a:rPr>
            </a:br>
            <a:r>
              <a:rPr lang="de-DE" sz="2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29.600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Aufrufe in den letzten 90 Tagen</a:t>
            </a:r>
            <a:endParaRPr lang="de-DE" sz="2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de-DE" sz="2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&gt; 230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neue Follower (Stand 11.03.25 → 707)</a:t>
            </a:r>
            <a:endParaRPr lang="de-DE" sz="2800" b="0" dirty="0">
              <a:effectLst/>
            </a:endParaRP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de-DE" sz="2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70</a:t>
            </a:r>
            <a:r>
              <a:rPr lang="de-DE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davon während der Adventskalender Aktion</a:t>
            </a:r>
            <a:endParaRPr lang="de-DE" sz="2800" b="0" dirty="0">
              <a:effectLst/>
            </a:endParaRPr>
          </a:p>
          <a:p>
            <a:br>
              <a:rPr lang="de-DE" sz="3600" dirty="0"/>
            </a:b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123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 txBox="1"/>
          <p:nvPr/>
        </p:nvSpPr>
        <p:spPr>
          <a:xfrm>
            <a:off x="940836" y="30989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sz="44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Finanzbericht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/>
          <p:nvPr/>
        </p:nvSpPr>
        <p:spPr>
          <a:xfrm>
            <a:off x="773291" y="1482141"/>
            <a:ext cx="7103223" cy="4570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Zeitraum vom 01. Januar 2024 bis zum 31. Dezember 2024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Bestehende Giro-Konten (Geschäftskonten)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Sparkasse Münsterland Ost</a:t>
            </a:r>
            <a:br>
              <a:rPr lang="de-DE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de-DE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IBAN: DE90 4005 0150 0002 0101 22 &amp;</a:t>
            </a:r>
            <a:br>
              <a:rPr lang="de-DE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de-DE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IBAN: DE58 4005 0150 0002 0217 56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Vereinigte Volksbank Münsterland Nord</a:t>
            </a:r>
            <a:br>
              <a:rPr lang="de-DE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de-DE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IBAN: DE94 4036 1906 8687 7700 00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Rücklagenkonto Schießstand</a:t>
            </a:r>
            <a:br>
              <a:rPr lang="de-DE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de-DE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Sparkasse Münsterland Ost</a:t>
            </a:r>
            <a:br>
              <a:rPr lang="de-DE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de-DE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IBAN: DE60 4005 0150 0154 5108 61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0"/>
          <p:cNvSpPr txBox="1">
            <a:spLocks noGrp="1"/>
          </p:cNvSpPr>
          <p:nvPr>
            <p:ph type="title"/>
          </p:nvPr>
        </p:nvSpPr>
        <p:spPr>
          <a:xfrm>
            <a:off x="773291" y="-8786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Finanzbericht 2024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 txBox="1">
            <a:spLocks noGrp="1"/>
          </p:cNvSpPr>
          <p:nvPr>
            <p:ph type="title"/>
          </p:nvPr>
        </p:nvSpPr>
        <p:spPr>
          <a:xfrm>
            <a:off x="700864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Finanzbericht 2024</a:t>
            </a:r>
            <a:endParaRPr dirty="0">
              <a:latin typeface="+mn-lt"/>
            </a:endParaRPr>
          </a:p>
        </p:txBody>
      </p:sp>
      <p:sp>
        <p:nvSpPr>
          <p:cNvPr id="218" name="Google Shape;218;p11"/>
          <p:cNvSpPr txBox="1"/>
          <p:nvPr/>
        </p:nvSpPr>
        <p:spPr>
          <a:xfrm>
            <a:off x="513159" y="1482141"/>
            <a:ext cx="6267887" cy="46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dirty="0"/>
              <a:t>Stand der Giro-Konten (Geschäftskonten) per </a:t>
            </a:r>
            <a:r>
              <a:rPr lang="de-DE" b="1" dirty="0"/>
              <a:t>01. Januar 2024</a:t>
            </a:r>
            <a:endParaRPr lang="de-DE" dirty="0"/>
          </a:p>
          <a:p>
            <a:pPr lvl="0">
              <a:tabLst>
                <a:tab pos="250825" algn="l"/>
                <a:tab pos="2867025" algn="r"/>
                <a:tab pos="5026025" algn="r"/>
              </a:tabLst>
            </a:pPr>
            <a:r>
              <a:rPr lang="de-DE" dirty="0">
                <a:latin typeface="+mj-lt"/>
              </a:rPr>
              <a:t>Geschäftskonto Sparkasse	=	</a:t>
            </a:r>
            <a:r>
              <a:rPr lang="de-DE" dirty="0"/>
              <a:t> 4.330,83 EUR</a:t>
            </a:r>
            <a:endParaRPr lang="de-DE" dirty="0">
              <a:effectLst/>
              <a:latin typeface="+mj-lt"/>
              <a:ea typeface="Times New Roman" panose="02020603050405020304" pitchFamily="18" charset="0"/>
            </a:endParaRPr>
          </a:p>
          <a:p>
            <a:pPr lvl="0">
              <a:tabLst>
                <a:tab pos="2870200" algn="r"/>
                <a:tab pos="5024438" algn="r"/>
              </a:tabLst>
            </a:pPr>
            <a:r>
              <a:rPr lang="de-DE" dirty="0">
                <a:effectLst/>
                <a:latin typeface="+mj-lt"/>
                <a:ea typeface="Times New Roman" panose="02020603050405020304" pitchFamily="18" charset="0"/>
              </a:rPr>
              <a:t>Konto für Sonderaktionen	=	</a:t>
            </a:r>
            <a:r>
              <a:rPr lang="de-DE" dirty="0"/>
              <a:t>1.100,00 EUR</a:t>
            </a:r>
          </a:p>
          <a:p>
            <a:pPr lvl="0">
              <a:tabLst>
                <a:tab pos="2870200" algn="r"/>
                <a:tab pos="5024438" algn="r"/>
              </a:tabLst>
            </a:pPr>
            <a:r>
              <a:rPr lang="de-DE" dirty="0">
                <a:effectLst/>
                <a:latin typeface="+mj-lt"/>
                <a:ea typeface="Times New Roman" panose="02020603050405020304" pitchFamily="18" charset="0"/>
              </a:rPr>
              <a:t>Geschäftskonto Volksbank	=	</a:t>
            </a:r>
            <a:r>
              <a:rPr lang="de-DE" dirty="0"/>
              <a:t>10.737,27 EUR</a:t>
            </a:r>
          </a:p>
          <a:p>
            <a:pPr>
              <a:tabLst>
                <a:tab pos="250825" algn="l"/>
                <a:tab pos="2867025" algn="r"/>
                <a:tab pos="5026025" algn="r"/>
              </a:tabLst>
            </a:pPr>
            <a:r>
              <a:rPr lang="de-DE" dirty="0">
                <a:effectLst/>
                <a:latin typeface="+mj-lt"/>
                <a:ea typeface="Times New Roman" panose="02020603050405020304" pitchFamily="18" charset="0"/>
              </a:rPr>
              <a:t>Rücklagenkonto Schießstand	=</a:t>
            </a:r>
            <a:r>
              <a:rPr lang="de-DE" u="sng" dirty="0">
                <a:effectLst/>
                <a:latin typeface="+mj-lt"/>
                <a:ea typeface="Times New Roman" panose="02020603050405020304" pitchFamily="18" charset="0"/>
              </a:rPr>
              <a:t>	</a:t>
            </a:r>
            <a:r>
              <a:rPr lang="de-DE" u="sng" dirty="0"/>
              <a:t>30.106,67 EUR</a:t>
            </a:r>
          </a:p>
          <a:p>
            <a:pPr lvl="0">
              <a:tabLst>
                <a:tab pos="2870200" algn="r"/>
                <a:tab pos="5024438" algn="r"/>
              </a:tabLst>
            </a:pPr>
            <a:r>
              <a:rPr lang="de-DE" b="1" dirty="0">
                <a:effectLst/>
                <a:latin typeface="+mj-lt"/>
                <a:ea typeface="Times New Roman" panose="02020603050405020304" pitchFamily="18" charset="0"/>
              </a:rPr>
              <a:t>		</a:t>
            </a:r>
            <a:r>
              <a:rPr lang="de-DE" b="1" u="sng" dirty="0"/>
              <a:t>46.274,77 EUR</a:t>
            </a:r>
            <a:endParaRPr lang="de-DE" dirty="0"/>
          </a:p>
          <a:p>
            <a:pPr lvl="0">
              <a:tabLst>
                <a:tab pos="2870200" algn="r"/>
                <a:tab pos="5024438" algn="r"/>
              </a:tabLst>
            </a:pPr>
            <a:r>
              <a:rPr lang="de-DE" dirty="0"/>
              <a:t>		</a:t>
            </a:r>
            <a:endParaRPr lang="de-DE" b="1" dirty="0"/>
          </a:p>
          <a:p>
            <a:pPr lvl="0">
              <a:tabLst>
                <a:tab pos="2870200" algn="r"/>
                <a:tab pos="5024438" algn="r"/>
              </a:tabLst>
            </a:pPr>
            <a:r>
              <a:rPr lang="de-DE" b="1" dirty="0"/>
              <a:t>plus Einnahmen 2024</a:t>
            </a:r>
            <a:r>
              <a:rPr lang="de-DE" dirty="0"/>
              <a:t>		</a:t>
            </a:r>
            <a:r>
              <a:rPr lang="de-DE" dirty="0">
                <a:effectLst/>
                <a:latin typeface="+mn-lt"/>
                <a:ea typeface="Times New Roman" panose="02020603050405020304" pitchFamily="18" charset="0"/>
              </a:rPr>
              <a:t>1.092.944,07</a:t>
            </a:r>
            <a:r>
              <a:rPr lang="de-DE" dirty="0"/>
              <a:t> EUR</a:t>
            </a:r>
          </a:p>
          <a:p>
            <a:pPr lvl="0">
              <a:tabLst>
                <a:tab pos="2870200" algn="r"/>
                <a:tab pos="5024438" algn="r"/>
              </a:tabLst>
            </a:pPr>
            <a:r>
              <a:rPr lang="de-DE" dirty="0">
                <a:effectLst/>
                <a:latin typeface="+mn-lt"/>
                <a:ea typeface="Times New Roman" panose="02020603050405020304" pitchFamily="18" charset="0"/>
              </a:rPr>
              <a:t>	</a:t>
            </a:r>
          </a:p>
          <a:p>
            <a:pPr lvl="0">
              <a:tabLst>
                <a:tab pos="2870200" algn="r"/>
                <a:tab pos="5024438" algn="r"/>
              </a:tabLst>
            </a:pPr>
            <a:r>
              <a:rPr lang="de-DE" u="sng" dirty="0">
                <a:latin typeface="+mn-lt"/>
                <a:ea typeface="Times New Roman" panose="02020603050405020304" pitchFamily="18" charset="0"/>
              </a:rPr>
              <a:t>	</a:t>
            </a:r>
            <a:r>
              <a:rPr lang="de-DE" u="sng" dirty="0">
                <a:effectLst/>
                <a:latin typeface="+mn-lt"/>
                <a:ea typeface="Times New Roman" panose="02020603050405020304" pitchFamily="18" charset="0"/>
              </a:rPr>
              <a:t>	1.139.218,84 EUR</a:t>
            </a:r>
          </a:p>
          <a:p>
            <a:pPr lvl="0">
              <a:tabLst>
                <a:tab pos="2870200" algn="r"/>
                <a:tab pos="5024438" algn="r"/>
              </a:tabLst>
            </a:pPr>
            <a:endParaRPr lang="de-DE" b="1" u="sng" dirty="0">
              <a:latin typeface="+mn-lt"/>
              <a:ea typeface="Times New Roman" panose="02020603050405020304" pitchFamily="18" charset="0"/>
            </a:endParaRPr>
          </a:p>
          <a:p>
            <a:pPr lvl="0">
              <a:tabLst>
                <a:tab pos="2870200" algn="r"/>
                <a:tab pos="5024438" algn="r"/>
              </a:tabLst>
            </a:pPr>
            <a:r>
              <a:rPr lang="de-DE" b="1" dirty="0">
                <a:effectLst/>
                <a:latin typeface="+mn-lt"/>
                <a:ea typeface="Times New Roman" panose="02020603050405020304" pitchFamily="18" charset="0"/>
              </a:rPr>
              <a:t>Minus Ausgaben 2024</a:t>
            </a:r>
            <a:r>
              <a:rPr lang="de-DE" dirty="0">
                <a:effectLst/>
                <a:latin typeface="+mn-lt"/>
                <a:ea typeface="Times New Roman" panose="02020603050405020304" pitchFamily="18" charset="0"/>
              </a:rPr>
              <a:t>		1.071.359,47 EUR</a:t>
            </a:r>
          </a:p>
          <a:p>
            <a:pPr lvl="0">
              <a:tabLst>
                <a:tab pos="2870200" algn="r"/>
                <a:tab pos="5024438" algn="r"/>
              </a:tabLst>
            </a:pPr>
            <a:endParaRPr lang="de-DE" dirty="0">
              <a:latin typeface="+mn-lt"/>
              <a:ea typeface="Times New Roman" panose="02020603050405020304" pitchFamily="18" charset="0"/>
            </a:endParaRPr>
          </a:p>
          <a:p>
            <a:pPr lvl="0">
              <a:tabLst>
                <a:tab pos="2870200" algn="r"/>
                <a:tab pos="5024438" algn="r"/>
              </a:tabLst>
            </a:pPr>
            <a:r>
              <a:rPr lang="de-DE" dirty="0">
                <a:effectLst/>
                <a:latin typeface="+mn-lt"/>
                <a:ea typeface="Times New Roman" panose="02020603050405020304" pitchFamily="18" charset="0"/>
              </a:rPr>
              <a:t>Soll-Bestand per 31. Dezember 2024   </a:t>
            </a:r>
            <a:r>
              <a:rPr lang="de-DE" u="sng" dirty="0">
                <a:effectLst/>
                <a:latin typeface="+mn-lt"/>
                <a:ea typeface="Times New Roman" panose="02020603050405020304" pitchFamily="18" charset="0"/>
              </a:rPr>
              <a:t>HA	</a:t>
            </a:r>
            <a:r>
              <a:rPr lang="de-DE" b="1" u="sng" dirty="0">
                <a:effectLst/>
                <a:latin typeface="+mn-lt"/>
                <a:ea typeface="Times New Roman" panose="02020603050405020304" pitchFamily="18" charset="0"/>
              </a:rPr>
              <a:t>67.859,37 EUR</a:t>
            </a:r>
          </a:p>
          <a:p>
            <a:pPr lvl="0">
              <a:tabLst>
                <a:tab pos="2870200" algn="r"/>
                <a:tab pos="5024438" algn="r"/>
              </a:tabLst>
            </a:pPr>
            <a:endParaRPr lang="de-DE" b="1" u="sng" dirty="0">
              <a:effectLst/>
              <a:latin typeface="+mn-lt"/>
              <a:ea typeface="Times New Roman" panose="02020603050405020304" pitchFamily="18" charset="0"/>
            </a:endParaRPr>
          </a:p>
          <a:p>
            <a:pPr lvl="0">
              <a:tabLst>
                <a:tab pos="2870200" algn="r"/>
                <a:tab pos="5024438" algn="r"/>
              </a:tabLst>
            </a:pPr>
            <a:r>
              <a:rPr lang="de-DE" dirty="0">
                <a:effectLst/>
                <a:latin typeface="+mn-lt"/>
                <a:ea typeface="Times New Roman" panose="02020603050405020304" pitchFamily="18" charset="0"/>
              </a:rPr>
              <a:t>Ist-Bestand per </a:t>
            </a:r>
            <a:r>
              <a:rPr lang="de-DE" b="1" dirty="0">
                <a:effectLst/>
                <a:latin typeface="+mn-lt"/>
                <a:ea typeface="Times New Roman" panose="02020603050405020304" pitchFamily="18" charset="0"/>
              </a:rPr>
              <a:t>31. Dezember 2024</a:t>
            </a:r>
          </a:p>
          <a:p>
            <a:pPr lvl="0">
              <a:tabLst>
                <a:tab pos="2870200" algn="r"/>
                <a:tab pos="5024438" algn="r"/>
              </a:tabLst>
            </a:pPr>
            <a:r>
              <a:rPr lang="de-DE" dirty="0">
                <a:effectLst/>
                <a:latin typeface="+mn-lt"/>
                <a:ea typeface="Times New Roman" panose="02020603050405020304" pitchFamily="18" charset="0"/>
              </a:rPr>
              <a:t>Geschäftskonto Sparkasse	= 	13.512,00 EUR</a:t>
            </a:r>
          </a:p>
          <a:p>
            <a:pPr lvl="0">
              <a:tabLst>
                <a:tab pos="2870200" algn="r"/>
                <a:tab pos="5024438" algn="r"/>
              </a:tabLst>
            </a:pPr>
            <a:r>
              <a:rPr lang="de-DE" dirty="0">
                <a:effectLst/>
                <a:latin typeface="+mn-lt"/>
                <a:ea typeface="Times New Roman" panose="02020603050405020304" pitchFamily="18" charset="0"/>
              </a:rPr>
              <a:t>Konto für Sonderaktionen	=	2.558,70 EUR</a:t>
            </a:r>
          </a:p>
          <a:p>
            <a:pPr lvl="0">
              <a:tabLst>
                <a:tab pos="2870200" algn="r"/>
                <a:tab pos="5024438" algn="r"/>
              </a:tabLst>
            </a:pPr>
            <a:r>
              <a:rPr lang="de-DE" dirty="0">
                <a:effectLst/>
                <a:latin typeface="+mn-lt"/>
                <a:ea typeface="Times New Roman" panose="02020603050405020304" pitchFamily="18" charset="0"/>
              </a:rPr>
              <a:t>Geschäftskonto Volksbank	=	21.401,08 EUR</a:t>
            </a:r>
          </a:p>
          <a:p>
            <a:pPr lvl="0">
              <a:tabLst>
                <a:tab pos="2870200" algn="r"/>
                <a:tab pos="5024438" algn="r"/>
              </a:tabLst>
            </a:pPr>
            <a:r>
              <a:rPr lang="de-DE" dirty="0">
                <a:effectLst/>
                <a:latin typeface="+mn-lt"/>
                <a:ea typeface="Times New Roman" panose="02020603050405020304" pitchFamily="18" charset="0"/>
              </a:rPr>
              <a:t>Rücklagenkonto Schießstand	=	 30.387,59 EUR</a:t>
            </a:r>
          </a:p>
          <a:p>
            <a:pPr lvl="0">
              <a:tabLst>
                <a:tab pos="2870200" algn="r"/>
                <a:tab pos="5024438" algn="r"/>
              </a:tabLst>
            </a:pPr>
            <a:r>
              <a:rPr lang="de-DE" u="sng" dirty="0">
                <a:effectLst/>
                <a:latin typeface="+mn-lt"/>
                <a:ea typeface="Times New Roman" panose="02020603050405020304" pitchFamily="18" charset="0"/>
              </a:rPr>
              <a:t>	     HA</a:t>
            </a:r>
            <a:r>
              <a:rPr lang="de-DE" u="sng" dirty="0">
                <a:latin typeface="+mn-lt"/>
                <a:ea typeface="Times New Roman" panose="02020603050405020304" pitchFamily="18" charset="0"/>
              </a:rPr>
              <a:t>	</a:t>
            </a:r>
            <a:r>
              <a:rPr lang="de-DE" b="1" u="sng" dirty="0">
                <a:effectLst/>
                <a:latin typeface="+mn-lt"/>
                <a:ea typeface="Times New Roman" panose="02020603050405020304" pitchFamily="18" charset="0"/>
              </a:rPr>
              <a:t>67.859,37 EUR</a:t>
            </a:r>
            <a:endParaRPr lang="de-DE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" name="Google Shape;224;p12"/>
          <p:cNvSpPr txBox="1"/>
          <p:nvPr/>
        </p:nvSpPr>
        <p:spPr>
          <a:xfrm>
            <a:off x="6217920" y="1495405"/>
            <a:ext cx="5974080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18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Der Überschuss wird zusätzlich in die bereits gebildeten Rücklagen auf Termin- oder Festgeldkonten eingestellt</a:t>
            </a:r>
            <a:endParaRPr sz="16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0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 </a:t>
            </a:r>
            <a:endParaRPr b="1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Diese sind </a:t>
            </a:r>
            <a:r>
              <a:rPr lang="de-DE" sz="1800" b="1" i="0" u="sng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zweckgebunden</a:t>
            </a: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für (Um-)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baumaßnahmen</a:t>
            </a: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endParaRPr sz="18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Zudem dient die Rücklage auch dazu, den laufenden Betrieb (Mieten, Personal) sicherzustellen.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de-DE" sz="1800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1800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  </a:t>
            </a:r>
            <a:endParaRPr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3f626d807a_0_0"/>
          <p:cNvSpPr txBox="1">
            <a:spLocks noGrp="1"/>
          </p:cNvSpPr>
          <p:nvPr>
            <p:ph type="title"/>
          </p:nvPr>
        </p:nvSpPr>
        <p:spPr>
          <a:xfrm>
            <a:off x="700864" y="-8786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>
                <a:latin typeface="Arial"/>
                <a:ea typeface="Arial"/>
                <a:cs typeface="Arial"/>
                <a:sym typeface="Arial"/>
              </a:rPr>
              <a:t>Finanzbericht 2024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33f626d807a_0_0"/>
          <p:cNvSpPr txBox="1"/>
          <p:nvPr/>
        </p:nvSpPr>
        <p:spPr>
          <a:xfrm>
            <a:off x="557159" y="1151753"/>
            <a:ext cx="7716331" cy="615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Gesamtergebnis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Geschäftskonten 	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 2025	67.859,37 €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 2024	</a:t>
            </a:r>
            <a:r>
              <a:rPr lang="de-DE" sz="18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46.274,77 €</a:t>
            </a: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21.584,60 €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Rücklagen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 2025	340.425,61 €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 2024	</a:t>
            </a:r>
            <a:r>
              <a:rPr lang="de-DE" sz="18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238.439,59 €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101.986,02 €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Gesamtgewinn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e-DE" sz="1800" dirty="0"/>
              <a:t>	</a:t>
            </a: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21.584,60 €	</a:t>
            </a:r>
            <a:r>
              <a:rPr lang="de-DE" sz="1800" dirty="0"/>
              <a:t>P</a:t>
            </a: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lus Geschäftskonten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2288" algn="r"/>
                <a:tab pos="4038600" algn="r"/>
              </a:tabLst>
            </a:pP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+  	101.986,02 €	Plus Rücklagen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2288" algn="r"/>
                <a:tab pos="4038600" algn="r"/>
              </a:tabLst>
            </a:pP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+	178,90 €</a:t>
            </a:r>
            <a:r>
              <a:rPr lang="de-DE" sz="1800" dirty="0"/>
              <a:t>	</a:t>
            </a: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Plus in den Bargeldkassen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2288" algn="r"/>
                <a:tab pos="4038600" algn="r"/>
              </a:tabLst>
            </a:pPr>
            <a:r>
              <a:rPr lang="de-DE" sz="1800" dirty="0"/>
              <a:t>	</a:t>
            </a: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	</a:t>
            </a:r>
            <a:r>
              <a:rPr lang="de-DE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109,20 €</a:t>
            </a: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Minus Klärungskonto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2288" algn="r"/>
                <a:tab pos="4038600" algn="r"/>
              </a:tabLst>
            </a:pP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de-DE" sz="18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	1.660,00 € </a:t>
            </a:r>
            <a:r>
              <a:rPr lang="de-DE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Abzahlung LSB Darlehen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92288" algn="r"/>
                <a:tab pos="4038600" algn="r"/>
              </a:tabLst>
            </a:pPr>
            <a:r>
              <a:rPr lang="de-DE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de-DE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	125.300,32 €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dirty="0"/>
          </a:p>
        </p:txBody>
      </p:sp>
      <p:sp>
        <p:nvSpPr>
          <p:cNvPr id="202" name="Google Shape;202;g33f626d807a_0_0"/>
          <p:cNvSpPr txBox="1"/>
          <p:nvPr/>
        </p:nvSpPr>
        <p:spPr>
          <a:xfrm>
            <a:off x="6743771" y="1457983"/>
            <a:ext cx="5158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Das Jahr 2023 wurde mit einem Minus von knapp 96.000 € abgeschlossen. Auf Grund noch nicht bezahlter Zuschüsse für Umbaumaßnahmen und Fördergelder, war dies zu erklären.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 diese Gelder 2024 gezahlt wurden, kommt es zu diesem hohen Plus.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2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2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2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20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20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20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20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20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"/>
          <p:cNvSpPr txBox="1">
            <a:spLocks noGrp="1"/>
          </p:cNvSpPr>
          <p:nvPr>
            <p:ph type="title"/>
          </p:nvPr>
        </p:nvSpPr>
        <p:spPr>
          <a:xfrm>
            <a:off x="773291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Finanzbericht 2024</a:t>
            </a:r>
            <a:endParaRPr dirty="0">
              <a:latin typeface="+mn-lt"/>
            </a:endParaRPr>
          </a:p>
        </p:txBody>
      </p:sp>
      <p:sp>
        <p:nvSpPr>
          <p:cNvPr id="230" name="Google Shape;230;p13"/>
          <p:cNvSpPr txBox="1"/>
          <p:nvPr/>
        </p:nvSpPr>
        <p:spPr>
          <a:xfrm>
            <a:off x="773291" y="1460195"/>
            <a:ext cx="10411650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  <a:tabLst>
                <a:tab pos="6364288" algn="r"/>
              </a:tabLst>
            </a:pPr>
            <a:r>
              <a:rPr lang="de-DE" sz="18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Einnahmen			Vergleich zu 2023</a:t>
            </a:r>
          </a:p>
          <a:p>
            <a:pPr>
              <a:buSzPts val="2000"/>
              <a:tabLst>
                <a:tab pos="6364288" algn="r"/>
                <a:tab pos="8697913" algn="r"/>
              </a:tabLst>
            </a:pPr>
            <a:r>
              <a:rPr lang="de-DE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Zuschüsse (Gemeinde, KSB, LSB, DJK, etc.)	ca. 332.000 €	(+ 63.000 €) </a:t>
            </a:r>
          </a:p>
          <a:p>
            <a:pPr>
              <a:buSzPts val="2000"/>
              <a:tabLst>
                <a:tab pos="6364288" algn="r"/>
                <a:tab pos="8697913" algn="r"/>
              </a:tabLst>
            </a:pP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Vereins- &amp; Abteilungsbeiträge	ca. 226.000 €	(+ 14.000 €)</a:t>
            </a:r>
          </a:p>
          <a:p>
            <a:pPr>
              <a:buSzPts val="2000"/>
              <a:tabLst>
                <a:tab pos="6364288" algn="r"/>
                <a:tab pos="8697913" algn="r"/>
              </a:tabLst>
            </a:pP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Spenden	ca. 109.000 €	(+- 0 €)</a:t>
            </a:r>
          </a:p>
          <a:p>
            <a:pPr>
              <a:buSzPts val="2000"/>
              <a:tabLst>
                <a:tab pos="6364288" algn="r"/>
                <a:tab pos="8697913" algn="r"/>
              </a:tabLst>
            </a:pP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Freizeiten (insb. Fit ab 50)	ca. 52.000 €	(+- 0 €)</a:t>
            </a:r>
          </a:p>
          <a:p>
            <a:pPr>
              <a:buSzPts val="2000"/>
              <a:tabLst>
                <a:tab pos="6364288" algn="r"/>
                <a:tab pos="8697913" algn="r"/>
              </a:tabLst>
            </a:pP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Sponsoring	ca. </a:t>
            </a:r>
            <a:r>
              <a:rPr lang="de-DE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25</a:t>
            </a: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.000 €	(+ 8.000 €)</a:t>
            </a:r>
            <a:endParaRPr sz="12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18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Ausgaben</a:t>
            </a:r>
            <a:endParaRPr sz="12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>
              <a:buSzPts val="2000"/>
              <a:tabLst>
                <a:tab pos="6364288" algn="r"/>
                <a:tab pos="8697913" algn="r"/>
              </a:tabLst>
            </a:pP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Personal inkl. Steuer/Versicherung	ca. 192.000 €	(+- 0 €)</a:t>
            </a:r>
          </a:p>
          <a:p>
            <a:pPr>
              <a:buSzPts val="2000"/>
              <a:tabLst>
                <a:tab pos="6364288" algn="r"/>
                <a:tab pos="8697913" algn="r"/>
              </a:tabLst>
            </a:pP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Übungsleiter/Trainer	ca. </a:t>
            </a:r>
            <a:r>
              <a:rPr lang="de-DE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135</a:t>
            </a: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.000 €	(- 2.000 €)</a:t>
            </a:r>
          </a:p>
          <a:p>
            <a:pPr>
              <a:buSzPts val="2000"/>
              <a:tabLst>
                <a:tab pos="6364288" algn="r"/>
                <a:tab pos="8697913" algn="r"/>
              </a:tabLst>
            </a:pP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Pflege/Wartung/Reparaturen	ca. 65.000 €	(- 122.000 €)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>
                <a:tab pos="6364288" algn="r"/>
                <a:tab pos="8697913" algn="r"/>
              </a:tabLst>
            </a:pPr>
            <a:r>
              <a:rPr lang="de-DE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Sportkleidung	ca. 40.000 €	(+ 24.000 €)</a:t>
            </a:r>
          </a:p>
          <a:p>
            <a:pPr>
              <a:buSzPts val="2000"/>
              <a:tabLst>
                <a:tab pos="6364288" algn="r"/>
                <a:tab pos="8697913" algn="r"/>
              </a:tabLst>
            </a:pPr>
            <a:r>
              <a:rPr lang="de-DE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Sportgeräte/Gebäudeausstattung	ca. 28.000 €	(- 4.000 €)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>
                <a:tab pos="6364288" algn="r"/>
                <a:tab pos="8697913" algn="r"/>
              </a:tabLst>
            </a:pP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Verbandsbeiträge	ca. 17.000 €	(+ 3.000 €)</a:t>
            </a:r>
            <a:br>
              <a:rPr lang="de-DE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/>
          <p:nvPr/>
        </p:nvSpPr>
        <p:spPr>
          <a:xfrm>
            <a:off x="940836" y="30989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sz="44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Begrüßung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"/>
          <p:cNvSpPr txBox="1"/>
          <p:nvPr/>
        </p:nvSpPr>
        <p:spPr>
          <a:xfrm>
            <a:off x="940836" y="30989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sz="44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Bericht der Kassenprüfer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"/>
          <p:cNvSpPr txBox="1">
            <a:spLocks noGrp="1"/>
          </p:cNvSpPr>
          <p:nvPr>
            <p:ph type="title"/>
          </p:nvPr>
        </p:nvSpPr>
        <p:spPr>
          <a:xfrm>
            <a:off x="773292" y="-1059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Bericht der Kassenprüfer </a:t>
            </a:r>
            <a:endParaRPr dirty="0">
              <a:latin typeface="+mn-lt"/>
            </a:endParaRPr>
          </a:p>
        </p:txBody>
      </p:sp>
      <p:pic>
        <p:nvPicPr>
          <p:cNvPr id="241" name="Google Shape;241;p15"/>
          <p:cNvPicPr preferRelativeResize="0"/>
          <p:nvPr/>
        </p:nvPicPr>
        <p:blipFill rotWithShape="1">
          <a:blip r:embed="rId3">
            <a:alphaModFix/>
          </a:blip>
          <a:srcRect l="34943" t="1960" r="29099" b="11001"/>
          <a:stretch/>
        </p:blipFill>
        <p:spPr>
          <a:xfrm>
            <a:off x="773292" y="1344134"/>
            <a:ext cx="3820886" cy="469781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5"/>
          <p:cNvSpPr txBox="1"/>
          <p:nvPr/>
        </p:nvSpPr>
        <p:spPr>
          <a:xfrm>
            <a:off x="1619959" y="4234907"/>
            <a:ext cx="188524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Bericht 2024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 txBox="1"/>
          <p:nvPr/>
        </p:nvSpPr>
        <p:spPr>
          <a:xfrm>
            <a:off x="940836" y="30989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sz="44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Entlastung des Vorstandes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"/>
          <p:cNvSpPr txBox="1"/>
          <p:nvPr/>
        </p:nvSpPr>
        <p:spPr>
          <a:xfrm>
            <a:off x="1982967" y="2442839"/>
            <a:ext cx="6799083" cy="136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DE" sz="36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Abstimmung über die Entlastung des Vorstandes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title"/>
          </p:nvPr>
        </p:nvSpPr>
        <p:spPr>
          <a:xfrm>
            <a:off x="773292" y="-9691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Entlastung des Vorstandes</a:t>
            </a:r>
            <a:endParaRPr dirty="0">
              <a:latin typeface="+mn-lt"/>
            </a:endParaRPr>
          </a:p>
        </p:txBody>
      </p:sp>
      <p:sp>
        <p:nvSpPr>
          <p:cNvPr id="254" name="Google Shape;254;p17"/>
          <p:cNvSpPr/>
          <p:nvPr/>
        </p:nvSpPr>
        <p:spPr>
          <a:xfrm>
            <a:off x="981686" y="2832255"/>
            <a:ext cx="689072" cy="40016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"/>
          <p:cNvSpPr txBox="1"/>
          <p:nvPr/>
        </p:nvSpPr>
        <p:spPr>
          <a:xfrm>
            <a:off x="940836" y="30989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sz="44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Vorstandswahlen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2"/>
          <p:cNvSpPr txBox="1"/>
          <p:nvPr/>
        </p:nvSpPr>
        <p:spPr>
          <a:xfrm>
            <a:off x="773291" y="1482141"/>
            <a:ext cx="9230788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39738" marR="0" lvl="0" indent="-439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Jede zur Wahl stehende Person wird für zwei Jahre gewählt. </a:t>
            </a:r>
          </a:p>
          <a:p>
            <a:pPr marL="439738" marR="0" lvl="0" indent="-439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de-DE" sz="24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39738" marR="0" lvl="0" indent="-439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Wahlberechtigt ist jedes Mitglied ab 16 Jahre.</a:t>
            </a:r>
          </a:p>
          <a:p>
            <a:pPr marL="439738" marR="0" lvl="0" indent="-4397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de-DE" sz="1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2"/>
          <p:cNvSpPr txBox="1">
            <a:spLocks noGrp="1"/>
          </p:cNvSpPr>
          <p:nvPr>
            <p:ph type="title"/>
          </p:nvPr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Vorstandswahlen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/>
          <p:nvPr/>
        </p:nvSpPr>
        <p:spPr>
          <a:xfrm>
            <a:off x="1347965" y="1352550"/>
            <a:ext cx="919620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lphaLcParenR"/>
            </a:pPr>
            <a:r>
              <a:rPr lang="de-DE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Stellv. Vorsitzende/r </a:t>
            </a: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(Liegenschaften)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	bisher 		Markus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Schöfbeck</a:t>
            </a:r>
            <a:endParaRPr lang="de-DE" sz="20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lphaLcParenR"/>
            </a:pPr>
            <a:r>
              <a:rPr lang="de-DE" sz="2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Sportwart/in Wettkampfsport		bisher 		Stefan Dieckmann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lphaLcParenR"/>
            </a:pPr>
            <a:r>
              <a:rPr lang="de-DE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Beisitzer/in (Vertreter Handball)	bisher 		André Henning 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+mj-lt"/>
              <a:buAutoNum type="alphaLcParenR"/>
            </a:pPr>
            <a:r>
              <a:rPr lang="de-DE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Beisitzer/in (Vertreter Fußball)	bisher 		René Kruse</a:t>
            </a:r>
            <a:r>
              <a:rPr lang="de-DE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	</a:t>
            </a:r>
            <a:endParaRPr sz="24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4"/>
          <p:cNvSpPr txBox="1">
            <a:spLocks noGrp="1"/>
          </p:cNvSpPr>
          <p:nvPr>
            <p:ph type="title"/>
          </p:nvPr>
        </p:nvSpPr>
        <p:spPr>
          <a:xfrm>
            <a:off x="535166" y="552451"/>
            <a:ext cx="9713733" cy="8000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Vorstandswahlen</a:t>
            </a:r>
            <a:endParaRPr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0"/>
          <p:cNvSpPr txBox="1"/>
          <p:nvPr/>
        </p:nvSpPr>
        <p:spPr>
          <a:xfrm>
            <a:off x="940836" y="30989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sz="44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Wahl einer/eines Kassenprüferin/s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2257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"/>
          <p:cNvSpPr txBox="1"/>
          <p:nvPr/>
        </p:nvSpPr>
        <p:spPr>
          <a:xfrm>
            <a:off x="773292" y="1245074"/>
            <a:ext cx="9488308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  <a:buSzPts val="2400"/>
            </a:pPr>
            <a:r>
              <a:rPr lang="de-DE" sz="2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Julia Börding 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hat in den letzten beiden Jahren die Kasse geprüft und scheidet als Kassenprüferin aus. 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Gerrit Heidemann bleibt noch ein Jahr Kassenprüfer.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Der Vorschlag für eine/n neue/n Kassenprüfer/in muss aus der Versammlung kommen!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4572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1"/>
          <p:cNvSpPr txBox="1">
            <a:spLocks noGrp="1"/>
          </p:cNvSpPr>
          <p:nvPr>
            <p:ph type="title"/>
          </p:nvPr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Wahl einer/eines Kassenprüferin/s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2"/>
          <p:cNvSpPr txBox="1"/>
          <p:nvPr/>
        </p:nvSpPr>
        <p:spPr>
          <a:xfrm>
            <a:off x="940836" y="30989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sz="44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Anträge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400" dirty="0"/>
              <a:t>Begrüßung durch den Vorsitzenden Martin Steinbach</a:t>
            </a:r>
            <a:endParaRPr sz="3400" dirty="0"/>
          </a:p>
        </p:txBody>
      </p:sp>
      <p:sp>
        <p:nvSpPr>
          <p:cNvPr id="129" name="Google Shape;129;p4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AutoNum type="arabicPeriod"/>
            </a:pPr>
            <a:r>
              <a:rPr lang="de-DE" b="0" dirty="0">
                <a:latin typeface="+mn-lt"/>
              </a:rPr>
              <a:t>Begrüßung der Ehrengäste</a:t>
            </a:r>
            <a:endParaRPr dirty="0"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AutoNum type="arabicPeriod"/>
            </a:pPr>
            <a:r>
              <a:rPr lang="de-DE" b="0" dirty="0">
                <a:latin typeface="+mn-lt"/>
              </a:rPr>
              <a:t>Gedenken der Toten</a:t>
            </a:r>
            <a:endParaRPr dirty="0"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AutoNum type="arabicPeriod"/>
            </a:pPr>
            <a:r>
              <a:rPr lang="de-DE" b="0" dirty="0">
                <a:latin typeface="+mn-lt"/>
              </a:rPr>
              <a:t>Wahl eines Protokollführers</a:t>
            </a:r>
            <a:endParaRPr dirty="0"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AutoNum type="arabicPeriod"/>
            </a:pPr>
            <a:r>
              <a:rPr lang="de-DE" b="0" dirty="0">
                <a:latin typeface="+mn-lt"/>
              </a:rPr>
              <a:t>Wahl einer Stimmprüfungskommission</a:t>
            </a:r>
            <a:endParaRPr dirty="0"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AutoNum type="arabicPeriod"/>
            </a:pPr>
            <a:r>
              <a:rPr lang="de-DE" b="0" dirty="0">
                <a:latin typeface="+mn-lt"/>
              </a:rPr>
              <a:t>Feststellung der Beschlussfähigkeit</a:t>
            </a:r>
            <a:endParaRPr dirty="0"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AutoNum type="arabicPeriod"/>
            </a:pPr>
            <a:r>
              <a:rPr lang="de-DE" b="0" dirty="0">
                <a:latin typeface="+mn-lt"/>
              </a:rPr>
              <a:t>Tagesordnung und Reihenfolge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3"/>
          <p:cNvSpPr txBox="1"/>
          <p:nvPr/>
        </p:nvSpPr>
        <p:spPr>
          <a:xfrm>
            <a:off x="773292" y="1245074"/>
            <a:ext cx="9928575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Es liegen keine Anträge vor.</a:t>
            </a:r>
            <a:endParaRPr lang="de-DE" sz="1800" dirty="0"/>
          </a:p>
          <a:p>
            <a:pPr marL="342900" indent="-342900">
              <a:buAutoNum type="alphaLcParenR"/>
            </a:pPr>
            <a:endParaRPr lang="de-DE" dirty="0"/>
          </a:p>
          <a:p>
            <a:endParaRPr lang="de-DE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</p:txBody>
      </p:sp>
      <p:sp>
        <p:nvSpPr>
          <p:cNvPr id="351" name="Google Shape;351;p33"/>
          <p:cNvSpPr txBox="1">
            <a:spLocks noGrp="1"/>
          </p:cNvSpPr>
          <p:nvPr>
            <p:ph type="title"/>
          </p:nvPr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Anträge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6"/>
          <p:cNvSpPr txBox="1"/>
          <p:nvPr/>
        </p:nvSpPr>
        <p:spPr>
          <a:xfrm>
            <a:off x="940836" y="30989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sz="44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Ehrungen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9"/>
          <p:cNvSpPr txBox="1">
            <a:spLocks noGrp="1"/>
          </p:cNvSpPr>
          <p:nvPr>
            <p:ph type="title"/>
          </p:nvPr>
        </p:nvSpPr>
        <p:spPr>
          <a:xfrm>
            <a:off x="773291" y="-2064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Ehrungen</a:t>
            </a:r>
            <a:endParaRPr dirty="0">
              <a:latin typeface="+mn-lt"/>
            </a:endParaRPr>
          </a:p>
        </p:txBody>
      </p:sp>
      <p:sp>
        <p:nvSpPr>
          <p:cNvPr id="387" name="Google Shape;387;p39"/>
          <p:cNvSpPr txBox="1"/>
          <p:nvPr/>
        </p:nvSpPr>
        <p:spPr>
          <a:xfrm>
            <a:off x="773291" y="1043328"/>
            <a:ext cx="885648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Silberne Ehrennadel für 25 Jahre Mitgliedschaft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</p:txBody>
      </p:sp>
      <p:graphicFrame>
        <p:nvGraphicFramePr>
          <p:cNvPr id="388" name="Google Shape;388;p39"/>
          <p:cNvGraphicFramePr/>
          <p:nvPr>
            <p:extLst>
              <p:ext uri="{D42A27DB-BD31-4B8C-83A1-F6EECF244321}">
                <p14:modId xmlns:p14="http://schemas.microsoft.com/office/powerpoint/2010/main" val="2824403860"/>
              </p:ext>
            </p:extLst>
          </p:nvPr>
        </p:nvGraphicFramePr>
        <p:xfrm>
          <a:off x="996432" y="2079784"/>
          <a:ext cx="4205100" cy="2698432"/>
        </p:xfrm>
        <a:graphic>
          <a:graphicData uri="http://schemas.openxmlformats.org/drawingml/2006/table">
            <a:tbl>
              <a:tblPr>
                <a:noFill/>
                <a:tableStyleId>{27C04A5E-0438-4142-A190-D8B6465D0D13}</a:tableStyleId>
              </a:tblPr>
              <a:tblGrid>
                <a:gridCol w="1341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3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Ruth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Fernkorn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Ronald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Fernkorn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14738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Marcel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Holwitt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501254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Heike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Homann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360559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Anja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Höner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278862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Svenja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Kroos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205708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Michael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Dirk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Münstermann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89" name="Google Shape;389;p39"/>
          <p:cNvGraphicFramePr/>
          <p:nvPr>
            <p:extLst>
              <p:ext uri="{D42A27DB-BD31-4B8C-83A1-F6EECF244321}">
                <p14:modId xmlns:p14="http://schemas.microsoft.com/office/powerpoint/2010/main" val="3789581606"/>
              </p:ext>
            </p:extLst>
          </p:nvPr>
        </p:nvGraphicFramePr>
        <p:xfrm>
          <a:off x="5201532" y="2079784"/>
          <a:ext cx="5017307" cy="2698430"/>
        </p:xfrm>
        <a:graphic>
          <a:graphicData uri="http://schemas.openxmlformats.org/drawingml/2006/table">
            <a:tbl>
              <a:tblPr>
                <a:noFill/>
                <a:tableStyleId>{27C04A5E-0438-4142-A190-D8B6465D0D13}</a:tableStyleId>
              </a:tblPr>
              <a:tblGrid>
                <a:gridCol w="1323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4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Annette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Nowinski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Claudia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Rietz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85042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Heike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Rolle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318605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Aaron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Rolle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677114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Jacqueline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Rotthege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192974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Heinrich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Schäpers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598085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Silvia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Thomaschik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5301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9"/>
          <p:cNvSpPr txBox="1">
            <a:spLocks noGrp="1"/>
          </p:cNvSpPr>
          <p:nvPr>
            <p:ph type="title"/>
          </p:nvPr>
        </p:nvSpPr>
        <p:spPr>
          <a:xfrm>
            <a:off x="773291" y="-2064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Ehrungen</a:t>
            </a:r>
            <a:endParaRPr dirty="0">
              <a:latin typeface="+mn-lt"/>
            </a:endParaRPr>
          </a:p>
        </p:txBody>
      </p:sp>
      <p:sp>
        <p:nvSpPr>
          <p:cNvPr id="387" name="Google Shape;387;p39"/>
          <p:cNvSpPr txBox="1"/>
          <p:nvPr/>
        </p:nvSpPr>
        <p:spPr>
          <a:xfrm>
            <a:off x="773291" y="1043328"/>
            <a:ext cx="885648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Goldene Ehrennadel für 40 Jahre Mitgliedschaft</a:t>
            </a:r>
            <a:endParaRPr lang="de-DE"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</p:txBody>
      </p:sp>
      <p:graphicFrame>
        <p:nvGraphicFramePr>
          <p:cNvPr id="388" name="Google Shape;388;p39"/>
          <p:cNvGraphicFramePr/>
          <p:nvPr>
            <p:extLst>
              <p:ext uri="{D42A27DB-BD31-4B8C-83A1-F6EECF244321}">
                <p14:modId xmlns:p14="http://schemas.microsoft.com/office/powerpoint/2010/main" val="1785946095"/>
              </p:ext>
            </p:extLst>
          </p:nvPr>
        </p:nvGraphicFramePr>
        <p:xfrm>
          <a:off x="996432" y="2079784"/>
          <a:ext cx="4205100" cy="2698432"/>
        </p:xfrm>
        <a:graphic>
          <a:graphicData uri="http://schemas.openxmlformats.org/drawingml/2006/table">
            <a:tbl>
              <a:tblPr>
                <a:noFill/>
                <a:tableStyleId>{27C04A5E-0438-4142-A190-D8B6465D0D13}</a:tableStyleId>
              </a:tblPr>
              <a:tblGrid>
                <a:gridCol w="1341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3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Guido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Becker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Monika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Berlth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14738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Karl-Heinz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Bienas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501254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Stefan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Eikel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360559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Heinz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Finger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278862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Jutta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Hobbeling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205708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89" name="Google Shape;389;p39"/>
          <p:cNvGraphicFramePr/>
          <p:nvPr>
            <p:extLst>
              <p:ext uri="{D42A27DB-BD31-4B8C-83A1-F6EECF244321}">
                <p14:modId xmlns:p14="http://schemas.microsoft.com/office/powerpoint/2010/main" val="637470670"/>
              </p:ext>
            </p:extLst>
          </p:nvPr>
        </p:nvGraphicFramePr>
        <p:xfrm>
          <a:off x="5201532" y="2079784"/>
          <a:ext cx="5017307" cy="2698430"/>
        </p:xfrm>
        <a:graphic>
          <a:graphicData uri="http://schemas.openxmlformats.org/drawingml/2006/table">
            <a:tbl>
              <a:tblPr>
                <a:noFill/>
                <a:tableStyleId>{27C04A5E-0438-4142-A190-D8B6465D0D13}</a:tableStyleId>
              </a:tblPr>
              <a:tblGrid>
                <a:gridCol w="1323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4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Christopher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Hundt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Johannes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Hundt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85042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Roland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Mense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318605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Bernadette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Schmitz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677114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Karin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Sickmann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192974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598085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530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37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9"/>
          <p:cNvSpPr txBox="1">
            <a:spLocks noGrp="1"/>
          </p:cNvSpPr>
          <p:nvPr>
            <p:ph type="title"/>
          </p:nvPr>
        </p:nvSpPr>
        <p:spPr>
          <a:xfrm>
            <a:off x="773291" y="-2064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Ehrungen</a:t>
            </a:r>
            <a:endParaRPr dirty="0">
              <a:latin typeface="+mn-lt"/>
            </a:endParaRPr>
          </a:p>
        </p:txBody>
      </p:sp>
      <p:sp>
        <p:nvSpPr>
          <p:cNvPr id="387" name="Google Shape;387;p39"/>
          <p:cNvSpPr txBox="1"/>
          <p:nvPr/>
        </p:nvSpPr>
        <p:spPr>
          <a:xfrm>
            <a:off x="773291" y="1043328"/>
            <a:ext cx="885648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de-DE" sz="28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Ehrenurkunde für 50 Jahre Mitgliedschaft</a:t>
            </a:r>
            <a:endParaRPr lang="de-DE" sz="2800" dirty="0"/>
          </a:p>
        </p:txBody>
      </p:sp>
      <p:graphicFrame>
        <p:nvGraphicFramePr>
          <p:cNvPr id="388" name="Google Shape;388;p39"/>
          <p:cNvGraphicFramePr/>
          <p:nvPr>
            <p:extLst>
              <p:ext uri="{D42A27DB-BD31-4B8C-83A1-F6EECF244321}">
                <p14:modId xmlns:p14="http://schemas.microsoft.com/office/powerpoint/2010/main" val="1086936985"/>
              </p:ext>
            </p:extLst>
          </p:nvPr>
        </p:nvGraphicFramePr>
        <p:xfrm>
          <a:off x="996432" y="2079784"/>
          <a:ext cx="4205100" cy="2698432"/>
        </p:xfrm>
        <a:graphic>
          <a:graphicData uri="http://schemas.openxmlformats.org/drawingml/2006/table">
            <a:tbl>
              <a:tblPr>
                <a:noFill/>
                <a:tableStyleId>{27C04A5E-0438-4142-A190-D8B6465D0D13}</a:tableStyleId>
              </a:tblPr>
              <a:tblGrid>
                <a:gridCol w="1341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3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Sandra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Bienas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Michael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Drees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14738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Günter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Hoffmann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501254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Gabriele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Höft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360559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Winfried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Kemker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278862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Sigrid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Kiel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205708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Peter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Kiel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30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Robert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Kuhlmann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89" name="Google Shape;389;p39"/>
          <p:cNvGraphicFramePr/>
          <p:nvPr/>
        </p:nvGraphicFramePr>
        <p:xfrm>
          <a:off x="5201532" y="2079784"/>
          <a:ext cx="5017307" cy="2698430"/>
        </p:xfrm>
        <a:graphic>
          <a:graphicData uri="http://schemas.openxmlformats.org/drawingml/2006/table">
            <a:tbl>
              <a:tblPr>
                <a:noFill/>
                <a:tableStyleId>{27C04A5E-0438-4142-A190-D8B6465D0D13}</a:tableStyleId>
              </a:tblPr>
              <a:tblGrid>
                <a:gridCol w="1323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4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Waltraud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Lobeck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Erich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Moschner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85042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Eveline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Neumann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318605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Ida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Peper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677114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Guido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Schomaker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192974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Ulrich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Tschauder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598085"/>
                  </a:ext>
                </a:extLst>
              </a:tr>
              <a:tr h="38549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Norbert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Wellenkötter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530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3525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0"/>
          <p:cNvSpPr txBox="1">
            <a:spLocks noGrp="1"/>
          </p:cNvSpPr>
          <p:nvPr>
            <p:ph type="title"/>
          </p:nvPr>
        </p:nvSpPr>
        <p:spPr>
          <a:xfrm>
            <a:off x="773292" y="156579"/>
            <a:ext cx="10515600" cy="801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Ehrungen</a:t>
            </a:r>
            <a:endParaRPr dirty="0">
              <a:latin typeface="+mn-lt"/>
            </a:endParaRPr>
          </a:p>
        </p:txBody>
      </p:sp>
      <p:sp>
        <p:nvSpPr>
          <p:cNvPr id="395" name="Google Shape;395;p40"/>
          <p:cNvSpPr txBox="1"/>
          <p:nvPr/>
        </p:nvSpPr>
        <p:spPr>
          <a:xfrm>
            <a:off x="773292" y="958457"/>
            <a:ext cx="87517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Ehrenurkunde für 60 Jahre Mitgliedschaft</a:t>
            </a:r>
            <a:endParaRPr lang="de-DE"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</p:txBody>
      </p:sp>
      <p:graphicFrame>
        <p:nvGraphicFramePr>
          <p:cNvPr id="396" name="Google Shape;396;p40"/>
          <p:cNvGraphicFramePr/>
          <p:nvPr/>
        </p:nvGraphicFramePr>
        <p:xfrm>
          <a:off x="883234" y="1743860"/>
          <a:ext cx="3351175" cy="2618585"/>
        </p:xfrm>
        <a:graphic>
          <a:graphicData uri="http://schemas.openxmlformats.org/drawingml/2006/table">
            <a:tbl>
              <a:tblPr>
                <a:noFill/>
                <a:tableStyleId>{27C04A5E-0438-4142-A190-D8B6465D0D13}</a:tableStyleId>
              </a:tblPr>
              <a:tblGrid>
                <a:gridCol w="1478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06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Bernhard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Meierhoff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6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Ludger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Natrup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6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Hugo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Stelthove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61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Ludger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Wessel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669"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669"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669"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63432"/>
                  </a:ext>
                </a:extLst>
              </a:tr>
              <a:tr h="132669"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849062"/>
                  </a:ext>
                </a:extLst>
              </a:tr>
              <a:tr h="132669"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552075"/>
                  </a:ext>
                </a:extLst>
              </a:tr>
              <a:tr h="132669"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597589"/>
                  </a:ext>
                </a:extLst>
              </a:tr>
              <a:tr h="132669"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174638"/>
                  </a:ext>
                </a:extLst>
              </a:tr>
              <a:tr h="39365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lang="de-DE" sz="22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938647"/>
                  </a:ext>
                </a:extLst>
              </a:tr>
            </a:tbl>
          </a:graphicData>
        </a:graphic>
      </p:graphicFrame>
      <p:graphicFrame>
        <p:nvGraphicFramePr>
          <p:cNvPr id="2" name="Google Shape;396;p40">
            <a:extLst>
              <a:ext uri="{FF2B5EF4-FFF2-40B4-BE49-F238E27FC236}">
                <a16:creationId xmlns:a16="http://schemas.microsoft.com/office/drawing/2014/main" id="{A2EE9A61-A40A-5B7D-47BF-B10D288C4FC4}"/>
              </a:ext>
            </a:extLst>
          </p:cNvPr>
          <p:cNvGraphicFramePr/>
          <p:nvPr/>
        </p:nvGraphicFramePr>
        <p:xfrm>
          <a:off x="883234" y="3829835"/>
          <a:ext cx="3650666" cy="2504285"/>
        </p:xfrm>
        <a:graphic>
          <a:graphicData uri="http://schemas.openxmlformats.org/drawingml/2006/table">
            <a:tbl>
              <a:tblPr>
                <a:noFill/>
                <a:tableStyleId>{27C04A5E-0438-4142-A190-D8B6465D0D13}</a:tableStyleId>
              </a:tblPr>
              <a:tblGrid>
                <a:gridCol w="1478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9916">
                <a:tc>
                  <a:txBody>
                    <a:bodyPr/>
                    <a:lstStyle/>
                    <a:p>
                      <a:pPr algn="l" defTabSz="1257300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Franz-Josef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Dieckmann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91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Gerd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Wessel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916">
                <a:tc>
                  <a:txBody>
                    <a:bodyPr/>
                    <a:lstStyle/>
                    <a:p>
                      <a:pPr algn="l" fontAlgn="ctr"/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916">
                <a:tc>
                  <a:txBody>
                    <a:bodyPr/>
                    <a:lstStyle/>
                    <a:p>
                      <a:pPr algn="l" fontAlgn="ctr"/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878"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6878"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6878"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63432"/>
                  </a:ext>
                </a:extLst>
              </a:tr>
              <a:tr h="126878"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849062"/>
                  </a:ext>
                </a:extLst>
              </a:tr>
              <a:tr h="126878"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552075"/>
                  </a:ext>
                </a:extLst>
              </a:tr>
              <a:tr h="126878"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597589"/>
                  </a:ext>
                </a:extLst>
              </a:tr>
              <a:tr h="126878"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174638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sz="22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endParaRPr lang="de-DE" sz="22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938647"/>
                  </a:ext>
                </a:extLst>
              </a:tr>
            </a:tbl>
          </a:graphicData>
        </a:graphic>
      </p:graphicFrame>
      <p:sp>
        <p:nvSpPr>
          <p:cNvPr id="3" name="Google Shape;395;p40">
            <a:extLst>
              <a:ext uri="{FF2B5EF4-FFF2-40B4-BE49-F238E27FC236}">
                <a16:creationId xmlns:a16="http://schemas.microsoft.com/office/drawing/2014/main" id="{ADD7EABF-1996-E096-F7D6-706D242F6008}"/>
              </a:ext>
            </a:extLst>
          </p:cNvPr>
          <p:cNvSpPr txBox="1"/>
          <p:nvPr/>
        </p:nvSpPr>
        <p:spPr>
          <a:xfrm>
            <a:off x="773292" y="3167410"/>
            <a:ext cx="87517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Ehrenurkunde für 70 Jahre Mitgliedschaft</a:t>
            </a:r>
            <a:endParaRPr lang="de-DE"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7638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2"/>
          <p:cNvSpPr txBox="1"/>
          <p:nvPr/>
        </p:nvSpPr>
        <p:spPr>
          <a:xfrm>
            <a:off x="940836" y="30989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sz="44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Ausblick auf 2025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25701-A323-C370-865B-4E6CBCF4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 Gesamtverein	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90600" y="1685926"/>
            <a:ext cx="600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Neue Tartanbahn am Sportpark </a:t>
            </a:r>
            <a:r>
              <a:rPr lang="de-DE" sz="2400" dirty="0" err="1"/>
              <a:t>Wester</a:t>
            </a:r>
            <a:endParaRPr lang="de-DE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1104900" y="2514600"/>
            <a:ext cx="683895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/>
              <a:t>In Zusammenarbeit mit der Gemeinde wird der Umbau der bestehenden Laufbahn in eine Tartanbahn geplant!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/>
              <a:t>Die ersten Schritte wurden bereits unternommen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491016" y="4670939"/>
            <a:ext cx="5189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Geplante Fertigstellung im Sommer</a:t>
            </a:r>
          </a:p>
        </p:txBody>
      </p:sp>
      <p:sp>
        <p:nvSpPr>
          <p:cNvPr id="9" name="Pfeil nach rechts 8"/>
          <p:cNvSpPr/>
          <p:nvPr/>
        </p:nvSpPr>
        <p:spPr>
          <a:xfrm>
            <a:off x="1448029" y="4670940"/>
            <a:ext cx="933450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87" y="2514600"/>
            <a:ext cx="3481388" cy="23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5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25701-A323-C370-865B-4E6CBCF4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 Gesamtverein	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90599" y="1685926"/>
            <a:ext cx="7831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Jubiläumsveranstaltung 50 Jahre SC DJK Everswinkel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133474" y="2466975"/>
            <a:ext cx="8943975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/>
              <a:t>Geplanter Termin: September 2025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/>
              <a:t>In Kombination mit Jubiläum „Kommunale Neuordnung“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/>
              <a:t>Einbeziehung aller Vereine der Gemeinde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/>
              <a:t>Einweihung der Tartanbahn</a:t>
            </a:r>
          </a:p>
        </p:txBody>
      </p:sp>
    </p:spTree>
    <p:extLst>
      <p:ext uri="{BB962C8B-B14F-4D97-AF65-F5344CB8AC3E}">
        <p14:creationId xmlns:p14="http://schemas.microsoft.com/office/powerpoint/2010/main" val="336101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25701-A323-C370-865B-4E6CBCF4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 suchen Dich…	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08B533-A4D1-108C-FE73-303530E6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932205"/>
          </a:xfrm>
        </p:spPr>
        <p:txBody>
          <a:bodyPr/>
          <a:lstStyle/>
          <a:p>
            <a:r>
              <a:rPr lang="de-DE" dirty="0"/>
              <a:t>Für ein Freiwilliges Soziales Jahr im Sportverein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Onlinemedien 3" title="Was bringt DIR der Freiwilligendienst im Sport?">
            <a:hlinkClick r:id="" action="ppaction://media"/>
            <a:extLst>
              <a:ext uri="{FF2B5EF4-FFF2-40B4-BE49-F238E27FC236}">
                <a16:creationId xmlns:a16="http://schemas.microsoft.com/office/drawing/2014/main" id="{E443E188-F8CC-2CAA-5EF6-EA5E7B26D8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27618" y="2461651"/>
            <a:ext cx="6980974" cy="394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0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/>
          <p:nvPr/>
        </p:nvSpPr>
        <p:spPr>
          <a:xfrm>
            <a:off x="3653033" y="-361950"/>
            <a:ext cx="3854528" cy="109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de-DE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Tagesordnung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6591456" y="1993369"/>
            <a:ext cx="530199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+mj-lt"/>
              <a:buAutoNum type="arabicPeriod" startAt="8"/>
            </a:pPr>
            <a:r>
              <a:rPr lang="de-DE" sz="1600" b="0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Wahl Kassenprüfer/in (bisher Julia Börding)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 startAt="8"/>
            </a:pPr>
            <a:endParaRPr sz="1600" b="0" i="0" u="none" strike="noStrike" cap="none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+mj-lt"/>
              <a:buAutoNum type="arabicPeriod" startAt="8"/>
            </a:pPr>
            <a:r>
              <a:rPr lang="de-DE" sz="1600" b="0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Anträge</a:t>
            </a:r>
            <a:br>
              <a:rPr lang="de-DE" sz="1600" b="0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</a:br>
            <a:endParaRPr sz="1600" b="0" i="0" u="none" strike="noStrike" cap="none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+mj-lt"/>
              <a:buAutoNum type="arabicPeriod" startAt="8"/>
            </a:pPr>
            <a:r>
              <a:rPr lang="de-DE" sz="1600" b="0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Ehrungen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 startAt="8"/>
            </a:pPr>
            <a:endParaRPr sz="1600" b="0" i="0" u="none" strike="noStrike" cap="none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+mj-lt"/>
              <a:buAutoNum type="arabicPeriod" startAt="8"/>
            </a:pPr>
            <a:r>
              <a:rPr lang="de-DE" sz="1600" b="0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SC DJK-Ausblick auf das Jahr 2025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 startAt="8"/>
            </a:pPr>
            <a:endParaRPr sz="1600" b="0" i="0" u="none" strike="noStrike" cap="none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+mj-lt"/>
              <a:buAutoNum type="arabicPeriod" startAt="8"/>
            </a:pPr>
            <a:r>
              <a:rPr lang="de-DE" sz="1600" b="0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Informationen und Diskussion</a:t>
            </a:r>
            <a:endParaRPr sz="1800" b="1" i="0" u="none" strike="noStrike" cap="none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 txBox="1"/>
          <p:nvPr/>
        </p:nvSpPr>
        <p:spPr>
          <a:xfrm>
            <a:off x="298548" y="991424"/>
            <a:ext cx="6096000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+mj-lt"/>
              <a:buAutoNum type="arabicPeriod"/>
            </a:pPr>
            <a:r>
              <a:rPr lang="de-DE" sz="1600" b="0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Begrüßung durch den Vorsitzenden Martin Steinbach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sz="1600" b="0" i="0" u="none" strike="noStrike" cap="none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AutoNum type="arabicPeriod"/>
            </a:pPr>
            <a:r>
              <a:rPr lang="de-DE" sz="1600" b="0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Protokoll der Mitgliederversammlung 2024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sz="1600" b="0" i="0" u="none" strike="noStrike" cap="none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AutoNum type="arabicPeriod"/>
            </a:pPr>
            <a:r>
              <a:rPr lang="de-DE" sz="1600" b="0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Geschäftsbericht über das Jahr 2024 durch den Vorsitzenden Martin Steinbach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sz="1600" b="0" i="0" u="none" strike="noStrike" cap="none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AutoNum type="arabicPeriod"/>
            </a:pPr>
            <a:r>
              <a:rPr lang="de-DE" sz="1600" b="0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Bericht des Schatzmeisters Dieter Rengers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sz="1600" b="0" i="0" u="none" strike="noStrike" cap="none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AutoNum type="arabicPeriod"/>
            </a:pPr>
            <a:r>
              <a:rPr lang="de-DE" sz="1600" b="0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Bericht der Kassenprüfer Julia Börding / Gerrit Heidemann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sz="1600" b="0" i="0" u="none" strike="noStrike" cap="none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indent="-342900">
              <a:buClr>
                <a:srgbClr val="FF0000"/>
              </a:buClr>
              <a:buSzPts val="1600"/>
              <a:buFont typeface="Calibri"/>
              <a:buAutoNum type="arabicPeriod"/>
            </a:pPr>
            <a:r>
              <a:rPr lang="de-DE" sz="1600" b="0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Entlastung des Vorstandes</a:t>
            </a:r>
          </a:p>
          <a:p>
            <a:pPr marL="342900" indent="-342900">
              <a:buClr>
                <a:srgbClr val="FF0000"/>
              </a:buClr>
              <a:buSzPts val="1600"/>
              <a:buFont typeface="Calibri"/>
              <a:buAutoNum type="arabicPeriod"/>
            </a:pPr>
            <a:endParaRPr lang="de-DE" sz="1600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indent="-342900">
              <a:buClr>
                <a:srgbClr val="FF0000"/>
              </a:buClr>
              <a:buSzPts val="1600"/>
              <a:buFont typeface="Calibri"/>
              <a:buAutoNum type="arabicPeriod"/>
            </a:pPr>
            <a:r>
              <a:rPr lang="de-DE" sz="16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Vorstandswahlen </a:t>
            </a:r>
          </a:p>
          <a:p>
            <a:pPr lvl="8">
              <a:buClr>
                <a:srgbClr val="FF0000"/>
              </a:buClr>
              <a:buSzPts val="1600"/>
              <a:tabLst>
                <a:tab pos="442913" algn="l"/>
              </a:tabLst>
            </a:pPr>
            <a:r>
              <a:rPr lang="de-DE" sz="16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 	a. Stellv. Vorsitzende/r (bisher Markus </a:t>
            </a:r>
            <a:r>
              <a:rPr lang="de-DE" sz="1600" dirty="0" err="1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Schöfbeck</a:t>
            </a:r>
            <a:r>
              <a:rPr lang="de-DE" sz="16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)</a:t>
            </a:r>
          </a:p>
          <a:p>
            <a:pPr lvl="8">
              <a:buClr>
                <a:srgbClr val="FF0000"/>
              </a:buClr>
              <a:buSzPts val="1600"/>
              <a:tabLst>
                <a:tab pos="442913" algn="l"/>
              </a:tabLst>
            </a:pPr>
            <a:r>
              <a:rPr lang="de-DE" sz="16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	b. Sportwart/in Wettkampfsport (bisher Stefan Dieckmann)</a:t>
            </a:r>
            <a:br>
              <a:rPr lang="de-DE" sz="16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</a:br>
            <a:r>
              <a:rPr lang="de-DE" sz="16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  	c. Beisitzer/in (bisher André Henning)</a:t>
            </a:r>
            <a:br>
              <a:rPr lang="de-DE" sz="16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</a:br>
            <a:r>
              <a:rPr lang="de-DE" sz="16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	d. Beisitzer/in (bisher René Kruse)</a:t>
            </a:r>
            <a:endParaRPr lang="de-DE" sz="16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AutoNum type="arabicPeriod"/>
            </a:pP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4"/>
          <p:cNvSpPr txBox="1">
            <a:spLocks noGrp="1"/>
          </p:cNvSpPr>
          <p:nvPr>
            <p:ph type="title"/>
          </p:nvPr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Ausblick auf 2025</a:t>
            </a:r>
            <a:endParaRPr sz="3600" dirty="0">
              <a:latin typeface="+mn-lt"/>
            </a:endParaRPr>
          </a:p>
        </p:txBody>
      </p:sp>
      <p:sp>
        <p:nvSpPr>
          <p:cNvPr id="426" name="Google Shape;426;p44"/>
          <p:cNvSpPr txBox="1"/>
          <p:nvPr/>
        </p:nvSpPr>
        <p:spPr>
          <a:xfrm>
            <a:off x="773292" y="1305426"/>
            <a:ext cx="8506175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Gesamtverein</a:t>
            </a:r>
            <a:endParaRPr sz="2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Osterferien	Übungsleiter C-Ausbildung durch den KSB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14. Juni 		Sparkassen Vituslauf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06. Dezember	Volksbank </a:t>
            </a:r>
            <a:r>
              <a:rPr lang="de-DE" sz="1800" b="0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Nikolauf</a:t>
            </a:r>
            <a:endParaRPr sz="18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p44" descr="https://sc-djk-everswinkel.online5.netzcocktail.de/_cache/images/cms_mediapool/Vereine_NETZCOCKTAIL/Sportarten/Triathlon/.633f1d2b058bfce30e21a34f983f8771/nc-vereine-0666-triathlo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292" y="3502023"/>
            <a:ext cx="4995333" cy="2811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695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4"/>
          <p:cNvSpPr txBox="1">
            <a:spLocks noGrp="1"/>
          </p:cNvSpPr>
          <p:nvPr>
            <p:ph type="title"/>
          </p:nvPr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Rückblick auf 2024</a:t>
            </a:r>
            <a:endParaRPr sz="3600" dirty="0">
              <a:latin typeface="+mn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06617" y="1344553"/>
            <a:ext cx="986384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Badminton</a:t>
            </a:r>
          </a:p>
          <a:p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DJK-Bundesmeisterschaften fanden zum dritten Mal in Everswinkel statt. Mit 200 Sportlerinnen und Sportler ein tolles und erfolgreiches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Diese Saison mit sieben Mannschaften (4 Teams als Spielgemeinschaft mit der SG Sendenhorst) im Spielbetrieb</a:t>
            </a:r>
          </a:p>
          <a:p>
            <a:endParaRPr lang="de-DE" sz="2000" dirty="0"/>
          </a:p>
          <a:p>
            <a:endParaRPr lang="de-DE" sz="2000" dirty="0"/>
          </a:p>
        </p:txBody>
      </p:sp>
      <p:pic>
        <p:nvPicPr>
          <p:cNvPr id="4" name="Grafik 3" descr="Ein Bild, das Text, Logo, Grafiken, Clipart enthält.&#10;&#10;Automatisch generierte Beschreibung">
            <a:extLst>
              <a:ext uri="{FF2B5EF4-FFF2-40B4-BE49-F238E27FC236}">
                <a16:creationId xmlns:a16="http://schemas.microsoft.com/office/drawing/2014/main" id="{B576FC5B-20BC-BB80-2EBD-16D2E0639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125" y="3040063"/>
            <a:ext cx="3429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4"/>
          <p:cNvSpPr txBox="1">
            <a:spLocks noGrp="1"/>
          </p:cNvSpPr>
          <p:nvPr>
            <p:ph type="title"/>
          </p:nvPr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Ausblick auf 2025</a:t>
            </a:r>
            <a:endParaRPr sz="3600" dirty="0">
              <a:latin typeface="+mn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06617" y="1344553"/>
            <a:ext cx="986384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Badminton</a:t>
            </a:r>
          </a:p>
          <a:p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D-Rangliste Einzel U17/U19 findet am 30. März in Everswinkel statt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DJK-Bundesmeisterschaften an Pfingsten in Dortmund</a:t>
            </a:r>
          </a:p>
          <a:p>
            <a:endParaRPr lang="de-DE" sz="20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925145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5"/>
          <p:cNvSpPr txBox="1">
            <a:spLocks noGrp="1"/>
          </p:cNvSpPr>
          <p:nvPr>
            <p:ph type="title"/>
          </p:nvPr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Rückblick auf 2024</a:t>
            </a:r>
            <a:endParaRPr sz="3600" dirty="0">
              <a:latin typeface="+mn-lt"/>
            </a:endParaRPr>
          </a:p>
        </p:txBody>
      </p:sp>
      <p:sp>
        <p:nvSpPr>
          <p:cNvPr id="433" name="Google Shape;433;p45"/>
          <p:cNvSpPr txBox="1"/>
          <p:nvPr/>
        </p:nvSpPr>
        <p:spPr>
          <a:xfrm>
            <a:off x="773292" y="1089228"/>
            <a:ext cx="946067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Fußball</a:t>
            </a:r>
            <a:endParaRPr sz="2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de-DE" sz="18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3F95981-6095-EB2F-3673-86F9EC099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98" y="1482141"/>
            <a:ext cx="4731627" cy="248883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CCA0F13-A339-B9C0-4838-CFFF056B6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425" y="1482141"/>
            <a:ext cx="3634275" cy="52312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0C55C0A-6C9B-EB21-A02D-FA19003F4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700" y="1499301"/>
            <a:ext cx="3382027" cy="272616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B8A9CB3-81EE-0AE0-4CC1-1E61504EA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797" y="3970977"/>
            <a:ext cx="4731627" cy="274238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4E6F3E1-4BDC-D2CB-3A90-400E419A8C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0312" y="4225467"/>
            <a:ext cx="7040415" cy="251149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5"/>
          <p:cNvSpPr txBox="1">
            <a:spLocks noGrp="1"/>
          </p:cNvSpPr>
          <p:nvPr>
            <p:ph type="title"/>
          </p:nvPr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Ausblick auf 2025</a:t>
            </a:r>
            <a:endParaRPr sz="3600" dirty="0"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CE76372-B836-073A-9B04-E32B3D5309FD}"/>
              </a:ext>
            </a:extLst>
          </p:cNvPr>
          <p:cNvSpPr txBox="1"/>
          <p:nvPr/>
        </p:nvSpPr>
        <p:spPr>
          <a:xfrm>
            <a:off x="773292" y="1017153"/>
            <a:ext cx="118561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Fußball</a:t>
            </a:r>
            <a:endParaRPr lang="de-DE" sz="2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endParaRPr lang="de-DE" sz="2400" b="1" dirty="0"/>
          </a:p>
          <a:p>
            <a:r>
              <a:rPr lang="de-DE" sz="2400" b="1" dirty="0"/>
              <a:t>Sportlich 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Kampf um den Klassenerhalt der Seniorenmannschaften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Meisterschaftskampf in der Leistungsliga der Jugendmannschaften A / B /C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Hoffnung auf den 1. Bezirksligaaufstieg einer Jugendmannschaft</a:t>
            </a:r>
          </a:p>
          <a:p>
            <a:pPr marL="285750" indent="-285750">
              <a:buFontTx/>
              <a:buChar char="-"/>
            </a:pPr>
            <a:endParaRPr lang="de-DE" sz="2400" dirty="0"/>
          </a:p>
          <a:p>
            <a:r>
              <a:rPr lang="de-DE" sz="2400" b="1" dirty="0"/>
              <a:t>Organisatorisch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Ausrichtung Hallenrunden – bereits geschehen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Sommerturnier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Herbstcamp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Weihnachtsmarkt</a:t>
            </a:r>
          </a:p>
        </p:txBody>
      </p:sp>
    </p:spTree>
    <p:extLst>
      <p:ext uri="{BB962C8B-B14F-4D97-AF65-F5344CB8AC3E}">
        <p14:creationId xmlns:p14="http://schemas.microsoft.com/office/powerpoint/2010/main" val="21246972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3A6EFF-6976-33FB-58B6-C3D4412F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292" y="1151021"/>
            <a:ext cx="10515600" cy="1079334"/>
          </a:xfrm>
        </p:spPr>
        <p:txBody>
          <a:bodyPr>
            <a:normAutofit fontScale="90000"/>
          </a:bodyPr>
          <a:lstStyle/>
          <a:p>
            <a:r>
              <a:rPr lang="de-DE" sz="2700" b="0" dirty="0">
                <a:latin typeface="+mj-lt"/>
              </a:rPr>
              <a:t>Sportschützen</a:t>
            </a:r>
            <a:r>
              <a:rPr lang="de-DE" sz="2700" dirty="0">
                <a:latin typeface="+mj-lt"/>
              </a:rPr>
              <a:t> </a:t>
            </a:r>
            <a:br>
              <a:rPr lang="de-DE" sz="2700" dirty="0">
                <a:latin typeface="+mj-lt"/>
              </a:rPr>
            </a:br>
            <a:br>
              <a:rPr lang="de-DE" sz="2400" dirty="0">
                <a:latin typeface="+mj-lt"/>
              </a:rPr>
            </a:br>
            <a:endParaRPr lang="de-DE" dirty="0">
              <a:latin typeface="+mj-lt"/>
            </a:endParaRPr>
          </a:p>
        </p:txBody>
      </p:sp>
      <p:sp>
        <p:nvSpPr>
          <p:cNvPr id="3" name="Google Shape;424;p44">
            <a:extLst>
              <a:ext uri="{FF2B5EF4-FFF2-40B4-BE49-F238E27FC236}">
                <a16:creationId xmlns:a16="http://schemas.microsoft.com/office/drawing/2014/main" id="{50911159-C12E-C8BF-1025-CFB92B820406}"/>
              </a:ext>
            </a:extLst>
          </p:cNvPr>
          <p:cNvSpPr txBox="1">
            <a:spLocks/>
          </p:cNvSpPr>
          <p:nvPr/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de-DE" sz="3600" dirty="0">
                <a:latin typeface="+mn-lt"/>
              </a:rPr>
              <a:t>Rückblick auf 2024</a:t>
            </a:r>
          </a:p>
        </p:txBody>
      </p:sp>
      <p:pic>
        <p:nvPicPr>
          <p:cNvPr id="6" name="Inhaltsplatzhalter 7">
            <a:extLst>
              <a:ext uri="{FF2B5EF4-FFF2-40B4-BE49-F238E27FC236}">
                <a16:creationId xmlns:a16="http://schemas.microsoft.com/office/drawing/2014/main" id="{447DA52E-C5D3-1626-9F33-E0A7BB3FD9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4760" y="1690687"/>
            <a:ext cx="3600546" cy="315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6DEE02B-ED31-E38E-8E39-037B6E94C4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30" r="21630"/>
          <a:stretch/>
        </p:blipFill>
        <p:spPr>
          <a:xfrm>
            <a:off x="4361290" y="1316825"/>
            <a:ext cx="2174025" cy="28736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AE8181C-5805-B8AC-E7B3-7C64D03CEE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662" b="40576"/>
          <a:stretch/>
        </p:blipFill>
        <p:spPr>
          <a:xfrm>
            <a:off x="4361290" y="4731289"/>
            <a:ext cx="3469419" cy="1839390"/>
          </a:xfrm>
          <a:prstGeom prst="rect">
            <a:avLst/>
          </a:prstGeom>
        </p:spPr>
      </p:pic>
      <p:pic>
        <p:nvPicPr>
          <p:cNvPr id="12" name="Grafik 11" descr="Ein Bild, das Kleidung, Schuhwerk, Person, Jeans enthält.&#10;&#10;Automatisch generierte Beschreibung">
            <a:extLst>
              <a:ext uri="{FF2B5EF4-FFF2-40B4-BE49-F238E27FC236}">
                <a16:creationId xmlns:a16="http://schemas.microsoft.com/office/drawing/2014/main" id="{5B803A30-3985-92AB-2EE2-E1F0129103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33" t="16179" r="16728" b="10907"/>
          <a:stretch/>
        </p:blipFill>
        <p:spPr>
          <a:xfrm>
            <a:off x="592250" y="5002302"/>
            <a:ext cx="3305566" cy="156837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C82F77C-59BD-38CB-84B5-4410214F6718}"/>
              </a:ext>
            </a:extLst>
          </p:cNvPr>
          <p:cNvSpPr txBox="1"/>
          <p:nvPr/>
        </p:nvSpPr>
        <p:spPr>
          <a:xfrm>
            <a:off x="6472238" y="1577584"/>
            <a:ext cx="4343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Erfolgreiche Teilnahme an unterschiedlichen  Meisterschaften.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LG Freihand/Auflage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KK-Auflage 50/100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Rheinland-Westfalen Cup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/>
              <a:t>=&gt; Mehrere Meistertitel erzielt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Teilnahme an den Deutschen Meisterschaften in zwei Disziplinen: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LG Freihand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LG Dreistellung: kniend, liegend, stehend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Sommerfest – </a:t>
            </a:r>
            <a:r>
              <a:rPr lang="de-DE" dirty="0" err="1"/>
              <a:t>Boßeltour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41138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Kunst enthält.&#10;&#10;Automatisch generierte Beschreibung mit geringer Zuverlässigkeit">
            <a:extLst>
              <a:ext uri="{FF2B5EF4-FFF2-40B4-BE49-F238E27FC236}">
                <a16:creationId xmlns:a16="http://schemas.microsoft.com/office/drawing/2014/main" id="{527ED7F4-59A6-1E60-8929-A036F0E77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86" y="4527198"/>
            <a:ext cx="1597661" cy="1597661"/>
          </a:xfrm>
          <a:prstGeom prst="rect">
            <a:avLst/>
          </a:prstGeom>
        </p:spPr>
      </p:pic>
      <p:sp>
        <p:nvSpPr>
          <p:cNvPr id="4" name="Google Shape;424;p44">
            <a:extLst>
              <a:ext uri="{FF2B5EF4-FFF2-40B4-BE49-F238E27FC236}">
                <a16:creationId xmlns:a16="http://schemas.microsoft.com/office/drawing/2014/main" id="{67B1349A-5EE7-BC2A-D112-AE05E66B01F8}"/>
              </a:ext>
            </a:extLst>
          </p:cNvPr>
          <p:cNvSpPr txBox="1">
            <a:spLocks/>
          </p:cNvSpPr>
          <p:nvPr/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de-DE" sz="3600" dirty="0">
                <a:latin typeface="+mn-lt"/>
              </a:rPr>
              <a:t>Ausblick auf 2025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6EEBC7D-BC26-E2B9-D43A-FE6C1558F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42" y="1046748"/>
            <a:ext cx="10515600" cy="1079334"/>
          </a:xfrm>
        </p:spPr>
        <p:txBody>
          <a:bodyPr>
            <a:normAutofit/>
          </a:bodyPr>
          <a:lstStyle/>
          <a:p>
            <a:r>
              <a:rPr lang="de-DE" sz="2400" b="0" dirty="0">
                <a:latin typeface="+mj-lt"/>
              </a:rPr>
              <a:t>Sportschützen</a:t>
            </a:r>
            <a:r>
              <a:rPr lang="de-DE" sz="2400" dirty="0">
                <a:latin typeface="+mj-lt"/>
              </a:rPr>
              <a:t> </a:t>
            </a:r>
            <a:br>
              <a:rPr lang="de-DE" sz="2400" dirty="0">
                <a:latin typeface="+mj-lt"/>
              </a:rPr>
            </a:br>
            <a:endParaRPr lang="de-DE" dirty="0">
              <a:latin typeface="+mj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C5B3026-8142-161E-C684-19C9CAE1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5879" y="1914727"/>
            <a:ext cx="2981248" cy="2235936"/>
          </a:xfrm>
          <a:prstGeom prst="rect">
            <a:avLst/>
          </a:prstGeom>
        </p:spPr>
      </p:pic>
      <p:pic>
        <p:nvPicPr>
          <p:cNvPr id="12" name="Grafik 11" descr="Ein Bild, das Kleidung, Person, Im Haus, Lächeln enthält.&#10;&#10;Automatisch generierte Beschreibung">
            <a:extLst>
              <a:ext uri="{FF2B5EF4-FFF2-40B4-BE49-F238E27FC236}">
                <a16:creationId xmlns:a16="http://schemas.microsoft.com/office/drawing/2014/main" id="{F1D0A5FC-813F-CBB9-B6A5-325441499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127" y="1690688"/>
            <a:ext cx="2814684" cy="21110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1453357-63C8-D0AF-C3E6-A0A7CFD768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55" t="21429" r="12656"/>
          <a:stretch/>
        </p:blipFill>
        <p:spPr>
          <a:xfrm>
            <a:off x="2715861" y="4165493"/>
            <a:ext cx="2981247" cy="2321069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AFB1CCD6-2FEA-3C43-CC0E-9D35118BCD91}"/>
              </a:ext>
            </a:extLst>
          </p:cNvPr>
          <p:cNvSpPr txBox="1">
            <a:spLocks/>
          </p:cNvSpPr>
          <p:nvPr/>
        </p:nvSpPr>
        <p:spPr>
          <a:xfrm>
            <a:off x="6428375" y="1504963"/>
            <a:ext cx="516621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▪"/>
              <a:defRPr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DE" sz="2000" dirty="0">
                <a:solidFill>
                  <a:schemeClr val="tx1"/>
                </a:solidFill>
              </a:rPr>
              <a:t>Pokalschießen der Vereine</a:t>
            </a:r>
          </a:p>
          <a:p>
            <a:endParaRPr lang="de-DE" sz="2000" dirty="0">
              <a:solidFill>
                <a:schemeClr val="tx1"/>
              </a:solidFill>
            </a:endParaRPr>
          </a:p>
          <a:p>
            <a:r>
              <a:rPr lang="de-DE" sz="2000" dirty="0">
                <a:solidFill>
                  <a:schemeClr val="tx1"/>
                </a:solidFill>
              </a:rPr>
              <a:t>Schießstand auf dem Schützenfest</a:t>
            </a:r>
          </a:p>
          <a:p>
            <a:endParaRPr lang="de-DE" sz="2000" dirty="0">
              <a:solidFill>
                <a:schemeClr val="tx1"/>
              </a:solidFill>
            </a:endParaRPr>
          </a:p>
          <a:p>
            <a:r>
              <a:rPr lang="de-DE" sz="2000" dirty="0">
                <a:solidFill>
                  <a:schemeClr val="tx1"/>
                </a:solidFill>
              </a:rPr>
              <a:t>Liga Auflage</a:t>
            </a:r>
          </a:p>
          <a:p>
            <a:r>
              <a:rPr lang="de-DE" sz="2000" dirty="0">
                <a:solidFill>
                  <a:schemeClr val="tx1"/>
                </a:solidFill>
              </a:rPr>
              <a:t>Bezirks-, Landesmeisterschaften</a:t>
            </a:r>
          </a:p>
          <a:p>
            <a:r>
              <a:rPr lang="de-DE" sz="2000" u="sng" dirty="0">
                <a:solidFill>
                  <a:schemeClr val="tx1"/>
                </a:solidFill>
              </a:rPr>
              <a:t>Ziel:</a:t>
            </a:r>
            <a:r>
              <a:rPr lang="de-DE" sz="2000" dirty="0">
                <a:solidFill>
                  <a:schemeClr val="tx1"/>
                </a:solidFill>
              </a:rPr>
              <a:t> Deutsche Meisterschaft</a:t>
            </a:r>
          </a:p>
          <a:p>
            <a:endParaRPr lang="de-DE" sz="2000" dirty="0">
              <a:solidFill>
                <a:schemeClr val="tx1"/>
              </a:solidFill>
            </a:endParaRPr>
          </a:p>
          <a:p>
            <a:r>
              <a:rPr lang="de-DE" sz="2000" dirty="0">
                <a:solidFill>
                  <a:schemeClr val="tx1"/>
                </a:solidFill>
              </a:rPr>
              <a:t>U10 Lichtpunktschießen: Teilnahme am </a:t>
            </a:r>
            <a:r>
              <a:rPr lang="de-DE" sz="2000" dirty="0" err="1">
                <a:solidFill>
                  <a:schemeClr val="tx1"/>
                </a:solidFill>
              </a:rPr>
              <a:t>Winny</a:t>
            </a:r>
            <a:r>
              <a:rPr lang="de-DE" sz="2000" dirty="0">
                <a:solidFill>
                  <a:schemeClr val="tx1"/>
                </a:solidFill>
              </a:rPr>
              <a:t> Cup</a:t>
            </a:r>
          </a:p>
          <a:p>
            <a:r>
              <a:rPr lang="de-DE" sz="2000" dirty="0">
                <a:solidFill>
                  <a:schemeClr val="tx1"/>
                </a:solidFill>
              </a:rPr>
              <a:t>Aktionstag für Schüler</a:t>
            </a:r>
          </a:p>
        </p:txBody>
      </p:sp>
    </p:spTree>
    <p:extLst>
      <p:ext uri="{BB962C8B-B14F-4D97-AF65-F5344CB8AC3E}">
        <p14:creationId xmlns:p14="http://schemas.microsoft.com/office/powerpoint/2010/main" val="886394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AFEAE6-8E33-48C6-B993-935BC6206CF8" descr="IMG_9846.JPG">
            <a:extLst>
              <a:ext uri="{FF2B5EF4-FFF2-40B4-BE49-F238E27FC236}">
                <a16:creationId xmlns:a16="http://schemas.microsoft.com/office/drawing/2014/main" id="{B769B0AF-D6AE-AF8E-6820-D0260A790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00" y="1343381"/>
            <a:ext cx="7351059" cy="490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" name="Google Shape;440;p46"/>
          <p:cNvSpPr txBox="1">
            <a:spLocks noGrp="1"/>
          </p:cNvSpPr>
          <p:nvPr>
            <p:ph type="title"/>
          </p:nvPr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Rückblick auf 2024</a:t>
            </a:r>
            <a:endParaRPr sz="3600" dirty="0">
              <a:latin typeface="+mn-lt"/>
            </a:endParaRPr>
          </a:p>
        </p:txBody>
      </p:sp>
      <p:sp>
        <p:nvSpPr>
          <p:cNvPr id="441" name="Google Shape;441;p46"/>
          <p:cNvSpPr txBox="1"/>
          <p:nvPr/>
        </p:nvSpPr>
        <p:spPr>
          <a:xfrm>
            <a:off x="773292" y="1547005"/>
            <a:ext cx="4332718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de-DE" sz="16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1. &amp; 2. Damen Mannschaft steigen auf (3. Liga und Oberliga)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Jugendfahrt nach Lund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Mini- 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Grundschulturnier &amp; </a:t>
            </a:r>
            <a:r>
              <a:rPr lang="de-DE" sz="1800" dirty="0" err="1"/>
              <a:t>Hanniballpass</a:t>
            </a:r>
            <a:r>
              <a:rPr lang="de-DE" sz="1800" dirty="0"/>
              <a:t> mit der Grundschule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rafik 5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2291302B-FDCE-977E-649B-C40F4CFDC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92" y="1153132"/>
            <a:ext cx="2748384" cy="78774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6"/>
          <p:cNvSpPr txBox="1">
            <a:spLocks noGrp="1"/>
          </p:cNvSpPr>
          <p:nvPr>
            <p:ph type="title"/>
          </p:nvPr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Ausblick auf 2025</a:t>
            </a:r>
            <a:endParaRPr sz="3600" dirty="0">
              <a:latin typeface="+mn-lt"/>
            </a:endParaRPr>
          </a:p>
        </p:txBody>
      </p:sp>
      <p:sp>
        <p:nvSpPr>
          <p:cNvPr id="441" name="Google Shape;441;p46"/>
          <p:cNvSpPr txBox="1"/>
          <p:nvPr/>
        </p:nvSpPr>
        <p:spPr>
          <a:xfrm>
            <a:off x="773291" y="1599452"/>
            <a:ext cx="7010082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de-DE" sz="1800" b="0" i="0" u="none" strike="noStrike" cap="none" dirty="0">
              <a:solidFill>
                <a:srgbClr val="000000"/>
              </a:solidFill>
              <a:latin typeface="+mj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de-DE" sz="18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de-DE" sz="1800" b="0" i="0" u="none" strike="noStrike" cap="none" dirty="0">
              <a:solidFill>
                <a:srgbClr val="000000"/>
              </a:solidFill>
              <a:latin typeface="+mj-lt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j-lt"/>
              </a:rPr>
              <a:t>Letztes Heimspiel Damen am 05. April um 19:45 Uhr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j-lt"/>
              </a:rPr>
              <a:t>Letztes Heimspiel Herren am 03. Mai um 15:30 Uhr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j-lt"/>
              </a:rPr>
              <a:t>Mini- WM (E- Jugend)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j-lt"/>
              </a:rPr>
              <a:t>Pfingstlager im Juni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j-lt"/>
              </a:rPr>
              <a:t>1. Herren werden abgemeldet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j-lt"/>
              </a:rPr>
              <a:t>Weibliche A &amp; B- Jugend spielt Jugendbundesliga Qualifikation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j-lt"/>
              </a:rPr>
              <a:t>Eber- Cup 2025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</p:txBody>
      </p:sp>
      <p:pic>
        <p:nvPicPr>
          <p:cNvPr id="6" name="Grafik 5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2291302B-FDCE-977E-649B-C40F4CFDC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49" y="1173222"/>
            <a:ext cx="4374490" cy="1253823"/>
          </a:xfrm>
          <a:prstGeom prst="rect">
            <a:avLst/>
          </a:prstGeom>
        </p:spPr>
      </p:pic>
      <p:pic>
        <p:nvPicPr>
          <p:cNvPr id="3" name="Grafik 2" descr="Ein Bild, das Person, Sport, Schuhwerk, Gruppe enthält.&#10;&#10;Automatisch generierte Beschreibung">
            <a:extLst>
              <a:ext uri="{FF2B5EF4-FFF2-40B4-BE49-F238E27FC236}">
                <a16:creationId xmlns:a16="http://schemas.microsoft.com/office/drawing/2014/main" id="{5D343EC2-C2E1-CDEA-99D7-81AFC6C2E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103" y="4232766"/>
            <a:ext cx="4763669" cy="25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236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Person, Sport, Sportspiele, Schuhwerk enthält.&#10;&#10;Automatisch generierte Beschreibung">
            <a:extLst>
              <a:ext uri="{FF2B5EF4-FFF2-40B4-BE49-F238E27FC236}">
                <a16:creationId xmlns:a16="http://schemas.microsoft.com/office/drawing/2014/main" id="{C9D9FD1A-02C7-CB23-4299-8568110B2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09" t="16691" r="14934" b="14342"/>
          <a:stretch/>
        </p:blipFill>
        <p:spPr>
          <a:xfrm>
            <a:off x="8010472" y="1791564"/>
            <a:ext cx="4058557" cy="3274872"/>
          </a:xfrm>
          <a:prstGeom prst="rect">
            <a:avLst/>
          </a:prstGeom>
        </p:spPr>
      </p:pic>
      <p:pic>
        <p:nvPicPr>
          <p:cNvPr id="3" name="Grafik 2" descr="Ein Bild, das Person, Sport, Sportspiele, Kleidung enthält.&#10;&#10;Automatisch generierte Beschreibung">
            <a:extLst>
              <a:ext uri="{FF2B5EF4-FFF2-40B4-BE49-F238E27FC236}">
                <a16:creationId xmlns:a16="http://schemas.microsoft.com/office/drawing/2014/main" id="{4055888D-5417-7744-D4FD-8272CA6D1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203" y="4089880"/>
            <a:ext cx="3914280" cy="2794405"/>
          </a:xfrm>
          <a:prstGeom prst="rect">
            <a:avLst/>
          </a:prstGeom>
        </p:spPr>
      </p:pic>
      <p:sp>
        <p:nvSpPr>
          <p:cNvPr id="440" name="Google Shape;440;p46"/>
          <p:cNvSpPr txBox="1">
            <a:spLocks noGrp="1"/>
          </p:cNvSpPr>
          <p:nvPr>
            <p:ph type="title"/>
          </p:nvPr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Rückblick auf 2024</a:t>
            </a:r>
          </a:p>
        </p:txBody>
      </p:sp>
      <p:sp>
        <p:nvSpPr>
          <p:cNvPr id="441" name="Google Shape;441;p46"/>
          <p:cNvSpPr txBox="1"/>
          <p:nvPr/>
        </p:nvSpPr>
        <p:spPr>
          <a:xfrm>
            <a:off x="122972" y="1161550"/>
            <a:ext cx="9156496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Volleyball</a:t>
            </a:r>
            <a:endParaRPr lang="de-DE" sz="2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de-DE" sz="1800" dirty="0">
                <a:latin typeface="Arial" panose="020B0604020202020204" pitchFamily="34" charset="0"/>
                <a:ea typeface="Times New Roman" panose="02020603050405020304" pitchFamily="18" charset="0"/>
              </a:rPr>
              <a:t>Frauen-Mannschaft ist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 der Aufstiegsrelegation gescheitert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Männer sind abgestiegen aus der Landesliga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Beachvolleyball-Turnier in Graal-Müritz wurde wieder sehr gut besucht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Jan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Börding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gewinnt Bronze bei der DJK-WM in Bukarest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de-DE" sz="1800" dirty="0">
                <a:latin typeface="Arial" panose="020B0604020202020204" pitchFamily="34" charset="0"/>
                <a:ea typeface="Times New Roman" panose="02020603050405020304" pitchFamily="18" charset="0"/>
              </a:rPr>
              <a:t>Tolle Teilnehmerzahlen hatten d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ie 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Schweinchenturniere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der Männer </a:t>
            </a:r>
            <a:b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und Frauen, wo beide Gastgeber erfolgreich waren, und beim </a:t>
            </a:r>
            <a:b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Speck-Weg-Turnier</a:t>
            </a:r>
            <a:endParaRPr lang="de-DE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rafik 4" descr="Ein Bild, das Person, Sport, Sportspiele, Schuhwerk enthält.&#10;&#10;Automatisch generierte Beschreibung">
            <a:extLst>
              <a:ext uri="{FF2B5EF4-FFF2-40B4-BE49-F238E27FC236}">
                <a16:creationId xmlns:a16="http://schemas.microsoft.com/office/drawing/2014/main" id="{1859490B-6506-8890-BA76-2CC564A22F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19" t="30629" r="220" b="-30629"/>
          <a:stretch/>
        </p:blipFill>
        <p:spPr>
          <a:xfrm>
            <a:off x="4984686" y="3808520"/>
            <a:ext cx="5256000" cy="30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64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/>
          <p:nvPr/>
        </p:nvSpPr>
        <p:spPr>
          <a:xfrm>
            <a:off x="334978" y="3098994"/>
            <a:ext cx="1112145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sz="42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Protokoll der Mitgliederversammlung 2024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lang="de-DE" sz="4200" b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lang="de-DE" sz="4200" b="1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lang="de-DE" sz="4200" b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lang="de-DE" sz="4200" b="1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lang="de-DE" sz="4200" b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lang="de-DE" sz="4200" b="1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lang="de-DE" sz="4200" b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lang="de-DE" sz="4200" b="1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lang="de-DE" sz="4200" b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2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port, Person, Volleyball, Sportspiele enthält.&#10;&#10;Automatisch generierte Beschreibung">
            <a:extLst>
              <a:ext uri="{FF2B5EF4-FFF2-40B4-BE49-F238E27FC236}">
                <a16:creationId xmlns:a16="http://schemas.microsoft.com/office/drawing/2014/main" id="{D8A8D61C-ADAE-254B-7C9A-9513B6456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4" y="4159949"/>
            <a:ext cx="5326114" cy="2264138"/>
          </a:xfrm>
          <a:prstGeom prst="rect">
            <a:avLst/>
          </a:prstGeom>
        </p:spPr>
      </p:pic>
      <p:pic>
        <p:nvPicPr>
          <p:cNvPr id="4" name="Grafik 3" descr="Ein Bild, das Himmel, Volleyball, Person, draußen enthält.&#10;&#10;Automatisch generierte Beschreibung">
            <a:extLst>
              <a:ext uri="{FF2B5EF4-FFF2-40B4-BE49-F238E27FC236}">
                <a16:creationId xmlns:a16="http://schemas.microsoft.com/office/drawing/2014/main" id="{0E1C6328-D9B1-76F7-705D-8ADC0E5D48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00" r="2359" b="21649"/>
          <a:stretch/>
        </p:blipFill>
        <p:spPr>
          <a:xfrm>
            <a:off x="5398618" y="4029280"/>
            <a:ext cx="6642201" cy="2672142"/>
          </a:xfrm>
          <a:prstGeom prst="rect">
            <a:avLst/>
          </a:prstGeom>
        </p:spPr>
      </p:pic>
      <p:sp>
        <p:nvSpPr>
          <p:cNvPr id="440" name="Google Shape;440;p46"/>
          <p:cNvSpPr txBox="1">
            <a:spLocks noGrp="1"/>
          </p:cNvSpPr>
          <p:nvPr>
            <p:ph type="title"/>
          </p:nvPr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Ausblick auf 2025</a:t>
            </a:r>
          </a:p>
        </p:txBody>
      </p:sp>
      <p:sp>
        <p:nvSpPr>
          <p:cNvPr id="441" name="Google Shape;441;p46"/>
          <p:cNvSpPr txBox="1"/>
          <p:nvPr/>
        </p:nvSpPr>
        <p:spPr>
          <a:xfrm>
            <a:off x="773292" y="1161550"/>
            <a:ext cx="10813985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Volleyball</a:t>
            </a:r>
            <a:endParaRPr lang="de-DE" sz="2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15.03. 			letztes Saisonspiel und Heimspiel der Frauen (mit Hoffnung auf Aufstieg)</a:t>
            </a:r>
            <a:b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12.04. 			letztes Saisonspiel und Heimspiel der Männer (mit Hoffnung auf Aufstieg)</a:t>
            </a:r>
            <a:b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Ende April/Anfang Mai 	Abteilungsinterne Saisonabschlussfeier der Seniorenteams</a:t>
            </a:r>
            <a:b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26.07. 			Beachvolleyball-Turnier Graal Müritz</a:t>
            </a:r>
            <a:b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voraussichtlich 06.09. 	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Schweinchenturnier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Männer</a:t>
            </a:r>
            <a:b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voraussichtlich 07.09. 	</a:t>
            </a:r>
            <a:r>
              <a:rPr lang="de-DE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Schweinchenturnier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Frauen</a:t>
            </a:r>
            <a:b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voraussichtlich 18./19.10. 	Jugendcamp</a:t>
            </a:r>
            <a:b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27.12. 			Speck-Weg-Turnier</a:t>
            </a:r>
            <a:b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de-DE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5722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0CAE7E66-23E7-B593-4821-C6426EFAC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2" b="22831"/>
          <a:stretch/>
        </p:blipFill>
        <p:spPr bwMode="auto">
          <a:xfrm>
            <a:off x="3969346" y="4637494"/>
            <a:ext cx="3812896" cy="19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EE83A14-D18C-5A3C-7A2B-B3ECE4C4D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8" b="36242"/>
          <a:stretch/>
        </p:blipFill>
        <p:spPr bwMode="auto">
          <a:xfrm>
            <a:off x="1038757" y="3398569"/>
            <a:ext cx="3406867" cy="24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10BA16D-CE17-B467-5042-E288FA4DF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0" b="18806"/>
          <a:stretch/>
        </p:blipFill>
        <p:spPr bwMode="auto">
          <a:xfrm>
            <a:off x="6161413" y="272360"/>
            <a:ext cx="3406867" cy="226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6" name="Google Shape;456;p48"/>
          <p:cNvSpPr txBox="1">
            <a:spLocks noGrp="1"/>
          </p:cNvSpPr>
          <p:nvPr>
            <p:ph type="title"/>
          </p:nvPr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Rückblick auf 2024</a:t>
            </a:r>
            <a:endParaRPr sz="3600" dirty="0">
              <a:latin typeface="+mn-lt"/>
            </a:endParaRPr>
          </a:p>
        </p:txBody>
      </p:sp>
      <p:sp>
        <p:nvSpPr>
          <p:cNvPr id="457" name="Google Shape;457;p48"/>
          <p:cNvSpPr txBox="1"/>
          <p:nvPr/>
        </p:nvSpPr>
        <p:spPr>
          <a:xfrm>
            <a:off x="773289" y="1321070"/>
            <a:ext cx="11091965" cy="2508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Tanzen</a:t>
            </a:r>
            <a:endParaRPr sz="2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>
              <a:tabLst>
                <a:tab pos="1792288" algn="l"/>
              </a:tabLst>
            </a:pPr>
            <a:endParaRPr lang="de-DE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Teilnahme am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Vitusfest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mit allen Tanzgruppen</a:t>
            </a: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Eröffnung eines zweiten Tanzkurses → wurde gut angenommen</a:t>
            </a: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Videodreh von 2X0 sowie Auftritt bei der Volksbank im Münsterland</a:t>
            </a:r>
            <a:endParaRPr lang="de-DE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A13FFD65-CECB-5D0E-3B68-21CC467AE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35613" r="-773" b="18326"/>
          <a:stretch/>
        </p:blipFill>
        <p:spPr bwMode="auto">
          <a:xfrm>
            <a:off x="7265905" y="3220449"/>
            <a:ext cx="4022987" cy="24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8"/>
          <p:cNvSpPr txBox="1">
            <a:spLocks noGrp="1"/>
          </p:cNvSpPr>
          <p:nvPr>
            <p:ph type="title"/>
          </p:nvPr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Ausblick auf 2025</a:t>
            </a:r>
            <a:endParaRPr sz="3600" dirty="0">
              <a:latin typeface="+mn-lt"/>
            </a:endParaRPr>
          </a:p>
        </p:txBody>
      </p:sp>
      <p:sp>
        <p:nvSpPr>
          <p:cNvPr id="457" name="Google Shape;457;p48"/>
          <p:cNvSpPr txBox="1"/>
          <p:nvPr/>
        </p:nvSpPr>
        <p:spPr>
          <a:xfrm>
            <a:off x="773292" y="1343015"/>
            <a:ext cx="11091965" cy="2508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Tanzen</a:t>
            </a:r>
            <a:endParaRPr sz="2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>
              <a:tabLst>
                <a:tab pos="1792288" algn="l"/>
              </a:tabLst>
            </a:pPr>
            <a:endParaRPr lang="de-DE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Auftritt auf dem 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Vitusfest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Auftritt beim Parkfestival in Oelde ausgerichtet von Radio WAF</a:t>
            </a: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Auftritt beim Bürgerfest des Kreises Warendorf</a:t>
            </a:r>
            <a:endParaRPr lang="de-DE" sz="1800" b="0" i="0" u="none" strike="noStrike" dirty="0">
              <a:solidFill>
                <a:srgbClr val="000000"/>
              </a:solidFill>
              <a:effectLst/>
              <a:latin typeface="Noto Sans Symbols"/>
            </a:endParaRPr>
          </a:p>
          <a:p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7F5D147-24BB-D01F-D76A-4092A75A2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9" t="36225" r="10123" b="27175"/>
          <a:stretch/>
        </p:blipFill>
        <p:spPr bwMode="auto">
          <a:xfrm>
            <a:off x="6096000" y="2856138"/>
            <a:ext cx="5472000" cy="36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16CFCDD-915F-59C5-12C4-8C2AF12E4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37" y="3324704"/>
            <a:ext cx="3533296" cy="353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7421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8"/>
          <p:cNvSpPr txBox="1">
            <a:spLocks noGrp="1"/>
          </p:cNvSpPr>
          <p:nvPr>
            <p:ph type="title"/>
          </p:nvPr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Rückblick auf 2024</a:t>
            </a:r>
            <a:endParaRPr sz="3600" dirty="0">
              <a:latin typeface="+mn-lt"/>
            </a:endParaRPr>
          </a:p>
        </p:txBody>
      </p:sp>
      <p:sp>
        <p:nvSpPr>
          <p:cNvPr id="457" name="Google Shape;457;p48"/>
          <p:cNvSpPr txBox="1"/>
          <p:nvPr/>
        </p:nvSpPr>
        <p:spPr>
          <a:xfrm>
            <a:off x="773289" y="1321070"/>
            <a:ext cx="11091965" cy="4800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Fit ab 50</a:t>
            </a:r>
            <a:endParaRPr sz="2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>
              <a:tabLst>
                <a:tab pos="1792288" algn="l"/>
              </a:tabLst>
            </a:pPr>
            <a:endParaRPr lang="de-DE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47 Veranstaltungen wurden geplant und durchgeführt.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Davon 30 Radtouren, mit durchschnittlich 18 Teilnehmern und 43 geradelten Kilometern.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Insgesamt wurden 1.303 Kilometer geradelt.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Höhepunkte: 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und leider letzte Fit-ab-50- Wanderwoche nach Fischen im Allgäu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Vier-Tage-Radtour nach Hamm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Zwei-Tage-Radtour nach Saerbeck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Radtouren zu LMC nach Sassenberg, zum Klostergarten Herzebrock, zum Deutsch-Niederländischen Korps nach Münster und viele mehr</a:t>
            </a:r>
          </a:p>
          <a:p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rafik 2" descr="Ein Bild, das Himmel, draußen, Kleidung, Person enthält.&#10;&#10;Automatisch generierte Beschreibung">
            <a:extLst>
              <a:ext uri="{FF2B5EF4-FFF2-40B4-BE49-F238E27FC236}">
                <a16:creationId xmlns:a16="http://schemas.microsoft.com/office/drawing/2014/main" id="{3299B44D-544E-EE16-6C97-E06BB3777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852" y="1790755"/>
            <a:ext cx="2806598" cy="2104949"/>
          </a:xfrm>
          <a:prstGeom prst="rect">
            <a:avLst/>
          </a:prstGeom>
        </p:spPr>
      </p:pic>
      <p:pic>
        <p:nvPicPr>
          <p:cNvPr id="5" name="Grafik 4" descr="Ein Bild, das draußen, Himmel, Person, Baum enthält.&#10;&#10;Automatisch generierte Beschreibung">
            <a:extLst>
              <a:ext uri="{FF2B5EF4-FFF2-40B4-BE49-F238E27FC236}">
                <a16:creationId xmlns:a16="http://schemas.microsoft.com/office/drawing/2014/main" id="{D45A4B84-8970-B243-4DA2-B75F92F31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564" y="370094"/>
            <a:ext cx="2535936" cy="1901952"/>
          </a:xfrm>
          <a:prstGeom prst="rect">
            <a:avLst/>
          </a:prstGeom>
        </p:spPr>
      </p:pic>
      <p:pic>
        <p:nvPicPr>
          <p:cNvPr id="6" name="Grafik 5" descr="Ein Bild, das Text, Logo, Schrift, Symbol enthält.&#10;&#10;Automatisch generierte Beschreibung">
            <a:extLst>
              <a:ext uri="{FF2B5EF4-FFF2-40B4-BE49-F238E27FC236}">
                <a16:creationId xmlns:a16="http://schemas.microsoft.com/office/drawing/2014/main" id="{40755132-8DC6-84C1-DD00-1C8383317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64593"/>
            <a:ext cx="162877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580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8"/>
          <p:cNvSpPr txBox="1">
            <a:spLocks noGrp="1"/>
          </p:cNvSpPr>
          <p:nvPr>
            <p:ph type="title"/>
          </p:nvPr>
        </p:nvSpPr>
        <p:spPr>
          <a:xfrm>
            <a:off x="773292" y="1565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+mn-lt"/>
              </a:rPr>
              <a:t>Ausblick auf 2025</a:t>
            </a:r>
            <a:endParaRPr sz="3600" dirty="0">
              <a:latin typeface="+mn-lt"/>
            </a:endParaRPr>
          </a:p>
        </p:txBody>
      </p:sp>
      <p:sp>
        <p:nvSpPr>
          <p:cNvPr id="457" name="Google Shape;457;p48"/>
          <p:cNvSpPr txBox="1"/>
          <p:nvPr/>
        </p:nvSpPr>
        <p:spPr>
          <a:xfrm>
            <a:off x="773289" y="1321070"/>
            <a:ext cx="11091965" cy="42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Fit ab 50</a:t>
            </a:r>
            <a:endParaRPr sz="2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>
              <a:tabLst>
                <a:tab pos="1792288" algn="l"/>
              </a:tabLst>
            </a:pPr>
            <a:endParaRPr lang="de-DE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Neuerung: Ab 2025 finden die Nachmittags-, Halbtages- und Tagestouren immer donnerstags statt, die Abendtouren weiterhin am Mittwoch.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der Radtouren-Saison am 27.03., traditionell zum „Alten Backhaus“ Einen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Vier-Tage-Radtour nach Dülmen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Vier-Tage-Radtour „Grenzerfahrungen – von Friedland nach Point Alpha“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Zwei-Tage-Radtour „ins Blaue“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Tagestour zu Haus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Rüschhaus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weiter über den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Lyrikweg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 Burg Hülshoff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Touren u. a. zur Tischlerei </a:t>
            </a:r>
            <a:r>
              <a:rPr lang="de-D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Friehe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nach Freckenhorst, zum Milchhof Kintrup nach Münster, auf der Gartenroute im Kreis Warendorf  und zur Firma L.B. Bohle nach Ennigerloh</a:t>
            </a:r>
          </a:p>
          <a:p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rafik 5" descr="Ein Bild, das Kleidung, Person, Gras, draußen enthält.&#10;&#10;Automatisch generierte Beschreibung">
            <a:extLst>
              <a:ext uri="{FF2B5EF4-FFF2-40B4-BE49-F238E27FC236}">
                <a16:creationId xmlns:a16="http://schemas.microsoft.com/office/drawing/2014/main" id="{38D200AB-A0BA-C0F6-2DAA-C73383A1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909" y="4608419"/>
            <a:ext cx="3847112" cy="2164943"/>
          </a:xfrm>
          <a:prstGeom prst="rect">
            <a:avLst/>
          </a:prstGeom>
        </p:spPr>
      </p:pic>
      <p:pic>
        <p:nvPicPr>
          <p:cNvPr id="8" name="Grafik 7" descr="Ein Bild, das Kleidung, Person, Warnkleidung, Arbeitskleidung enthält.&#10;&#10;Automatisch generierte Beschreibung">
            <a:extLst>
              <a:ext uri="{FF2B5EF4-FFF2-40B4-BE49-F238E27FC236}">
                <a16:creationId xmlns:a16="http://schemas.microsoft.com/office/drawing/2014/main" id="{025259B4-CEA6-CDC2-9488-C39244C37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839" y="84638"/>
            <a:ext cx="3439052" cy="1936186"/>
          </a:xfrm>
          <a:prstGeom prst="rect">
            <a:avLst/>
          </a:prstGeom>
        </p:spPr>
      </p:pic>
      <p:pic>
        <p:nvPicPr>
          <p:cNvPr id="10" name="Grafik 9" descr="Ein Bild, das Text, Logo, Schrift, Symbol enthält.&#10;&#10;Automatisch generierte Beschreibung">
            <a:extLst>
              <a:ext uri="{FF2B5EF4-FFF2-40B4-BE49-F238E27FC236}">
                <a16:creationId xmlns:a16="http://schemas.microsoft.com/office/drawing/2014/main" id="{672CFF2F-9C25-2464-D599-A28CB02C6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10045"/>
            <a:ext cx="162877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339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9"/>
          <p:cNvSpPr txBox="1"/>
          <p:nvPr/>
        </p:nvSpPr>
        <p:spPr>
          <a:xfrm>
            <a:off x="940836" y="30989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sz="44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Informationen und Diskussion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/>
              <a:t>Protokoll der Mitgliederversammlung 2024</a:t>
            </a:r>
            <a:endParaRPr dirty="0"/>
          </a:p>
        </p:txBody>
      </p:sp>
      <p:sp>
        <p:nvSpPr>
          <p:cNvPr id="140" name="Google Shape;140;p6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795287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de-DE" b="0" dirty="0">
                <a:latin typeface="+mn-lt"/>
              </a:rPr>
              <a:t>Das Protokoll und alle zugehörigen Anhänge sind auf unserer Homepage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endParaRPr lang="de-DE" b="0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de-DE" b="0" dirty="0">
                <a:latin typeface="+mn-lt"/>
              </a:rPr>
              <a:t> </a:t>
            </a:r>
            <a:r>
              <a:rPr lang="de-DE" b="0" u="sng" dirty="0">
                <a:solidFill>
                  <a:schemeClr val="hlink"/>
                </a:solidFill>
                <a:latin typeface="+mn-lt"/>
                <a:hlinkClick r:id="rId3"/>
              </a:rPr>
              <a:t>WWW.SCDJK.DE</a:t>
            </a:r>
            <a:r>
              <a:rPr lang="de-DE" b="0" dirty="0">
                <a:latin typeface="+mn-lt"/>
              </a:rPr>
              <a:t>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endParaRPr lang="de-DE" b="0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de-DE" b="0" dirty="0">
                <a:latin typeface="+mn-lt"/>
              </a:rPr>
              <a:t>zu finden.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endParaRPr b="0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de-DE" b="0" dirty="0">
                <a:latin typeface="+mn-lt"/>
              </a:rPr>
              <a:t>	Abstimmung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endParaRPr b="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endParaRPr dirty="0"/>
          </a:p>
        </p:txBody>
      </p:sp>
      <p:sp>
        <p:nvSpPr>
          <p:cNvPr id="141" name="Google Shape;141;p6"/>
          <p:cNvSpPr/>
          <p:nvPr/>
        </p:nvSpPr>
        <p:spPr>
          <a:xfrm>
            <a:off x="1049058" y="4613461"/>
            <a:ext cx="685905" cy="443181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/>
          <p:nvPr/>
        </p:nvSpPr>
        <p:spPr>
          <a:xfrm>
            <a:off x="940836" y="30989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sz="44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Grußworte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14a37eaeab_0_0"/>
          <p:cNvSpPr txBox="1">
            <a:spLocks noGrp="1"/>
          </p:cNvSpPr>
          <p:nvPr>
            <p:ph type="title"/>
          </p:nvPr>
        </p:nvSpPr>
        <p:spPr>
          <a:xfrm>
            <a:off x="838200" y="20862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Grußworte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Google Shape;152;g114a37eaeab_0_0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43434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endParaRPr b="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endParaRPr dirty="0"/>
          </a:p>
        </p:txBody>
      </p:sp>
      <p:sp>
        <p:nvSpPr>
          <p:cNvPr id="153" name="Google Shape;153;g114a37eaeab_0_0"/>
          <p:cNvSpPr txBox="1"/>
          <p:nvPr/>
        </p:nvSpPr>
        <p:spPr>
          <a:xfrm>
            <a:off x="838200" y="1377953"/>
            <a:ext cx="11112374" cy="652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i="0" u="none" strike="noStrike" cap="none" dirty="0">
                <a:solidFill>
                  <a:srgbClr val="000000"/>
                </a:solidFill>
                <a:sym typeface="Arial"/>
              </a:rPr>
              <a:t>Bürgermeister Sebastian Seidel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i="0" u="none" strike="noStrike" cap="none" dirty="0">
                <a:solidFill>
                  <a:srgbClr val="000000"/>
                </a:solidFill>
                <a:sym typeface="Arial"/>
              </a:rPr>
              <a:t>	Pastor Pawel Czarnecki (MGV Kolping)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i="0" u="none" strike="noStrike" cap="none" dirty="0">
                <a:solidFill>
                  <a:srgbClr val="000000"/>
                </a:solidFill>
                <a:sym typeface="Arial"/>
              </a:rPr>
              <a:t>		DJK Diözesanvorsitzender Wolfgang Tettenborn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24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dirty="0"/>
              <a:t>			KSB ?</a:t>
            </a:r>
            <a:endParaRPr lang="de-DE" sz="24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i="0" u="none" strike="noStrike" cap="none" dirty="0">
                <a:solidFill>
                  <a:srgbClr val="000000"/>
                </a:solidFill>
                <a:sym typeface="Arial"/>
              </a:rPr>
              <a:t>			</a:t>
            </a:r>
            <a:br>
              <a:rPr lang="de-DE" sz="2400" b="0" i="0" u="none" strike="noStrike" cap="none" dirty="0">
                <a:solidFill>
                  <a:srgbClr val="000000"/>
                </a:solidFill>
                <a:sym typeface="Arial"/>
              </a:rPr>
            </a:br>
            <a:endParaRPr lang="de-DE" sz="24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6858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/>
          <p:nvPr/>
        </p:nvSpPr>
        <p:spPr>
          <a:xfrm>
            <a:off x="940836" y="30989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sz="44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Geschäftsbericht</a:t>
            </a:r>
            <a:endParaRPr sz="14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830128"/>
      </p:ext>
    </p:extLst>
  </p:cSld>
  <p:clrMapOvr>
    <a:masterClrMapping/>
  </p:clrMapOvr>
</p:sld>
</file>

<file path=ppt/theme/theme1.xml><?xml version="1.0" encoding="utf-8"?>
<a:theme xmlns:a="http://schemas.openxmlformats.org/drawingml/2006/main" name="Titelseite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DJK Standar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1935</Words>
  <Application>Microsoft Office PowerPoint</Application>
  <PresentationFormat>Breitbild</PresentationFormat>
  <Paragraphs>442</Paragraphs>
  <Slides>56</Slides>
  <Notes>51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56</vt:i4>
      </vt:variant>
    </vt:vector>
  </HeadingPairs>
  <TitlesOfParts>
    <vt:vector size="64" baseType="lpstr">
      <vt:lpstr>Arial</vt:lpstr>
      <vt:lpstr>Arial Narrow</vt:lpstr>
      <vt:lpstr>Calibri</vt:lpstr>
      <vt:lpstr>Noto Sans Symbols</vt:lpstr>
      <vt:lpstr>Symbol</vt:lpstr>
      <vt:lpstr>Wingdings</vt:lpstr>
      <vt:lpstr>Titelseiten</vt:lpstr>
      <vt:lpstr>SCDJK Standard</vt:lpstr>
      <vt:lpstr>PowerPoint-Präsentation</vt:lpstr>
      <vt:lpstr>PowerPoint-Präsentation</vt:lpstr>
      <vt:lpstr>Begrüßung durch den Vorsitzenden Martin Steinbach</vt:lpstr>
      <vt:lpstr>PowerPoint-Präsentation</vt:lpstr>
      <vt:lpstr>PowerPoint-Präsentation</vt:lpstr>
      <vt:lpstr>Protokoll der Mitgliederversammlung 2024</vt:lpstr>
      <vt:lpstr>PowerPoint-Präsentation</vt:lpstr>
      <vt:lpstr>Grußworte</vt:lpstr>
      <vt:lpstr>PowerPoint-Präsentation</vt:lpstr>
      <vt:lpstr>Geschäftsbericht zum Jahr 2024</vt:lpstr>
      <vt:lpstr>Geschäftsbericht zum Jahr 2024</vt:lpstr>
      <vt:lpstr>Geschäftsbericht zum Jahr 2024</vt:lpstr>
      <vt:lpstr>Geschäftsbericht zum Jahr 2024</vt:lpstr>
      <vt:lpstr>Geschäftsbericht zum Jahr 2024 - Marketing</vt:lpstr>
      <vt:lpstr>PowerPoint-Präsentation</vt:lpstr>
      <vt:lpstr>Finanzbericht 2024</vt:lpstr>
      <vt:lpstr>Finanzbericht 2024</vt:lpstr>
      <vt:lpstr>Finanzbericht 2024</vt:lpstr>
      <vt:lpstr>Finanzbericht 2024</vt:lpstr>
      <vt:lpstr>PowerPoint-Präsentation</vt:lpstr>
      <vt:lpstr>Bericht der Kassenprüfer </vt:lpstr>
      <vt:lpstr>PowerPoint-Präsentation</vt:lpstr>
      <vt:lpstr>Entlastung des Vorstandes</vt:lpstr>
      <vt:lpstr>PowerPoint-Präsentation</vt:lpstr>
      <vt:lpstr>Vorstandswahlen</vt:lpstr>
      <vt:lpstr>Vorstandswahlen</vt:lpstr>
      <vt:lpstr>PowerPoint-Präsentation</vt:lpstr>
      <vt:lpstr>Wahl einer/eines Kassenprüferin/s</vt:lpstr>
      <vt:lpstr>PowerPoint-Präsentation</vt:lpstr>
      <vt:lpstr>Anträge</vt:lpstr>
      <vt:lpstr>PowerPoint-Präsentation</vt:lpstr>
      <vt:lpstr>Ehrungen</vt:lpstr>
      <vt:lpstr>Ehrungen</vt:lpstr>
      <vt:lpstr>Ehrungen</vt:lpstr>
      <vt:lpstr>Ehrungen</vt:lpstr>
      <vt:lpstr>PowerPoint-Präsentation</vt:lpstr>
      <vt:lpstr>Ausblick Gesamtverein </vt:lpstr>
      <vt:lpstr>Ausblick Gesamtverein </vt:lpstr>
      <vt:lpstr>Wir suchen Dich… </vt:lpstr>
      <vt:lpstr>Ausblick auf 2025</vt:lpstr>
      <vt:lpstr>Rückblick auf 2024</vt:lpstr>
      <vt:lpstr>Ausblick auf 2025</vt:lpstr>
      <vt:lpstr>Rückblick auf 2024</vt:lpstr>
      <vt:lpstr>Ausblick auf 2025</vt:lpstr>
      <vt:lpstr>Sportschützen   </vt:lpstr>
      <vt:lpstr>Sportschützen  </vt:lpstr>
      <vt:lpstr>Rückblick auf 2024</vt:lpstr>
      <vt:lpstr>Ausblick auf 2025</vt:lpstr>
      <vt:lpstr>Rückblick auf 2024</vt:lpstr>
      <vt:lpstr>Ausblick auf 2025</vt:lpstr>
      <vt:lpstr>Rückblick auf 2024</vt:lpstr>
      <vt:lpstr>Ausblick auf 2025</vt:lpstr>
      <vt:lpstr>Rückblick auf 2024</vt:lpstr>
      <vt:lpstr>Ausblick auf 2025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Gabriele Kortmann</dc:creator>
  <cp:lastModifiedBy>Florian Glose</cp:lastModifiedBy>
  <cp:revision>182</cp:revision>
  <cp:lastPrinted>2025-03-12T10:03:17Z</cp:lastPrinted>
  <dcterms:created xsi:type="dcterms:W3CDTF">2021-04-27T17:45:56Z</dcterms:created>
  <dcterms:modified xsi:type="dcterms:W3CDTF">2025-03-14T08:14:06Z</dcterms:modified>
</cp:coreProperties>
</file>