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2" r:id="rId2"/>
  </p:sldMasterIdLst>
  <p:notesMasterIdLst>
    <p:notesMasterId r:id="rId69"/>
  </p:notesMasterIdLst>
  <p:handoutMasterIdLst>
    <p:handoutMasterId r:id="rId70"/>
  </p:handoutMasterIdLst>
  <p:sldIdLst>
    <p:sldId id="333" r:id="rId3"/>
    <p:sldId id="258" r:id="rId4"/>
    <p:sldId id="259" r:id="rId5"/>
    <p:sldId id="257" r:id="rId6"/>
    <p:sldId id="260" r:id="rId7"/>
    <p:sldId id="261" r:id="rId8"/>
    <p:sldId id="262" r:id="rId9"/>
    <p:sldId id="263" r:id="rId10"/>
    <p:sldId id="324" r:id="rId11"/>
    <p:sldId id="381" r:id="rId12"/>
    <p:sldId id="384" r:id="rId13"/>
    <p:sldId id="382" r:id="rId14"/>
    <p:sldId id="405" r:id="rId15"/>
    <p:sldId id="383" r:id="rId16"/>
    <p:sldId id="404" r:id="rId17"/>
    <p:sldId id="403" r:id="rId18"/>
    <p:sldId id="370" r:id="rId19"/>
    <p:sldId id="270" r:id="rId20"/>
    <p:sldId id="271" r:id="rId21"/>
    <p:sldId id="272" r:id="rId22"/>
    <p:sldId id="388" r:id="rId23"/>
    <p:sldId id="274" r:id="rId24"/>
    <p:sldId id="275" r:id="rId25"/>
    <p:sldId id="276" r:id="rId26"/>
    <p:sldId id="277" r:id="rId27"/>
    <p:sldId id="278" r:id="rId28"/>
    <p:sldId id="282" r:id="rId29"/>
    <p:sldId id="283" r:id="rId30"/>
    <p:sldId id="285" r:id="rId31"/>
    <p:sldId id="352" r:id="rId32"/>
    <p:sldId id="292" r:id="rId33"/>
    <p:sldId id="293" r:id="rId34"/>
    <p:sldId id="393" r:id="rId35"/>
    <p:sldId id="294" r:id="rId36"/>
    <p:sldId id="392" r:id="rId37"/>
    <p:sldId id="394" r:id="rId38"/>
    <p:sldId id="395" r:id="rId39"/>
    <p:sldId id="396" r:id="rId40"/>
    <p:sldId id="397" r:id="rId41"/>
    <p:sldId id="297" r:id="rId42"/>
    <p:sldId id="401" r:id="rId43"/>
    <p:sldId id="402" r:id="rId44"/>
    <p:sldId id="386" r:id="rId45"/>
    <p:sldId id="387" r:id="rId46"/>
    <p:sldId id="391" r:id="rId47"/>
    <p:sldId id="376" r:id="rId48"/>
    <p:sldId id="303" r:id="rId49"/>
    <p:sldId id="332" r:id="rId50"/>
    <p:sldId id="305" r:id="rId51"/>
    <p:sldId id="373" r:id="rId52"/>
    <p:sldId id="408" r:id="rId53"/>
    <p:sldId id="378" r:id="rId54"/>
    <p:sldId id="398" r:id="rId55"/>
    <p:sldId id="399" r:id="rId56"/>
    <p:sldId id="400" r:id="rId57"/>
    <p:sldId id="374" r:id="rId58"/>
    <p:sldId id="406" r:id="rId59"/>
    <p:sldId id="407" r:id="rId60"/>
    <p:sldId id="356" r:id="rId61"/>
    <p:sldId id="357" r:id="rId62"/>
    <p:sldId id="309" r:id="rId63"/>
    <p:sldId id="379" r:id="rId64"/>
    <p:sldId id="389" r:id="rId65"/>
    <p:sldId id="390" r:id="rId66"/>
    <p:sldId id="310" r:id="rId67"/>
    <p:sldId id="312" r:id="rId68"/>
  </p:sldIdLst>
  <p:sldSz cx="12192000" cy="6858000"/>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6" roundtripDataSignature="AMtx7mjRguYGbhd2z4LMYXaucNxW5drj1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ian Glose" initials="FG" lastIdx="1" clrIdx="0">
    <p:extLst>
      <p:ext uri="{19B8F6BF-5375-455C-9EA6-DF929625EA0E}">
        <p15:presenceInfo xmlns:p15="http://schemas.microsoft.com/office/powerpoint/2012/main" userId="933444208e708a4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7C04A5E-0438-4142-A190-D8B6465D0D13}">
  <a:tblStyle styleId="{27C04A5E-0438-4142-A190-D8B6465D0D1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1E8ED01C-6845-40BF-AD69-315439F041A4}"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4660"/>
  </p:normalViewPr>
  <p:slideViewPr>
    <p:cSldViewPr snapToGrid="0">
      <p:cViewPr varScale="1">
        <p:scale>
          <a:sx n="101" d="100"/>
          <a:sy n="101" d="100"/>
        </p:scale>
        <p:origin x="88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77"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customschemas.google.com/relationships/presentationmetadata" Target="metadata"/><Relationship Id="rId7"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fritz.box\FRITZ.NAS\Elements\workspace\2025\Vorstand%202025\Gesamtvorstand\04%2019.12.2025%20Sitzung\Mappe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ritz.box\FRITZ.NAS\Elements\workspace\2025\Vorstand%202025\Gesamtvorstand\04%2019.12.2025%20Sitzung\Mappe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ritz.box\FRITZ.NAS\Elements\workspace\2025\Vorstand%202025\Gesamtvorstand\04%2019.12.2025%20Sitzung\Mappe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de-DE"/>
              <a:t>Vergleich Beiträge</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Fallbeispiele!$B$58</c:f>
              <c:strCache>
                <c:ptCount val="1"/>
                <c:pt idx="0">
                  <c:v>SC DJK Everswinkel alt</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Fallbeispiele!$A$59:$A$64</c:f>
              <c:strCache>
                <c:ptCount val="6"/>
                <c:pt idx="0">
                  <c:v>Kind</c:v>
                </c:pt>
                <c:pt idx="1">
                  <c:v>Jugend</c:v>
                </c:pt>
                <c:pt idx="2">
                  <c:v>Student</c:v>
                </c:pt>
                <c:pt idx="3">
                  <c:v>Erwachsener</c:v>
                </c:pt>
                <c:pt idx="4">
                  <c:v>Ehepaar</c:v>
                </c:pt>
                <c:pt idx="5">
                  <c:v>Familie</c:v>
                </c:pt>
              </c:strCache>
            </c:strRef>
          </c:cat>
          <c:val>
            <c:numRef>
              <c:f>Fallbeispiele!$B$59:$B$64</c:f>
              <c:numCache>
                <c:formatCode>#,##0.00\ "€"</c:formatCode>
                <c:ptCount val="6"/>
                <c:pt idx="0">
                  <c:v>4</c:v>
                </c:pt>
                <c:pt idx="1">
                  <c:v>5</c:v>
                </c:pt>
                <c:pt idx="2">
                  <c:v>5</c:v>
                </c:pt>
                <c:pt idx="3">
                  <c:v>7</c:v>
                </c:pt>
                <c:pt idx="4">
                  <c:v>12</c:v>
                </c:pt>
                <c:pt idx="5">
                  <c:v>14</c:v>
                </c:pt>
              </c:numCache>
            </c:numRef>
          </c:val>
          <c:extLst>
            <c:ext xmlns:c16="http://schemas.microsoft.com/office/drawing/2014/chart" uri="{C3380CC4-5D6E-409C-BE32-E72D297353CC}">
              <c16:uniqueId val="{00000000-F752-4936-BDE2-7E1F14D1974D}"/>
            </c:ext>
          </c:extLst>
        </c:ser>
        <c:ser>
          <c:idx val="1"/>
          <c:order val="1"/>
          <c:tx>
            <c:strRef>
              <c:f>Fallbeispiele!$C$58</c:f>
              <c:strCache>
                <c:ptCount val="1"/>
                <c:pt idx="0">
                  <c:v>Durchschnitt aller alt</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Fallbeispiele!$A$59:$A$64</c:f>
              <c:strCache>
                <c:ptCount val="6"/>
                <c:pt idx="0">
                  <c:v>Kind</c:v>
                </c:pt>
                <c:pt idx="1">
                  <c:v>Jugend</c:v>
                </c:pt>
                <c:pt idx="2">
                  <c:v>Student</c:v>
                </c:pt>
                <c:pt idx="3">
                  <c:v>Erwachsener</c:v>
                </c:pt>
                <c:pt idx="4">
                  <c:v>Ehepaar</c:v>
                </c:pt>
                <c:pt idx="5">
                  <c:v>Familie</c:v>
                </c:pt>
              </c:strCache>
            </c:strRef>
          </c:cat>
          <c:val>
            <c:numRef>
              <c:f>Fallbeispiele!$C$59:$C$64</c:f>
              <c:numCache>
                <c:formatCode>#,##0.00\ "€"</c:formatCode>
                <c:ptCount val="6"/>
                <c:pt idx="0">
                  <c:v>5.6662499999999998</c:v>
                </c:pt>
                <c:pt idx="1">
                  <c:v>5.7912499999999998</c:v>
                </c:pt>
                <c:pt idx="2">
                  <c:v>6.1099999999999994</c:v>
                </c:pt>
                <c:pt idx="3">
                  <c:v>9.34375</c:v>
                </c:pt>
                <c:pt idx="4">
                  <c:v>17.4575</c:v>
                </c:pt>
                <c:pt idx="5">
                  <c:v>20.98875</c:v>
                </c:pt>
              </c:numCache>
            </c:numRef>
          </c:val>
          <c:extLst>
            <c:ext xmlns:c16="http://schemas.microsoft.com/office/drawing/2014/chart" uri="{C3380CC4-5D6E-409C-BE32-E72D297353CC}">
              <c16:uniqueId val="{00000001-F752-4936-BDE2-7E1F14D1974D}"/>
            </c:ext>
          </c:extLst>
        </c:ser>
        <c:ser>
          <c:idx val="2"/>
          <c:order val="2"/>
          <c:tx>
            <c:strRef>
              <c:f>Fallbeispiele!$D$58</c:f>
              <c:strCache>
                <c:ptCount val="1"/>
                <c:pt idx="0">
                  <c:v>SC DJK Everswinkel neu</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Fallbeispiele!$A$59:$A$64</c:f>
              <c:strCache>
                <c:ptCount val="6"/>
                <c:pt idx="0">
                  <c:v>Kind</c:v>
                </c:pt>
                <c:pt idx="1">
                  <c:v>Jugend</c:v>
                </c:pt>
                <c:pt idx="2">
                  <c:v>Student</c:v>
                </c:pt>
                <c:pt idx="3">
                  <c:v>Erwachsener</c:v>
                </c:pt>
                <c:pt idx="4">
                  <c:v>Ehepaar</c:v>
                </c:pt>
                <c:pt idx="5">
                  <c:v>Familie</c:v>
                </c:pt>
              </c:strCache>
            </c:strRef>
          </c:cat>
          <c:val>
            <c:numRef>
              <c:f>Fallbeispiele!$D$59:$D$64</c:f>
              <c:numCache>
                <c:formatCode>#,##0.00\ "€"</c:formatCode>
                <c:ptCount val="6"/>
                <c:pt idx="0">
                  <c:v>6</c:v>
                </c:pt>
                <c:pt idx="1">
                  <c:v>7</c:v>
                </c:pt>
                <c:pt idx="2">
                  <c:v>7</c:v>
                </c:pt>
                <c:pt idx="3">
                  <c:v>10</c:v>
                </c:pt>
                <c:pt idx="4">
                  <c:v>16</c:v>
                </c:pt>
                <c:pt idx="5">
                  <c:v>20</c:v>
                </c:pt>
              </c:numCache>
            </c:numRef>
          </c:val>
          <c:extLst>
            <c:ext xmlns:c16="http://schemas.microsoft.com/office/drawing/2014/chart" uri="{C3380CC4-5D6E-409C-BE32-E72D297353CC}">
              <c16:uniqueId val="{00000002-F752-4936-BDE2-7E1F14D1974D}"/>
            </c:ext>
          </c:extLst>
        </c:ser>
        <c:ser>
          <c:idx val="3"/>
          <c:order val="3"/>
          <c:tx>
            <c:strRef>
              <c:f>Fallbeispiele!$E$58</c:f>
              <c:strCache>
                <c:ptCount val="1"/>
                <c:pt idx="0">
                  <c:v>Durchschnitt aller neu</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Fallbeispiele!$A$59:$A$64</c:f>
              <c:strCache>
                <c:ptCount val="6"/>
                <c:pt idx="0">
                  <c:v>Kind</c:v>
                </c:pt>
                <c:pt idx="1">
                  <c:v>Jugend</c:v>
                </c:pt>
                <c:pt idx="2">
                  <c:v>Student</c:v>
                </c:pt>
                <c:pt idx="3">
                  <c:v>Erwachsener</c:v>
                </c:pt>
                <c:pt idx="4">
                  <c:v>Ehepaar</c:v>
                </c:pt>
                <c:pt idx="5">
                  <c:v>Familie</c:v>
                </c:pt>
              </c:strCache>
            </c:strRef>
          </c:cat>
          <c:val>
            <c:numRef>
              <c:f>Fallbeispiele!$E$59:$E$64</c:f>
              <c:numCache>
                <c:formatCode>#,##0.00\ "€"</c:formatCode>
                <c:ptCount val="6"/>
                <c:pt idx="0">
                  <c:v>5.9162499999999998</c:v>
                </c:pt>
                <c:pt idx="1">
                  <c:v>6.0412499999999998</c:v>
                </c:pt>
                <c:pt idx="2">
                  <c:v>6.4433333333333325</c:v>
                </c:pt>
                <c:pt idx="3">
                  <c:v>9.71875</c:v>
                </c:pt>
                <c:pt idx="4">
                  <c:v>17.9575</c:v>
                </c:pt>
                <c:pt idx="5">
                  <c:v>21.73875</c:v>
                </c:pt>
              </c:numCache>
            </c:numRef>
          </c:val>
          <c:extLst>
            <c:ext xmlns:c16="http://schemas.microsoft.com/office/drawing/2014/chart" uri="{C3380CC4-5D6E-409C-BE32-E72D297353CC}">
              <c16:uniqueId val="{00000003-F752-4936-BDE2-7E1F14D1974D}"/>
            </c:ext>
          </c:extLst>
        </c:ser>
        <c:dLbls>
          <c:dLblPos val="outEnd"/>
          <c:showLegendKey val="0"/>
          <c:showVal val="1"/>
          <c:showCatName val="0"/>
          <c:showSerName val="0"/>
          <c:showPercent val="0"/>
          <c:showBubbleSize val="0"/>
        </c:dLbls>
        <c:gapWidth val="444"/>
        <c:overlap val="-90"/>
        <c:axId val="1583212191"/>
        <c:axId val="1300258655"/>
      </c:barChart>
      <c:catAx>
        <c:axId val="158321219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de-DE"/>
          </a:p>
        </c:txPr>
        <c:crossAx val="1300258655"/>
        <c:crosses val="autoZero"/>
        <c:auto val="1"/>
        <c:lblAlgn val="ctr"/>
        <c:lblOffset val="100"/>
        <c:noMultiLvlLbl val="0"/>
      </c:catAx>
      <c:valAx>
        <c:axId val="1300258655"/>
        <c:scaling>
          <c:orientation val="minMax"/>
        </c:scaling>
        <c:delete val="1"/>
        <c:axPos val="l"/>
        <c:numFmt formatCode="#,##0.00\ &quot;€&quot;" sourceLinked="1"/>
        <c:majorTickMark val="none"/>
        <c:minorTickMark val="none"/>
        <c:tickLblPos val="nextTo"/>
        <c:crossAx val="158321219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de-DE"/>
              <a:t>Fallbeispiel Kind</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1.5413415497025277E-2"/>
          <c:y val="0.20554454287255544"/>
          <c:w val="0.96917316900594941"/>
          <c:h val="0.73900157932706367"/>
        </c:manualLayout>
      </c:layout>
      <c:barChart>
        <c:barDir val="col"/>
        <c:grouping val="clustered"/>
        <c:varyColors val="0"/>
        <c:ser>
          <c:idx val="0"/>
          <c:order val="0"/>
          <c:tx>
            <c:strRef>
              <c:f>Fallbeispiele!$B$66</c:f>
              <c:strCache>
                <c:ptCount val="1"/>
                <c:pt idx="0">
                  <c:v>SC DJK Everswinkel alt</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Fallbeispiele!$A$67:$A$70</c:f>
              <c:strCache>
                <c:ptCount val="4"/>
                <c:pt idx="0">
                  <c:v>Badminton</c:v>
                </c:pt>
                <c:pt idx="1">
                  <c:v>Fußball</c:v>
                </c:pt>
                <c:pt idx="2">
                  <c:v>Handball</c:v>
                </c:pt>
                <c:pt idx="3">
                  <c:v>Volleyball</c:v>
                </c:pt>
              </c:strCache>
            </c:strRef>
          </c:cat>
          <c:val>
            <c:numRef>
              <c:f>Fallbeispiele!$B$67:$B$70</c:f>
              <c:numCache>
                <c:formatCode>#,##0.00\ "€"</c:formatCode>
                <c:ptCount val="4"/>
                <c:pt idx="0">
                  <c:v>6.5</c:v>
                </c:pt>
                <c:pt idx="1">
                  <c:v>8</c:v>
                </c:pt>
                <c:pt idx="2">
                  <c:v>10</c:v>
                </c:pt>
                <c:pt idx="3">
                  <c:v>5</c:v>
                </c:pt>
              </c:numCache>
            </c:numRef>
          </c:val>
          <c:extLst>
            <c:ext xmlns:c16="http://schemas.microsoft.com/office/drawing/2014/chart" uri="{C3380CC4-5D6E-409C-BE32-E72D297353CC}">
              <c16:uniqueId val="{00000000-2C2C-4FEA-96D2-84A441B01CE0}"/>
            </c:ext>
          </c:extLst>
        </c:ser>
        <c:ser>
          <c:idx val="1"/>
          <c:order val="1"/>
          <c:tx>
            <c:strRef>
              <c:f>Fallbeispiele!$C$66</c:f>
              <c:strCache>
                <c:ptCount val="1"/>
                <c:pt idx="0">
                  <c:v>Durchschnitt aller alt</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Fallbeispiele!$A$67:$A$70</c:f>
              <c:strCache>
                <c:ptCount val="4"/>
                <c:pt idx="0">
                  <c:v>Badminton</c:v>
                </c:pt>
                <c:pt idx="1">
                  <c:v>Fußball</c:v>
                </c:pt>
                <c:pt idx="2">
                  <c:v>Handball</c:v>
                </c:pt>
                <c:pt idx="3">
                  <c:v>Volleyball</c:v>
                </c:pt>
              </c:strCache>
            </c:strRef>
          </c:cat>
          <c:val>
            <c:numRef>
              <c:f>Fallbeispiele!$C$67:$C$70</c:f>
              <c:numCache>
                <c:formatCode>#,##0.00\ "€"</c:formatCode>
                <c:ptCount val="4"/>
                <c:pt idx="0">
                  <c:v>7.1185714285714283</c:v>
                </c:pt>
                <c:pt idx="1">
                  <c:v>8.4362499999999994</c:v>
                </c:pt>
                <c:pt idx="2">
                  <c:v>8.6819999999999986</c:v>
                </c:pt>
                <c:pt idx="3">
                  <c:v>8.2371428571428567</c:v>
                </c:pt>
              </c:numCache>
            </c:numRef>
          </c:val>
          <c:extLst>
            <c:ext xmlns:c16="http://schemas.microsoft.com/office/drawing/2014/chart" uri="{C3380CC4-5D6E-409C-BE32-E72D297353CC}">
              <c16:uniqueId val="{00000001-2C2C-4FEA-96D2-84A441B01CE0}"/>
            </c:ext>
          </c:extLst>
        </c:ser>
        <c:ser>
          <c:idx val="2"/>
          <c:order val="2"/>
          <c:tx>
            <c:strRef>
              <c:f>Fallbeispiele!$D$66</c:f>
              <c:strCache>
                <c:ptCount val="1"/>
                <c:pt idx="0">
                  <c:v>SC DJK Everswinkel neu</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Fallbeispiele!$A$67:$A$70</c:f>
              <c:strCache>
                <c:ptCount val="4"/>
                <c:pt idx="0">
                  <c:v>Badminton</c:v>
                </c:pt>
                <c:pt idx="1">
                  <c:v>Fußball</c:v>
                </c:pt>
                <c:pt idx="2">
                  <c:v>Handball</c:v>
                </c:pt>
                <c:pt idx="3">
                  <c:v>Volleyball</c:v>
                </c:pt>
              </c:strCache>
            </c:strRef>
          </c:cat>
          <c:val>
            <c:numRef>
              <c:f>Fallbeispiele!$D$67:$D$70</c:f>
              <c:numCache>
                <c:formatCode>#,##0.00\ "€"</c:formatCode>
                <c:ptCount val="4"/>
                <c:pt idx="0">
                  <c:v>7.5</c:v>
                </c:pt>
                <c:pt idx="1">
                  <c:v>10</c:v>
                </c:pt>
                <c:pt idx="2">
                  <c:v>11</c:v>
                </c:pt>
                <c:pt idx="3">
                  <c:v>6</c:v>
                </c:pt>
              </c:numCache>
            </c:numRef>
          </c:val>
          <c:extLst>
            <c:ext xmlns:c16="http://schemas.microsoft.com/office/drawing/2014/chart" uri="{C3380CC4-5D6E-409C-BE32-E72D297353CC}">
              <c16:uniqueId val="{00000002-2C2C-4FEA-96D2-84A441B01CE0}"/>
            </c:ext>
          </c:extLst>
        </c:ser>
        <c:ser>
          <c:idx val="3"/>
          <c:order val="3"/>
          <c:tx>
            <c:strRef>
              <c:f>Fallbeispiele!$E$66</c:f>
              <c:strCache>
                <c:ptCount val="1"/>
                <c:pt idx="0">
                  <c:v>Durchschnitt aller neu</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Fallbeispiele!$A$67:$A$70</c:f>
              <c:strCache>
                <c:ptCount val="4"/>
                <c:pt idx="0">
                  <c:v>Badminton</c:v>
                </c:pt>
                <c:pt idx="1">
                  <c:v>Fußball</c:v>
                </c:pt>
                <c:pt idx="2">
                  <c:v>Handball</c:v>
                </c:pt>
                <c:pt idx="3">
                  <c:v>Volleyball</c:v>
                </c:pt>
              </c:strCache>
            </c:strRef>
          </c:cat>
          <c:val>
            <c:numRef>
              <c:f>Fallbeispiele!$E$67:$E$70</c:f>
              <c:numCache>
                <c:formatCode>#,##0.00\ "€"</c:formatCode>
                <c:ptCount val="4"/>
                <c:pt idx="0">
                  <c:v>7.2614285714285716</c:v>
                </c:pt>
                <c:pt idx="1">
                  <c:v>8.6862499999999994</c:v>
                </c:pt>
                <c:pt idx="2">
                  <c:v>8.8819999999999997</c:v>
                </c:pt>
                <c:pt idx="3">
                  <c:v>8.379999999999999</c:v>
                </c:pt>
              </c:numCache>
            </c:numRef>
          </c:val>
          <c:extLst>
            <c:ext xmlns:c16="http://schemas.microsoft.com/office/drawing/2014/chart" uri="{C3380CC4-5D6E-409C-BE32-E72D297353CC}">
              <c16:uniqueId val="{00000003-2C2C-4FEA-96D2-84A441B01CE0}"/>
            </c:ext>
          </c:extLst>
        </c:ser>
        <c:dLbls>
          <c:dLblPos val="outEnd"/>
          <c:showLegendKey val="0"/>
          <c:showVal val="1"/>
          <c:showCatName val="0"/>
          <c:showSerName val="0"/>
          <c:showPercent val="0"/>
          <c:showBubbleSize val="0"/>
        </c:dLbls>
        <c:gapWidth val="444"/>
        <c:overlap val="-90"/>
        <c:axId val="958582703"/>
        <c:axId val="953661103"/>
      </c:barChart>
      <c:catAx>
        <c:axId val="95858270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de-DE"/>
          </a:p>
        </c:txPr>
        <c:crossAx val="953661103"/>
        <c:crosses val="autoZero"/>
        <c:auto val="1"/>
        <c:lblAlgn val="ctr"/>
        <c:lblOffset val="100"/>
        <c:noMultiLvlLbl val="0"/>
      </c:catAx>
      <c:valAx>
        <c:axId val="953661103"/>
        <c:scaling>
          <c:orientation val="minMax"/>
        </c:scaling>
        <c:delete val="1"/>
        <c:axPos val="l"/>
        <c:numFmt formatCode="#,##0.00\ &quot;€&quot;" sourceLinked="1"/>
        <c:majorTickMark val="none"/>
        <c:minorTickMark val="none"/>
        <c:tickLblPos val="nextTo"/>
        <c:crossAx val="95858270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de-DE"/>
              <a:t>Fallbeispiel Erwachsene</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Fallbeispiele!$B$73</c:f>
              <c:strCache>
                <c:ptCount val="1"/>
                <c:pt idx="0">
                  <c:v>SC DJK Everswinkel alt</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Fallbeispiele!$A$74:$A$77</c:f>
              <c:strCache>
                <c:ptCount val="4"/>
                <c:pt idx="0">
                  <c:v>Badminton</c:v>
                </c:pt>
                <c:pt idx="1">
                  <c:v>Fußball</c:v>
                </c:pt>
                <c:pt idx="2">
                  <c:v>Handball</c:v>
                </c:pt>
                <c:pt idx="3">
                  <c:v>Volleyball</c:v>
                </c:pt>
              </c:strCache>
            </c:strRef>
          </c:cat>
          <c:val>
            <c:numRef>
              <c:f>Fallbeispiele!$B$74:$B$77</c:f>
              <c:numCache>
                <c:formatCode>#,##0.00\ "€"</c:formatCode>
                <c:ptCount val="4"/>
                <c:pt idx="0">
                  <c:v>12</c:v>
                </c:pt>
                <c:pt idx="1">
                  <c:v>11</c:v>
                </c:pt>
                <c:pt idx="2">
                  <c:v>17</c:v>
                </c:pt>
                <c:pt idx="3">
                  <c:v>8</c:v>
                </c:pt>
              </c:numCache>
            </c:numRef>
          </c:val>
          <c:extLst>
            <c:ext xmlns:c16="http://schemas.microsoft.com/office/drawing/2014/chart" uri="{C3380CC4-5D6E-409C-BE32-E72D297353CC}">
              <c16:uniqueId val="{00000000-9435-4728-A2A6-C50013748783}"/>
            </c:ext>
          </c:extLst>
        </c:ser>
        <c:ser>
          <c:idx val="1"/>
          <c:order val="1"/>
          <c:tx>
            <c:strRef>
              <c:f>Fallbeispiele!$C$73</c:f>
              <c:strCache>
                <c:ptCount val="1"/>
                <c:pt idx="0">
                  <c:v>Durchschnitt aller alt</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Fallbeispiele!$A$74:$A$77</c:f>
              <c:strCache>
                <c:ptCount val="4"/>
                <c:pt idx="0">
                  <c:v>Badminton</c:v>
                </c:pt>
                <c:pt idx="1">
                  <c:v>Fußball</c:v>
                </c:pt>
                <c:pt idx="2">
                  <c:v>Handball</c:v>
                </c:pt>
                <c:pt idx="3">
                  <c:v>Volleyball</c:v>
                </c:pt>
              </c:strCache>
            </c:strRef>
          </c:cat>
          <c:val>
            <c:numRef>
              <c:f>Fallbeispiele!$C$74:$C$77</c:f>
              <c:numCache>
                <c:formatCode>#,##0.00\ "€"</c:formatCode>
                <c:ptCount val="4"/>
                <c:pt idx="0">
                  <c:v>11.44</c:v>
                </c:pt>
                <c:pt idx="1">
                  <c:v>13.602499999999999</c:v>
                </c:pt>
                <c:pt idx="2">
                  <c:v>14.847999999999999</c:v>
                </c:pt>
                <c:pt idx="3">
                  <c:v>12.237142857142857</c:v>
                </c:pt>
              </c:numCache>
            </c:numRef>
          </c:val>
          <c:extLst>
            <c:ext xmlns:c16="http://schemas.microsoft.com/office/drawing/2014/chart" uri="{C3380CC4-5D6E-409C-BE32-E72D297353CC}">
              <c16:uniqueId val="{00000001-9435-4728-A2A6-C50013748783}"/>
            </c:ext>
          </c:extLst>
        </c:ser>
        <c:ser>
          <c:idx val="2"/>
          <c:order val="2"/>
          <c:tx>
            <c:strRef>
              <c:f>Fallbeispiele!$D$73</c:f>
              <c:strCache>
                <c:ptCount val="1"/>
                <c:pt idx="0">
                  <c:v>SC DJK Everswinkel neu</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Fallbeispiele!$A$74:$A$77</c:f>
              <c:strCache>
                <c:ptCount val="4"/>
                <c:pt idx="0">
                  <c:v>Badminton</c:v>
                </c:pt>
                <c:pt idx="1">
                  <c:v>Fußball</c:v>
                </c:pt>
                <c:pt idx="2">
                  <c:v>Handball</c:v>
                </c:pt>
                <c:pt idx="3">
                  <c:v>Volleyball</c:v>
                </c:pt>
              </c:strCache>
            </c:strRef>
          </c:cat>
          <c:val>
            <c:numRef>
              <c:f>Fallbeispiele!$D$74:$D$77</c:f>
              <c:numCache>
                <c:formatCode>#,##0.00\ "€"</c:formatCode>
                <c:ptCount val="4"/>
                <c:pt idx="0">
                  <c:v>15</c:v>
                </c:pt>
                <c:pt idx="1">
                  <c:v>15</c:v>
                </c:pt>
                <c:pt idx="2">
                  <c:v>20</c:v>
                </c:pt>
                <c:pt idx="3">
                  <c:v>11.5</c:v>
                </c:pt>
              </c:numCache>
            </c:numRef>
          </c:val>
          <c:extLst>
            <c:ext xmlns:c16="http://schemas.microsoft.com/office/drawing/2014/chart" uri="{C3380CC4-5D6E-409C-BE32-E72D297353CC}">
              <c16:uniqueId val="{00000002-9435-4728-A2A6-C50013748783}"/>
            </c:ext>
          </c:extLst>
        </c:ser>
        <c:ser>
          <c:idx val="3"/>
          <c:order val="3"/>
          <c:tx>
            <c:strRef>
              <c:f>Fallbeispiele!$E$73</c:f>
              <c:strCache>
                <c:ptCount val="1"/>
                <c:pt idx="0">
                  <c:v>Durchschnitt aller neu</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Fallbeispiele!$A$74:$A$77</c:f>
              <c:strCache>
                <c:ptCount val="4"/>
                <c:pt idx="0">
                  <c:v>Badminton</c:v>
                </c:pt>
                <c:pt idx="1">
                  <c:v>Fußball</c:v>
                </c:pt>
                <c:pt idx="2">
                  <c:v>Handball</c:v>
                </c:pt>
                <c:pt idx="3">
                  <c:v>Volleyball</c:v>
                </c:pt>
              </c:strCache>
            </c:strRef>
          </c:cat>
          <c:val>
            <c:numRef>
              <c:f>Fallbeispiele!$E$74:$E$77</c:f>
              <c:numCache>
                <c:formatCode>#,##0.00\ "€"</c:formatCode>
                <c:ptCount val="4"/>
                <c:pt idx="0">
                  <c:v>11.868571428571428</c:v>
                </c:pt>
                <c:pt idx="1">
                  <c:v>14.102499999999999</c:v>
                </c:pt>
                <c:pt idx="2">
                  <c:v>15.447999999999999</c:v>
                </c:pt>
                <c:pt idx="3">
                  <c:v>12.737142857142857</c:v>
                </c:pt>
              </c:numCache>
            </c:numRef>
          </c:val>
          <c:extLst>
            <c:ext xmlns:c16="http://schemas.microsoft.com/office/drawing/2014/chart" uri="{C3380CC4-5D6E-409C-BE32-E72D297353CC}">
              <c16:uniqueId val="{00000003-9435-4728-A2A6-C50013748783}"/>
            </c:ext>
          </c:extLst>
        </c:ser>
        <c:dLbls>
          <c:dLblPos val="outEnd"/>
          <c:showLegendKey val="0"/>
          <c:showVal val="1"/>
          <c:showCatName val="0"/>
          <c:showSerName val="0"/>
          <c:showPercent val="0"/>
          <c:showBubbleSize val="0"/>
        </c:dLbls>
        <c:gapWidth val="444"/>
        <c:overlap val="-90"/>
        <c:axId val="1671419007"/>
        <c:axId val="1300261631"/>
      </c:barChart>
      <c:catAx>
        <c:axId val="167141900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de-DE"/>
          </a:p>
        </c:txPr>
        <c:crossAx val="1300261631"/>
        <c:crosses val="autoZero"/>
        <c:auto val="1"/>
        <c:lblAlgn val="ctr"/>
        <c:lblOffset val="100"/>
        <c:noMultiLvlLbl val="0"/>
      </c:catAx>
      <c:valAx>
        <c:axId val="1300261631"/>
        <c:scaling>
          <c:orientation val="minMax"/>
        </c:scaling>
        <c:delete val="1"/>
        <c:axPos val="l"/>
        <c:numFmt formatCode="#,##0.00\ &quot;€&quot;" sourceLinked="1"/>
        <c:majorTickMark val="none"/>
        <c:minorTickMark val="none"/>
        <c:tickLblPos val="nextTo"/>
        <c:crossAx val="167141900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6400" cy="496889"/>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9689" y="1"/>
            <a:ext cx="2946400" cy="496889"/>
          </a:xfrm>
          <a:prstGeom prst="rect">
            <a:avLst/>
          </a:prstGeom>
        </p:spPr>
        <p:txBody>
          <a:bodyPr vert="horz" lIns="91440" tIns="45720" rIns="91440" bIns="45720" rtlCol="0"/>
          <a:lstStyle>
            <a:lvl1pPr algn="r">
              <a:defRPr sz="1200"/>
            </a:lvl1pPr>
          </a:lstStyle>
          <a:p>
            <a:fld id="{3BE3D632-147A-4865-92F4-7F79E09110F1}" type="datetimeFigureOut">
              <a:rPr lang="de-DE" smtClean="0"/>
              <a:t>10.04.2026</a:t>
            </a:fld>
            <a:endParaRPr lang="de-DE"/>
          </a:p>
        </p:txBody>
      </p:sp>
      <p:sp>
        <p:nvSpPr>
          <p:cNvPr id="4" name="Fußzeilenplatzhalter 3"/>
          <p:cNvSpPr>
            <a:spLocks noGrp="1"/>
          </p:cNvSpPr>
          <p:nvPr>
            <p:ph type="ftr" sz="quarter" idx="2"/>
          </p:nvPr>
        </p:nvSpPr>
        <p:spPr>
          <a:xfrm>
            <a:off x="0" y="9429750"/>
            <a:ext cx="2946400" cy="496889"/>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9689" y="9429750"/>
            <a:ext cx="2946400" cy="496889"/>
          </a:xfrm>
          <a:prstGeom prst="rect">
            <a:avLst/>
          </a:prstGeom>
        </p:spPr>
        <p:txBody>
          <a:bodyPr vert="horz" lIns="91440" tIns="45720" rIns="91440" bIns="45720" rtlCol="0" anchor="b"/>
          <a:lstStyle>
            <a:lvl1pPr algn="r">
              <a:defRPr sz="1200"/>
            </a:lvl1pPr>
          </a:lstStyle>
          <a:p>
            <a:fld id="{CC26B3CF-4777-45CA-85F9-F44EA03ABA48}" type="slidenum">
              <a:rPr lang="de-DE" smtClean="0"/>
              <a:t>‹Nr.›</a:t>
            </a:fld>
            <a:endParaRPr lang="de-DE"/>
          </a:p>
        </p:txBody>
      </p:sp>
    </p:spTree>
    <p:extLst>
      <p:ext uri="{BB962C8B-B14F-4D97-AF65-F5344CB8AC3E}">
        <p14:creationId xmlns:p14="http://schemas.microsoft.com/office/powerpoint/2010/main" val="4111001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45659" cy="49805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4" y="0"/>
            <a:ext cx="2945659" cy="498055"/>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428584"/>
            <a:ext cx="2945659" cy="49805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4"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9" name="Google Shape;109;p1: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7173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16cc65a427_0_13:notes"/>
          <p:cNvSpPr txBox="1">
            <a:spLocks noGrp="1"/>
          </p:cNvSpPr>
          <p:nvPr>
            <p:ph type="body" idx="1"/>
          </p:nvPr>
        </p:nvSpPr>
        <p:spPr>
          <a:xfrm>
            <a:off x="465499" y="6976132"/>
            <a:ext cx="3723991" cy="570798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g116cc65a427_0_13:notes"/>
          <p:cNvSpPr>
            <a:spLocks noGrp="1" noRot="1" noChangeAspect="1"/>
          </p:cNvSpPr>
          <p:nvPr>
            <p:ph type="sldImg" idx="2"/>
          </p:nvPr>
        </p:nvSpPr>
        <p:spPr>
          <a:xfrm>
            <a:off x="-2019300" y="1812925"/>
            <a:ext cx="8693150" cy="4891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5486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16cc65a427_0_13:notes"/>
          <p:cNvSpPr txBox="1">
            <a:spLocks noGrp="1"/>
          </p:cNvSpPr>
          <p:nvPr>
            <p:ph type="body" idx="1"/>
          </p:nvPr>
        </p:nvSpPr>
        <p:spPr>
          <a:xfrm>
            <a:off x="465499" y="6976132"/>
            <a:ext cx="3723991" cy="570798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g116cc65a427_0_13:notes"/>
          <p:cNvSpPr>
            <a:spLocks noGrp="1" noRot="1" noChangeAspect="1"/>
          </p:cNvSpPr>
          <p:nvPr>
            <p:ph type="sldImg" idx="2"/>
          </p:nvPr>
        </p:nvSpPr>
        <p:spPr>
          <a:xfrm>
            <a:off x="-2019300" y="1812925"/>
            <a:ext cx="8693150" cy="4891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1976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16cc65a427_0_13:notes"/>
          <p:cNvSpPr txBox="1">
            <a:spLocks noGrp="1"/>
          </p:cNvSpPr>
          <p:nvPr>
            <p:ph type="body" idx="1"/>
          </p:nvPr>
        </p:nvSpPr>
        <p:spPr>
          <a:xfrm>
            <a:off x="465499" y="6976132"/>
            <a:ext cx="3723991" cy="570798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g116cc65a427_0_13:notes"/>
          <p:cNvSpPr>
            <a:spLocks noGrp="1" noRot="1" noChangeAspect="1"/>
          </p:cNvSpPr>
          <p:nvPr>
            <p:ph type="sldImg" idx="2"/>
          </p:nvPr>
        </p:nvSpPr>
        <p:spPr>
          <a:xfrm>
            <a:off x="-2019300" y="1812925"/>
            <a:ext cx="8693150" cy="4891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1210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16cc65a427_0_13:notes"/>
          <p:cNvSpPr txBox="1">
            <a:spLocks noGrp="1"/>
          </p:cNvSpPr>
          <p:nvPr>
            <p:ph type="body" idx="1"/>
          </p:nvPr>
        </p:nvSpPr>
        <p:spPr>
          <a:xfrm>
            <a:off x="465499" y="6976132"/>
            <a:ext cx="3723991" cy="570798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g116cc65a427_0_13:notes"/>
          <p:cNvSpPr>
            <a:spLocks noGrp="1" noRot="1" noChangeAspect="1"/>
          </p:cNvSpPr>
          <p:nvPr>
            <p:ph type="sldImg" idx="2"/>
          </p:nvPr>
        </p:nvSpPr>
        <p:spPr>
          <a:xfrm>
            <a:off x="-2019300" y="1812925"/>
            <a:ext cx="8693150" cy="4891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76076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16cc65a427_0_13:notes"/>
          <p:cNvSpPr txBox="1">
            <a:spLocks noGrp="1"/>
          </p:cNvSpPr>
          <p:nvPr>
            <p:ph type="body" idx="1"/>
          </p:nvPr>
        </p:nvSpPr>
        <p:spPr>
          <a:xfrm>
            <a:off x="465499" y="6976132"/>
            <a:ext cx="3723991" cy="570798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g116cc65a427_0_13:notes"/>
          <p:cNvSpPr>
            <a:spLocks noGrp="1" noRot="1" noChangeAspect="1"/>
          </p:cNvSpPr>
          <p:nvPr>
            <p:ph type="sldImg" idx="2"/>
          </p:nvPr>
        </p:nvSpPr>
        <p:spPr>
          <a:xfrm>
            <a:off x="-2019300" y="1812925"/>
            <a:ext cx="8693150" cy="4891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41832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16cc65a427_0_13:notes"/>
          <p:cNvSpPr txBox="1">
            <a:spLocks noGrp="1"/>
          </p:cNvSpPr>
          <p:nvPr>
            <p:ph type="body" idx="1"/>
          </p:nvPr>
        </p:nvSpPr>
        <p:spPr>
          <a:xfrm>
            <a:off x="465499" y="6976132"/>
            <a:ext cx="3723991" cy="570798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g116cc65a427_0_13:notes"/>
          <p:cNvSpPr>
            <a:spLocks noGrp="1" noRot="1" noChangeAspect="1"/>
          </p:cNvSpPr>
          <p:nvPr>
            <p:ph type="sldImg" idx="2"/>
          </p:nvPr>
        </p:nvSpPr>
        <p:spPr>
          <a:xfrm>
            <a:off x="-2019300" y="1812925"/>
            <a:ext cx="8693150" cy="4891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99860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9: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p9: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0: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0: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1: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p11: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3f626d807a_0_0:notes"/>
          <p:cNvSpPr txBox="1">
            <a:spLocks noGrp="1"/>
          </p:cNvSpPr>
          <p:nvPr>
            <p:ph type="body" idx="1"/>
          </p:nvPr>
        </p:nvSpPr>
        <p:spPr>
          <a:xfrm>
            <a:off x="679768" y="4777195"/>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g33f626d807a_0_0: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p3: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3: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p13: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4: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5: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p15: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p16: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7: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7: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1: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p21: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2: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p22: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4: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24: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0: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2" name="Google Shape;332;p30: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05301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1: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p31: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 name="Google Shape;126;p4: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2: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 name="Google Shape;343;p32: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3: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33: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8594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3: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33: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3: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33: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83263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3: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33: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722447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3: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33: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64138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3: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33: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03748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3: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8" name="Google Shape;348;p33: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520895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36: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0: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p40: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42404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p2: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0: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p40: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366460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9: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39: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9: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39: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362162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9: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39: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5944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0: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p40: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779113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2: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p42: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4: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p44: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918643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4: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p44: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4: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p44: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40944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424A3E2-9B7E-4DEF-B3AA-64A180F9BEE7}" type="slidenum">
              <a:rPr lang="de-DE" smtClean="0"/>
              <a:t>51</a:t>
            </a:fld>
            <a:endParaRPr lang="de-DE"/>
          </a:p>
        </p:txBody>
      </p:sp>
    </p:spTree>
    <p:extLst>
      <p:ext uri="{BB962C8B-B14F-4D97-AF65-F5344CB8AC3E}">
        <p14:creationId xmlns:p14="http://schemas.microsoft.com/office/powerpoint/2010/main" val="729412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5: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5: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45: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29069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E0A5314-7F0B-473B-A8CA-F3245F703B0D}" type="slidenum">
              <a:rPr lang="de-DE" smtClean="0"/>
              <a:t>54</a:t>
            </a:fld>
            <a:endParaRPr lang="de-DE"/>
          </a:p>
        </p:txBody>
      </p:sp>
    </p:spTree>
    <p:extLst>
      <p:ext uri="{BB962C8B-B14F-4D97-AF65-F5344CB8AC3E}">
        <p14:creationId xmlns:p14="http://schemas.microsoft.com/office/powerpoint/2010/main" val="17355765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5: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45: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5: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45: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29069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8: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p48: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8: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p48: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6199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8: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p48: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87441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8: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p48: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75785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9: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2" name="Google Shape;462;p49: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51: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2" name="Google Shape;472;p51: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6: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p7: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4a37eaeab_0_0:notes"/>
          <p:cNvSpPr txBox="1">
            <a:spLocks noGrp="1"/>
          </p:cNvSpPr>
          <p:nvPr>
            <p:ph type="body" idx="1"/>
          </p:nvPr>
        </p:nvSpPr>
        <p:spPr>
          <a:xfrm>
            <a:off x="679768" y="4777195"/>
            <a:ext cx="5438140" cy="390877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g114a37eaeab_0_0: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p7: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5213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ayout Titel">
  <p:cSld name="Layout Titel">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76"/>
        <p:cNvGrpSpPr/>
        <p:nvPr/>
      </p:nvGrpSpPr>
      <p:grpSpPr>
        <a:xfrm>
          <a:off x="0" y="0"/>
          <a:ext cx="0" cy="0"/>
          <a:chOff x="0" y="0"/>
          <a:chExt cx="0" cy="0"/>
        </a:xfrm>
      </p:grpSpPr>
      <p:sp>
        <p:nvSpPr>
          <p:cNvPr id="77" name="Google Shape;77;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63"/>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79" name="Google Shape;79;p63"/>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3"/>
          <p:cNvSpPr txBox="1">
            <a:spLocks noGrp="1"/>
          </p:cNvSpPr>
          <p:nvPr>
            <p:ph type="dt" idx="10"/>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1" name="Google Shape;81;p63"/>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82" name="Google Shape;82;p63"/>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83"/>
        <p:cNvGrpSpPr/>
        <p:nvPr/>
      </p:nvGrpSpPr>
      <p:grpSpPr>
        <a:xfrm>
          <a:off x="0" y="0"/>
          <a:ext cx="0" cy="0"/>
          <a:chOff x="0" y="0"/>
          <a:chExt cx="0" cy="0"/>
        </a:xfrm>
      </p:grpSpPr>
      <p:sp>
        <p:nvSpPr>
          <p:cNvPr id="84" name="Google Shape;84;p64"/>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85" name="Google Shape;85;p64"/>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64"/>
          <p:cNvSpPr txBox="1">
            <a:spLocks noGrp="1"/>
          </p:cNvSpPr>
          <p:nvPr>
            <p:ph type="dt" idx="10"/>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7" name="Google Shape;87;p64"/>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88" name="Google Shape;88;p64"/>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nhalt mit Überschrift" type="objTx">
  <p:cSld name="OBJECT_WITH_CAPTION_TEXT">
    <p:spTree>
      <p:nvGrpSpPr>
        <p:cNvPr id="1" name="Shape 89"/>
        <p:cNvGrpSpPr/>
        <p:nvPr/>
      </p:nvGrpSpPr>
      <p:grpSpPr>
        <a:xfrm>
          <a:off x="0" y="0"/>
          <a:ext cx="0" cy="0"/>
          <a:chOff x="0" y="0"/>
          <a:chExt cx="0" cy="0"/>
        </a:xfrm>
      </p:grpSpPr>
      <p:sp>
        <p:nvSpPr>
          <p:cNvPr id="90" name="Google Shape;90;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6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FF0000"/>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2" name="Google Shape;92;p6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0000"/>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3" name="Google Shape;93;p65"/>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94" name="Google Shape;94;p65"/>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65"/>
          <p:cNvSpPr txBox="1">
            <a:spLocks noGrp="1"/>
          </p:cNvSpPr>
          <p:nvPr>
            <p:ph type="dt" idx="10"/>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6" name="Google Shape;96;p65"/>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97" name="Google Shape;97;p65"/>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ld mit Überschrift" type="picTx">
  <p:cSld name="PICTURE_WITH_CAPTION_TEXT">
    <p:spTree>
      <p:nvGrpSpPr>
        <p:cNvPr id="1" name="Shape 98"/>
        <p:cNvGrpSpPr/>
        <p:nvPr/>
      </p:nvGrpSpPr>
      <p:grpSpPr>
        <a:xfrm>
          <a:off x="0" y="0"/>
          <a:ext cx="0" cy="0"/>
          <a:chOff x="0" y="0"/>
          <a:chExt cx="0" cy="0"/>
        </a:xfrm>
      </p:grpSpPr>
      <p:sp>
        <p:nvSpPr>
          <p:cNvPr id="99" name="Google Shape;99;p6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66"/>
          <p:cNvSpPr>
            <a:spLocks noGrp="1"/>
          </p:cNvSpPr>
          <p:nvPr>
            <p:ph type="pic" idx="2"/>
          </p:nvPr>
        </p:nvSpPr>
        <p:spPr>
          <a:xfrm>
            <a:off x="5183188" y="987425"/>
            <a:ext cx="6172200" cy="4873625"/>
          </a:xfrm>
          <a:prstGeom prst="rect">
            <a:avLst/>
          </a:prstGeom>
          <a:noFill/>
          <a:ln>
            <a:noFill/>
          </a:ln>
        </p:spPr>
      </p:sp>
      <p:sp>
        <p:nvSpPr>
          <p:cNvPr id="101" name="Google Shape;101;p6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0000"/>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2" name="Google Shape;102;p66"/>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103" name="Google Shape;103;p66"/>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66"/>
          <p:cNvSpPr txBox="1">
            <a:spLocks noGrp="1"/>
          </p:cNvSpPr>
          <p:nvPr>
            <p:ph type="dt" idx="10"/>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05" name="Google Shape;105;p66"/>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106" name="Google Shape;106;p66"/>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ayout Zwischentitel">
  <p:cSld name="Layout Zwischentitel">
    <p:spTree>
      <p:nvGrpSpPr>
        <p:cNvPr id="1" name="Shape 13"/>
        <p:cNvGrpSpPr/>
        <p:nvPr/>
      </p:nvGrpSpPr>
      <p:grpSpPr>
        <a:xfrm>
          <a:off x="0" y="0"/>
          <a:ext cx="0" cy="0"/>
          <a:chOff x="0" y="0"/>
          <a:chExt cx="0" cy="0"/>
        </a:xfrm>
      </p:grpSpPr>
      <p:pic>
        <p:nvPicPr>
          <p:cNvPr id="14" name="Google Shape;14;p58"/>
          <p:cNvPicPr preferRelativeResize="0"/>
          <p:nvPr/>
        </p:nvPicPr>
        <p:blipFill rotWithShape="1">
          <a:blip r:embed="rId2">
            <a:alphaModFix/>
          </a:blip>
          <a:srcRect/>
          <a:stretch/>
        </p:blipFill>
        <p:spPr>
          <a:xfrm>
            <a:off x="0" y="-1"/>
            <a:ext cx="12192000" cy="7434145"/>
          </a:xfrm>
          <a:prstGeom prst="rect">
            <a:avLst/>
          </a:prstGeom>
          <a:noFill/>
          <a:ln>
            <a:noFill/>
          </a:ln>
        </p:spPr>
      </p:pic>
      <p:pic>
        <p:nvPicPr>
          <p:cNvPr id="15" name="Google Shape;15;p58"/>
          <p:cNvPicPr preferRelativeResize="0"/>
          <p:nvPr/>
        </p:nvPicPr>
        <p:blipFill rotWithShape="1">
          <a:blip r:embed="rId3">
            <a:alphaModFix/>
          </a:blip>
          <a:srcRect/>
          <a:stretch/>
        </p:blipFill>
        <p:spPr>
          <a:xfrm rot="-5400000">
            <a:off x="10611141" y="210778"/>
            <a:ext cx="1332918" cy="1334530"/>
          </a:xfrm>
          <a:prstGeom prst="rect">
            <a:avLst/>
          </a:prstGeom>
          <a:noFill/>
          <a:ln>
            <a:noFill/>
          </a:ln>
        </p:spPr>
      </p:pic>
      <p:sp>
        <p:nvSpPr>
          <p:cNvPr id="16" name="Google Shape;16;p58"/>
          <p:cNvSpPr/>
          <p:nvPr/>
        </p:nvSpPr>
        <p:spPr>
          <a:xfrm>
            <a:off x="0" y="2993948"/>
            <a:ext cx="12192000" cy="144624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etze Seite">
  <p:cSld name="letze Seite">
    <p:spTree>
      <p:nvGrpSpPr>
        <p:cNvPr id="1" name="Shape 17"/>
        <p:cNvGrpSpPr/>
        <p:nvPr/>
      </p:nvGrpSpPr>
      <p:grpSpPr>
        <a:xfrm>
          <a:off x="0" y="0"/>
          <a:ext cx="0" cy="0"/>
          <a:chOff x="0" y="0"/>
          <a:chExt cx="0" cy="0"/>
        </a:xfrm>
      </p:grpSpPr>
      <p:sp>
        <p:nvSpPr>
          <p:cNvPr id="18" name="Google Shape;18;p59"/>
          <p:cNvSpPr txBox="1"/>
          <p:nvPr/>
        </p:nvSpPr>
        <p:spPr>
          <a:xfrm>
            <a:off x="980303" y="2799267"/>
            <a:ext cx="10190205"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de-DE" sz="5400" b="1" i="0" u="none" strike="noStrike" cap="none">
                <a:solidFill>
                  <a:schemeClr val="lt1"/>
                </a:solidFill>
                <a:latin typeface="Calibri"/>
                <a:ea typeface="Calibri"/>
                <a:cs typeface="Calibri"/>
                <a:sym typeface="Calibri"/>
              </a:rPr>
              <a:t>VIELEN DANK FÜR EURE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Arial"/>
              <a:buNone/>
            </a:pPr>
            <a:r>
              <a:rPr lang="de-DE" sz="5400" b="1" i="0" u="none" strike="noStrike" cap="none">
                <a:solidFill>
                  <a:schemeClr val="lt1"/>
                </a:solidFill>
                <a:latin typeface="Calibri"/>
                <a:ea typeface="Calibri"/>
                <a:cs typeface="Calibri"/>
                <a:sym typeface="Calibri"/>
              </a:rPr>
              <a:t>AUFMERKSAMKEIT!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27"/>
        <p:cNvGrpSpPr/>
        <p:nvPr/>
      </p:nvGrpSpPr>
      <p:grpSpPr>
        <a:xfrm>
          <a:off x="0" y="0"/>
          <a:ext cx="0" cy="0"/>
          <a:chOff x="0" y="0"/>
          <a:chExt cx="0" cy="0"/>
        </a:xfrm>
      </p:grpSpPr>
      <p:sp>
        <p:nvSpPr>
          <p:cNvPr id="28" name="Google Shape;28;p55"/>
          <p:cNvSpPr txBox="1">
            <a:spLocks noGrp="1"/>
          </p:cNvSpPr>
          <p:nvPr>
            <p:ph type="ctrTitle"/>
          </p:nvPr>
        </p:nvSpPr>
        <p:spPr>
          <a:xfrm>
            <a:off x="581609"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5"/>
          <p:cNvSpPr txBox="1">
            <a:spLocks noGrp="1"/>
          </p:cNvSpPr>
          <p:nvPr>
            <p:ph type="subTitle" idx="1"/>
          </p:nvPr>
        </p:nvSpPr>
        <p:spPr>
          <a:xfrm>
            <a:off x="581609" y="3630030"/>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FF0000"/>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 name="Google Shape;30;p55"/>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31" name="Google Shape;31;p55"/>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5"/>
          <p:cNvSpPr txBox="1">
            <a:spLocks noGrp="1"/>
          </p:cNvSpPr>
          <p:nvPr>
            <p:ph type="dt" idx="10"/>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3" name="Google Shape;33;p55"/>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34" name="Google Shape;34;p55"/>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yout Zwischentitel">
  <p:cSld name="Layout Zwischentitel">
    <p:spTree>
      <p:nvGrpSpPr>
        <p:cNvPr id="1" name="Shape 35"/>
        <p:cNvGrpSpPr/>
        <p:nvPr/>
      </p:nvGrpSpPr>
      <p:grpSpPr>
        <a:xfrm>
          <a:off x="0" y="0"/>
          <a:ext cx="0" cy="0"/>
          <a:chOff x="0" y="0"/>
          <a:chExt cx="0" cy="0"/>
        </a:xfrm>
      </p:grpSpPr>
      <p:pic>
        <p:nvPicPr>
          <p:cNvPr id="36" name="Google Shape;36;p56"/>
          <p:cNvPicPr preferRelativeResize="0"/>
          <p:nvPr/>
        </p:nvPicPr>
        <p:blipFill rotWithShape="1">
          <a:blip r:embed="rId2">
            <a:alphaModFix/>
          </a:blip>
          <a:srcRect/>
          <a:stretch/>
        </p:blipFill>
        <p:spPr>
          <a:xfrm>
            <a:off x="0" y="-1"/>
            <a:ext cx="12192000" cy="7434145"/>
          </a:xfrm>
          <a:prstGeom prst="rect">
            <a:avLst/>
          </a:prstGeom>
          <a:noFill/>
          <a:ln>
            <a:noFill/>
          </a:ln>
        </p:spPr>
      </p:pic>
      <p:pic>
        <p:nvPicPr>
          <p:cNvPr id="37" name="Google Shape;37;p56"/>
          <p:cNvPicPr preferRelativeResize="0"/>
          <p:nvPr/>
        </p:nvPicPr>
        <p:blipFill rotWithShape="1">
          <a:blip r:embed="rId3">
            <a:alphaModFix/>
          </a:blip>
          <a:srcRect/>
          <a:stretch/>
        </p:blipFill>
        <p:spPr>
          <a:xfrm rot="-5400000">
            <a:off x="10611141" y="210778"/>
            <a:ext cx="1332918" cy="1334530"/>
          </a:xfrm>
          <a:prstGeom prst="rect">
            <a:avLst/>
          </a:prstGeom>
          <a:noFill/>
          <a:ln>
            <a:noFill/>
          </a:ln>
        </p:spPr>
      </p:pic>
      <p:sp>
        <p:nvSpPr>
          <p:cNvPr id="38" name="Google Shape;38;p56"/>
          <p:cNvSpPr/>
          <p:nvPr/>
        </p:nvSpPr>
        <p:spPr>
          <a:xfrm>
            <a:off x="0" y="2993948"/>
            <a:ext cx="12192000" cy="144624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39"/>
        <p:cNvGrpSpPr/>
        <p:nvPr/>
      </p:nvGrpSpPr>
      <p:grpSpPr>
        <a:xfrm>
          <a:off x="0" y="0"/>
          <a:ext cx="0" cy="0"/>
          <a:chOff x="0" y="0"/>
          <a:chExt cx="0" cy="0"/>
        </a:xfrm>
      </p:grpSpPr>
      <p:sp>
        <p:nvSpPr>
          <p:cNvPr id="40" name="Google Shape;40;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FF0000"/>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57"/>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43" name="Google Shape;43;p57"/>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7"/>
          <p:cNvSpPr txBox="1">
            <a:spLocks noGrp="1"/>
          </p:cNvSpPr>
          <p:nvPr>
            <p:ph type="dt" idx="10"/>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45" name="Google Shape;45;p57"/>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46" name="Google Shape;46;p57"/>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47"/>
        <p:cNvGrpSpPr/>
        <p:nvPr/>
      </p:nvGrpSpPr>
      <p:grpSpPr>
        <a:xfrm>
          <a:off x="0" y="0"/>
          <a:ext cx="0" cy="0"/>
          <a:chOff x="0" y="0"/>
          <a:chExt cx="0" cy="0"/>
        </a:xfrm>
      </p:grpSpPr>
      <p:sp>
        <p:nvSpPr>
          <p:cNvPr id="48" name="Google Shape;48;p60"/>
          <p:cNvSpPr txBox="1">
            <a:spLocks noGrp="1"/>
          </p:cNvSpPr>
          <p:nvPr>
            <p:ph type="title"/>
          </p:nvPr>
        </p:nvSpPr>
        <p:spPr>
          <a:xfrm>
            <a:off x="799322" y="51542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0"/>
          <p:cNvSpPr txBox="1">
            <a:spLocks noGrp="1"/>
          </p:cNvSpPr>
          <p:nvPr>
            <p:ph type="body" idx="1"/>
          </p:nvPr>
        </p:nvSpPr>
        <p:spPr>
          <a:xfrm>
            <a:off x="799322" y="3368157"/>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60"/>
          <p:cNvSpPr txBox="1"/>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Calibri"/>
                <a:ea typeface="Calibri"/>
                <a:cs typeface="Calibri"/>
                <a:sym typeface="Calibri"/>
              </a:rPr>
              <a:t>21.02.2022</a:t>
            </a:r>
            <a:endParaRPr sz="1200" b="0" i="0" u="none" strike="noStrike" cap="none">
              <a:solidFill>
                <a:schemeClr val="lt1"/>
              </a:solidFill>
              <a:latin typeface="Calibri"/>
              <a:ea typeface="Calibri"/>
              <a:cs typeface="Calibri"/>
              <a:sym typeface="Calibri"/>
            </a:endParaRPr>
          </a:p>
        </p:txBody>
      </p:sp>
      <p:sp>
        <p:nvSpPr>
          <p:cNvPr id="51" name="Google Shape;51;p60"/>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52" name="Google Shape;52;p60"/>
          <p:cNvSpPr txBox="1"/>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Calibri"/>
                <a:ea typeface="Calibri"/>
                <a:cs typeface="Calibri"/>
                <a:sym typeface="Calibri"/>
              </a:rPr>
              <a:t>21.02.2022</a:t>
            </a:r>
            <a:endParaRPr sz="1200" b="0" i="0" u="none" strike="noStrike" cap="none">
              <a:solidFill>
                <a:schemeClr val="lt1"/>
              </a:solidFill>
              <a:latin typeface="Calibri"/>
              <a:ea typeface="Calibri"/>
              <a:cs typeface="Calibri"/>
              <a:sym typeface="Calibri"/>
            </a:endParaRPr>
          </a:p>
        </p:txBody>
      </p:sp>
      <p:cxnSp>
        <p:nvCxnSpPr>
          <p:cNvPr id="53" name="Google Shape;53;p60"/>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54" name="Google Shape;54;p60"/>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
        <p:nvSpPr>
          <p:cNvPr id="55" name="Google Shape;55;p60"/>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56"/>
        <p:cNvGrpSpPr/>
        <p:nvPr/>
      </p:nvGrpSpPr>
      <p:grpSpPr>
        <a:xfrm>
          <a:off x="0" y="0"/>
          <a:ext cx="0" cy="0"/>
          <a:chOff x="0" y="0"/>
          <a:chExt cx="0" cy="0"/>
        </a:xfrm>
      </p:grpSpPr>
      <p:sp>
        <p:nvSpPr>
          <p:cNvPr id="57" name="Google Shape;57;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6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FF0000"/>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6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FF0000"/>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61"/>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61" name="Google Shape;61;p61"/>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1"/>
          <p:cNvSpPr txBox="1">
            <a:spLocks noGrp="1"/>
          </p:cNvSpPr>
          <p:nvPr>
            <p:ph type="dt" idx="10"/>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3" name="Google Shape;63;p61"/>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64" name="Google Shape;64;p61"/>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65"/>
        <p:cNvGrpSpPr/>
        <p:nvPr/>
      </p:nvGrpSpPr>
      <p:grpSpPr>
        <a:xfrm>
          <a:off x="0" y="0"/>
          <a:ext cx="0" cy="0"/>
          <a:chOff x="0" y="0"/>
          <a:chExt cx="0" cy="0"/>
        </a:xfrm>
      </p:grpSpPr>
      <p:sp>
        <p:nvSpPr>
          <p:cNvPr id="66" name="Google Shape;66;p6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6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FF0000"/>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6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0" name="Google Shape;70;p6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FF0000"/>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62"/>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72" name="Google Shape;72;p62"/>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62"/>
          <p:cNvSpPr txBox="1">
            <a:spLocks noGrp="1"/>
          </p:cNvSpPr>
          <p:nvPr>
            <p:ph type="dt" idx="10"/>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4" name="Google Shape;74;p62"/>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75" name="Google Shape;75;p62"/>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52"/>
          <p:cNvPicPr preferRelativeResize="0"/>
          <p:nvPr/>
        </p:nvPicPr>
        <p:blipFill rotWithShape="1">
          <a:blip r:embed="rId5">
            <a:alphaModFix/>
          </a:blip>
          <a:srcRect/>
          <a:stretch/>
        </p:blipFill>
        <p:spPr>
          <a:xfrm>
            <a:off x="0" y="-1"/>
            <a:ext cx="12192000" cy="7434145"/>
          </a:xfrm>
          <a:prstGeom prst="rect">
            <a:avLst/>
          </a:prstGeom>
          <a:noFill/>
          <a:ln>
            <a:noFill/>
          </a:ln>
        </p:spPr>
      </p:pic>
      <p:pic>
        <p:nvPicPr>
          <p:cNvPr id="11" name="Google Shape;11;p52"/>
          <p:cNvPicPr preferRelativeResize="0"/>
          <p:nvPr/>
        </p:nvPicPr>
        <p:blipFill rotWithShape="1">
          <a:blip r:embed="rId6">
            <a:alphaModFix/>
          </a:blip>
          <a:srcRect/>
          <a:stretch/>
        </p:blipFill>
        <p:spPr>
          <a:xfrm rot="-5400000">
            <a:off x="10611141" y="210778"/>
            <a:ext cx="1332918" cy="133453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 name="Google Shape;21;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FF0000"/>
              </a:buClr>
              <a:buSzPts val="2800"/>
              <a:buFont typeface="Noto Sans Symbols"/>
              <a:buChar char="▪"/>
              <a:defRPr sz="2800" b="1" i="0" u="none" strike="noStrike" cap="none">
                <a:solidFill>
                  <a:srgbClr val="FF0000"/>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Noto Sans Symbols"/>
              <a:buChar char="▪"/>
              <a:defRPr sz="2800" b="1"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pic>
        <p:nvPicPr>
          <p:cNvPr id="25" name="Google Shape;25;p54"/>
          <p:cNvPicPr preferRelativeResize="0"/>
          <p:nvPr/>
        </p:nvPicPr>
        <p:blipFill rotWithShape="1">
          <a:blip r:embed="rId12">
            <a:alphaModFix/>
          </a:blip>
          <a:srcRect/>
          <a:stretch/>
        </p:blipFill>
        <p:spPr>
          <a:xfrm>
            <a:off x="0" y="4534678"/>
            <a:ext cx="12192000" cy="2323322"/>
          </a:xfrm>
          <a:prstGeom prst="rect">
            <a:avLst/>
          </a:prstGeom>
          <a:noFill/>
          <a:ln>
            <a:noFill/>
          </a:ln>
        </p:spPr>
      </p:pic>
      <p:pic>
        <p:nvPicPr>
          <p:cNvPr id="26" name="Google Shape;26;p54"/>
          <p:cNvPicPr preferRelativeResize="0"/>
          <p:nvPr/>
        </p:nvPicPr>
        <p:blipFill rotWithShape="1">
          <a:blip r:embed="rId13">
            <a:alphaModFix/>
          </a:blip>
          <a:srcRect/>
          <a:stretch/>
        </p:blipFill>
        <p:spPr>
          <a:xfrm rot="-5400000">
            <a:off x="10611141" y="210778"/>
            <a:ext cx="1332918" cy="133453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eg"/><Relationship Id="rId7"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6.xml"/><Relationship Id="rId5" Type="http://schemas.openxmlformats.org/officeDocument/2006/relationships/image" Target="../media/image29.JPG"/><Relationship Id="rId4" Type="http://schemas.openxmlformats.org/officeDocument/2006/relationships/image" Target="../media/image28.jpg"/></Relationships>
</file>

<file path=ppt/slides/_rels/slide5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34.JPG"/><Relationship Id="rId4" Type="http://schemas.openxmlformats.org/officeDocument/2006/relationships/image" Target="../media/image33.JPG"/></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6.xml"/><Relationship Id="rId4" Type="http://schemas.openxmlformats.org/officeDocument/2006/relationships/image" Target="../media/image37.jpg"/></Relationships>
</file>

<file path=ppt/slides/_rels/slide6.xml.rels><?xml version="1.0" encoding="UTF-8" standalone="yes"?>
<Relationships xmlns="http://schemas.openxmlformats.org/package/2006/relationships"><Relationship Id="rId3" Type="http://schemas.openxmlformats.org/officeDocument/2006/relationships/hyperlink" Target="http://www.scdjk.de/"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42.jpg"/><Relationship Id="rId4" Type="http://schemas.openxmlformats.org/officeDocument/2006/relationships/image" Target="../media/image41.jpg"/></Relationships>
</file>

<file path=ppt/slides/_rels/slide6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45.jpg"/><Relationship Id="rId4" Type="http://schemas.openxmlformats.org/officeDocument/2006/relationships/image" Target="../media/image44.jpg"/></Relationships>
</file>

<file path=ppt/slides/_rels/slide63.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6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
          <p:cNvSpPr txBox="1"/>
          <p:nvPr/>
        </p:nvSpPr>
        <p:spPr>
          <a:xfrm>
            <a:off x="590550" y="2332737"/>
            <a:ext cx="10589289" cy="30469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de-DE" sz="7200" b="0" i="0" u="none" strike="noStrike" cap="none" dirty="0">
                <a:solidFill>
                  <a:schemeClr val="lt1"/>
                </a:solidFill>
                <a:latin typeface="+mn-lt"/>
                <a:ea typeface="Calibri"/>
                <a:cs typeface="Calibri"/>
                <a:sym typeface="Calibri"/>
              </a:rPr>
              <a:t>Mitgliederversammlung </a:t>
            </a:r>
            <a:endParaRPr sz="1400" b="0" i="0" u="none" strike="noStrike" cap="none" dirty="0">
              <a:solidFill>
                <a:srgbClr val="000000"/>
              </a:solidFill>
              <a:latin typeface="+mn-lt"/>
              <a:sym typeface="Arial"/>
            </a:endParaRPr>
          </a:p>
          <a:p>
            <a:pPr marL="0" marR="0" lvl="0" indent="0" algn="ctr" rtl="0">
              <a:lnSpc>
                <a:spcPct val="100000"/>
              </a:lnSpc>
              <a:spcBef>
                <a:spcPts val="0"/>
              </a:spcBef>
              <a:spcAft>
                <a:spcPts val="0"/>
              </a:spcAft>
              <a:buClr>
                <a:srgbClr val="000000"/>
              </a:buClr>
              <a:buSzPts val="7200"/>
              <a:buFont typeface="Arial"/>
              <a:buNone/>
            </a:pPr>
            <a:r>
              <a:rPr lang="de-DE" sz="7200" b="0" i="0" u="none" strike="noStrike" cap="none" dirty="0">
                <a:solidFill>
                  <a:schemeClr val="lt1"/>
                </a:solidFill>
                <a:latin typeface="+mn-lt"/>
                <a:ea typeface="Calibri"/>
                <a:cs typeface="Calibri"/>
                <a:sym typeface="Calibri"/>
              </a:rPr>
              <a:t>SC DJK Everswinkel e.V.</a:t>
            </a:r>
            <a:endParaRPr sz="1400" b="0" i="0" u="none" strike="noStrike" cap="none" dirty="0">
              <a:solidFill>
                <a:srgbClr val="000000"/>
              </a:solidFill>
              <a:latin typeface="+mn-lt"/>
              <a:sym typeface="Arial"/>
            </a:endParaRPr>
          </a:p>
          <a:p>
            <a:pPr marL="0" marR="0" lvl="0" indent="0" algn="r" rtl="0">
              <a:lnSpc>
                <a:spcPct val="100000"/>
              </a:lnSpc>
              <a:spcBef>
                <a:spcPts val="0"/>
              </a:spcBef>
              <a:spcAft>
                <a:spcPts val="0"/>
              </a:spcAft>
              <a:buClr>
                <a:srgbClr val="000000"/>
              </a:buClr>
              <a:buSzPts val="2400"/>
              <a:buFont typeface="Arial"/>
              <a:buNone/>
            </a:pPr>
            <a:r>
              <a:rPr lang="de-DE" sz="2400" b="0" i="0" u="none" strike="noStrike" cap="none" dirty="0">
                <a:solidFill>
                  <a:schemeClr val="lt1"/>
                </a:solidFill>
                <a:latin typeface="+mn-lt"/>
                <a:ea typeface="Calibri"/>
                <a:cs typeface="Calibri"/>
                <a:sym typeface="Calibri"/>
              </a:rPr>
              <a:t>10. April 202619.30 Uhr</a:t>
            </a:r>
            <a:endParaRPr sz="1400" b="0" i="0" u="none" strike="noStrike" cap="none" dirty="0">
              <a:solidFill>
                <a:srgbClr val="000000"/>
              </a:solidFill>
              <a:latin typeface="+mn-lt"/>
              <a:sym typeface="Arial"/>
            </a:endParaRPr>
          </a:p>
          <a:p>
            <a:pPr marL="0" marR="0" lvl="0" indent="0" algn="r" rtl="0">
              <a:lnSpc>
                <a:spcPct val="100000"/>
              </a:lnSpc>
              <a:spcBef>
                <a:spcPts val="0"/>
              </a:spcBef>
              <a:spcAft>
                <a:spcPts val="0"/>
              </a:spcAft>
              <a:buClr>
                <a:srgbClr val="000000"/>
              </a:buClr>
              <a:buSzPts val="2400"/>
              <a:buFont typeface="Arial"/>
              <a:buNone/>
            </a:pPr>
            <a:r>
              <a:rPr lang="de-DE" sz="2400" dirty="0">
                <a:solidFill>
                  <a:schemeClr val="lt1"/>
                </a:solidFill>
                <a:latin typeface="+mn-lt"/>
                <a:ea typeface="Calibri"/>
                <a:cs typeface="Calibri"/>
                <a:sym typeface="Calibri"/>
              </a:rPr>
              <a:t>Festhalle Everswinkel</a:t>
            </a:r>
            <a:endParaRPr sz="2400" b="0" i="0" u="none" strike="noStrike" cap="none" dirty="0">
              <a:solidFill>
                <a:schemeClr val="lt1"/>
              </a:solidFill>
              <a:latin typeface="+mn-lt"/>
              <a:ea typeface="Calibri"/>
              <a:cs typeface="Calibri"/>
              <a:sym typeface="Calibri"/>
            </a:endParaRPr>
          </a:p>
        </p:txBody>
      </p:sp>
    </p:spTree>
    <p:extLst>
      <p:ext uri="{BB962C8B-B14F-4D97-AF65-F5344CB8AC3E}">
        <p14:creationId xmlns:p14="http://schemas.microsoft.com/office/powerpoint/2010/main" val="691864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116cc65a427_0_13"/>
          <p:cNvSpPr txBox="1">
            <a:spLocks noGrp="1"/>
          </p:cNvSpPr>
          <p:nvPr>
            <p:ph type="title"/>
          </p:nvPr>
        </p:nvSpPr>
        <p:spPr>
          <a:xfrm>
            <a:off x="838191"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Geschäftsbericht zum Jahr 2025</a:t>
            </a:r>
            <a:endParaRPr dirty="0">
              <a:latin typeface="+mn-lt"/>
            </a:endParaRPr>
          </a:p>
        </p:txBody>
      </p:sp>
      <p:sp>
        <p:nvSpPr>
          <p:cNvPr id="2" name="Textfeld 1"/>
          <p:cNvSpPr txBox="1"/>
          <p:nvPr/>
        </p:nvSpPr>
        <p:spPr>
          <a:xfrm>
            <a:off x="3867150" y="1441070"/>
            <a:ext cx="5219700" cy="584775"/>
          </a:xfrm>
          <a:prstGeom prst="rect">
            <a:avLst/>
          </a:prstGeom>
          <a:noFill/>
        </p:spPr>
        <p:txBody>
          <a:bodyPr wrap="square" rtlCol="0">
            <a:spAutoFit/>
          </a:bodyPr>
          <a:lstStyle/>
          <a:p>
            <a:r>
              <a:rPr lang="de-DE" sz="3200" dirty="0"/>
              <a:t>Sportpark </a:t>
            </a:r>
            <a:r>
              <a:rPr lang="de-DE" sz="3200" dirty="0" err="1"/>
              <a:t>Wester</a:t>
            </a:r>
            <a:endParaRPr lang="de-DE" sz="3200" dirty="0"/>
          </a:p>
        </p:txBody>
      </p:sp>
      <p:sp>
        <p:nvSpPr>
          <p:cNvPr id="3" name="Textfeld 2"/>
          <p:cNvSpPr txBox="1"/>
          <p:nvPr/>
        </p:nvSpPr>
        <p:spPr>
          <a:xfrm>
            <a:off x="1085850" y="2276475"/>
            <a:ext cx="4791075" cy="400110"/>
          </a:xfrm>
          <a:prstGeom prst="rect">
            <a:avLst/>
          </a:prstGeom>
          <a:noFill/>
        </p:spPr>
        <p:txBody>
          <a:bodyPr wrap="square" rtlCol="0">
            <a:spAutoFit/>
          </a:bodyPr>
          <a:lstStyle/>
          <a:p>
            <a:r>
              <a:rPr lang="de-DE" sz="2000" b="1" dirty="0"/>
              <a:t>Einweihung Tartanbahn</a:t>
            </a:r>
          </a:p>
        </p:txBody>
      </p:sp>
      <p:sp>
        <p:nvSpPr>
          <p:cNvPr id="4" name="Rechteck 3"/>
          <p:cNvSpPr/>
          <p:nvPr/>
        </p:nvSpPr>
        <p:spPr>
          <a:xfrm>
            <a:off x="5876925" y="3162908"/>
            <a:ext cx="1359668" cy="400110"/>
          </a:xfrm>
          <a:prstGeom prst="rect">
            <a:avLst/>
          </a:prstGeom>
        </p:spPr>
        <p:txBody>
          <a:bodyPr wrap="none">
            <a:spAutoFit/>
          </a:bodyPr>
          <a:lstStyle/>
          <a:p>
            <a:r>
              <a:rPr lang="de-DE" sz="2000" b="1" dirty="0"/>
              <a:t>Sportfest</a:t>
            </a:r>
            <a:r>
              <a:rPr lang="de-DE" dirty="0"/>
              <a:t> </a:t>
            </a:r>
          </a:p>
        </p:txBody>
      </p:sp>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33831" r="19905"/>
          <a:stretch/>
        </p:blipFill>
        <p:spPr>
          <a:xfrm rot="5400000">
            <a:off x="1788809" y="2120043"/>
            <a:ext cx="2758050" cy="4471205"/>
          </a:xfrm>
          <a:prstGeom prst="rect">
            <a:avLst/>
          </a:prstGeom>
        </p:spPr>
      </p:pic>
    </p:spTree>
    <p:extLst>
      <p:ext uri="{BB962C8B-B14F-4D97-AF65-F5344CB8AC3E}">
        <p14:creationId xmlns:p14="http://schemas.microsoft.com/office/powerpoint/2010/main" val="2801944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116cc65a427_0_13"/>
          <p:cNvSpPr txBox="1">
            <a:spLocks noGrp="1"/>
          </p:cNvSpPr>
          <p:nvPr>
            <p:ph type="title"/>
          </p:nvPr>
        </p:nvSpPr>
        <p:spPr>
          <a:xfrm>
            <a:off x="838191"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Geschäftsbericht zum Jahr 2025</a:t>
            </a:r>
            <a:endParaRPr dirty="0">
              <a:latin typeface="+mn-lt"/>
            </a:endParaRPr>
          </a:p>
        </p:txBody>
      </p:sp>
      <p:sp>
        <p:nvSpPr>
          <p:cNvPr id="2" name="Textfeld 1"/>
          <p:cNvSpPr txBox="1"/>
          <p:nvPr/>
        </p:nvSpPr>
        <p:spPr>
          <a:xfrm>
            <a:off x="1038225" y="1325700"/>
            <a:ext cx="5867400" cy="523220"/>
          </a:xfrm>
          <a:prstGeom prst="rect">
            <a:avLst/>
          </a:prstGeom>
          <a:noFill/>
        </p:spPr>
        <p:txBody>
          <a:bodyPr wrap="square" rtlCol="0">
            <a:spAutoFit/>
          </a:bodyPr>
          <a:lstStyle/>
          <a:p>
            <a:r>
              <a:rPr lang="de-DE" sz="2800" dirty="0"/>
              <a:t>Tartanbahn am Sportpark </a:t>
            </a:r>
            <a:r>
              <a:rPr lang="de-DE" sz="2800" dirty="0" err="1"/>
              <a:t>Wester</a:t>
            </a:r>
            <a:endParaRPr lang="de-DE" sz="2800" dirty="0"/>
          </a:p>
        </p:txBody>
      </p:sp>
      <p:sp>
        <p:nvSpPr>
          <p:cNvPr id="3" name="Textfeld 2"/>
          <p:cNvSpPr txBox="1"/>
          <p:nvPr/>
        </p:nvSpPr>
        <p:spPr>
          <a:xfrm>
            <a:off x="838191" y="1941314"/>
            <a:ext cx="8201025" cy="2154436"/>
          </a:xfrm>
          <a:prstGeom prst="rect">
            <a:avLst/>
          </a:prstGeom>
          <a:noFill/>
        </p:spPr>
        <p:txBody>
          <a:bodyPr wrap="square" rtlCol="0">
            <a:spAutoFit/>
          </a:bodyPr>
          <a:lstStyle/>
          <a:p>
            <a:pPr>
              <a:lnSpc>
                <a:spcPct val="150000"/>
              </a:lnSpc>
            </a:pPr>
            <a:r>
              <a:rPr lang="de-DE" sz="2000" dirty="0"/>
              <a:t>Alte Aschebahn war nicht mehr nutzbar</a:t>
            </a:r>
          </a:p>
          <a:p>
            <a:pPr>
              <a:lnSpc>
                <a:spcPct val="150000"/>
              </a:lnSpc>
            </a:pPr>
            <a:r>
              <a:rPr lang="de-DE" sz="2000" dirty="0"/>
              <a:t>Gefahrenpotential war sehr hoch</a:t>
            </a:r>
          </a:p>
          <a:p>
            <a:pPr>
              <a:lnSpc>
                <a:spcPct val="150000"/>
              </a:lnSpc>
            </a:pPr>
            <a:r>
              <a:rPr lang="de-DE" sz="2000" dirty="0"/>
              <a:t>Umsetzung im Frühjahr 2025</a:t>
            </a:r>
          </a:p>
          <a:p>
            <a:pPr>
              <a:lnSpc>
                <a:spcPct val="150000"/>
              </a:lnSpc>
            </a:pPr>
            <a:r>
              <a:rPr lang="de-DE" sz="2000" dirty="0"/>
              <a:t>Fertigstellung im Sommer 2025</a:t>
            </a:r>
          </a:p>
          <a:p>
            <a:pPr marL="285750" lvl="1" indent="-285750">
              <a:buFontTx/>
              <a:buChar char="-"/>
            </a:pPr>
            <a:endParaRPr lang="de-DE" dirty="0"/>
          </a:p>
        </p:txBody>
      </p:sp>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t="27339" r="1584" b="32194"/>
          <a:stretch/>
        </p:blipFill>
        <p:spPr>
          <a:xfrm>
            <a:off x="1038225" y="4010025"/>
            <a:ext cx="6945530" cy="2143125"/>
          </a:xfrm>
          <a:prstGeom prst="rect">
            <a:avLst/>
          </a:prstGeom>
        </p:spPr>
      </p:pic>
      <p:pic>
        <p:nvPicPr>
          <p:cNvPr id="6" name="Grafik 5"/>
          <p:cNvPicPr>
            <a:picLocks noChangeAspect="1"/>
          </p:cNvPicPr>
          <p:nvPr/>
        </p:nvPicPr>
        <p:blipFill rotWithShape="1">
          <a:blip r:embed="rId4">
            <a:extLst>
              <a:ext uri="{28A0092B-C50C-407E-A947-70E740481C1C}">
                <a14:useLocalDpi xmlns:a14="http://schemas.microsoft.com/office/drawing/2010/main" val="0"/>
              </a:ext>
            </a:extLst>
          </a:blip>
          <a:srcRect r="15538" b="27953"/>
          <a:stretch/>
        </p:blipFill>
        <p:spPr>
          <a:xfrm>
            <a:off x="8901280" y="1782245"/>
            <a:ext cx="3024020" cy="3437455"/>
          </a:xfrm>
          <a:prstGeom prst="rect">
            <a:avLst/>
          </a:prstGeom>
        </p:spPr>
      </p:pic>
    </p:spTree>
    <p:extLst>
      <p:ext uri="{BB962C8B-B14F-4D97-AF65-F5344CB8AC3E}">
        <p14:creationId xmlns:p14="http://schemas.microsoft.com/office/powerpoint/2010/main" val="3600133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116cc65a427_0_13"/>
          <p:cNvSpPr txBox="1">
            <a:spLocks noGrp="1"/>
          </p:cNvSpPr>
          <p:nvPr>
            <p:ph type="title"/>
          </p:nvPr>
        </p:nvSpPr>
        <p:spPr>
          <a:xfrm>
            <a:off x="838191"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Geschäftsbericht zum Jahr 2025</a:t>
            </a:r>
            <a:endParaRPr dirty="0">
              <a:latin typeface="+mn-lt"/>
            </a:endParaRPr>
          </a:p>
        </p:txBody>
      </p:sp>
      <p:sp>
        <p:nvSpPr>
          <p:cNvPr id="3" name="Rechteck 2"/>
          <p:cNvSpPr/>
          <p:nvPr/>
        </p:nvSpPr>
        <p:spPr>
          <a:xfrm>
            <a:off x="838191" y="1325700"/>
            <a:ext cx="5115503" cy="400110"/>
          </a:xfrm>
          <a:prstGeom prst="rect">
            <a:avLst/>
          </a:prstGeom>
        </p:spPr>
        <p:txBody>
          <a:bodyPr wrap="none">
            <a:spAutoFit/>
          </a:bodyPr>
          <a:lstStyle/>
          <a:p>
            <a:r>
              <a:rPr lang="de-DE" sz="2000" dirty="0"/>
              <a:t>Einweihung der Tartanbahn am 23.08.2025</a:t>
            </a:r>
            <a:endParaRPr lang="de-DE"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65" y="1678649"/>
            <a:ext cx="2986505" cy="2239879"/>
          </a:xfrm>
          <a:prstGeom prst="rect">
            <a:avLst/>
          </a:prstGeom>
        </p:spPr>
      </p:pic>
      <p:pic>
        <p:nvPicPr>
          <p:cNvPr id="8" name="Grafik 7" descr="Ein Bild, das draußen, Wolke, Himmel, Baum enthält.&#10;&#10;Automatisch generierte Beschreibung">
            <a:extLst>
              <a:ext uri="{FF2B5EF4-FFF2-40B4-BE49-F238E27FC236}">
                <a16:creationId xmlns:a16="http://schemas.microsoft.com/office/drawing/2014/main" id="{AD46D640-8881-E4A0-211D-8EDC4E8F53F3}"/>
              </a:ext>
            </a:extLst>
          </p:cNvPr>
          <p:cNvPicPr>
            <a:picLocks noChangeAspect="1"/>
          </p:cNvPicPr>
          <p:nvPr/>
        </p:nvPicPr>
        <p:blipFill>
          <a:blip r:embed="rId4"/>
          <a:stretch>
            <a:fillRect/>
          </a:stretch>
        </p:blipFill>
        <p:spPr>
          <a:xfrm rot="5400000">
            <a:off x="8405019" y="1178952"/>
            <a:ext cx="4611055" cy="2596024"/>
          </a:xfrm>
          <a:prstGeom prst="rect">
            <a:avLst/>
          </a:prstGeom>
        </p:spPr>
      </p:pic>
      <p:pic>
        <p:nvPicPr>
          <p:cNvPr id="10" name="Grafik 9" descr="Ein Bild, das Gras, Wolke, draußen, Baum enthält.&#10;&#10;Automatisch generierte Beschreibung">
            <a:extLst>
              <a:ext uri="{FF2B5EF4-FFF2-40B4-BE49-F238E27FC236}">
                <a16:creationId xmlns:a16="http://schemas.microsoft.com/office/drawing/2014/main" id="{E258E568-7819-148C-AA67-34EB44C61DE8}"/>
              </a:ext>
            </a:extLst>
          </p:cNvPr>
          <p:cNvPicPr>
            <a:picLocks noChangeAspect="1"/>
          </p:cNvPicPr>
          <p:nvPr/>
        </p:nvPicPr>
        <p:blipFill rotWithShape="1">
          <a:blip r:embed="rId5"/>
          <a:srcRect l="22361" r="34444"/>
          <a:stretch/>
        </p:blipFill>
        <p:spPr>
          <a:xfrm rot="5400000">
            <a:off x="935155" y="3257338"/>
            <a:ext cx="2962275" cy="3861054"/>
          </a:xfrm>
          <a:prstGeom prst="rect">
            <a:avLst/>
          </a:prstGeom>
        </p:spPr>
      </p:pic>
      <p:pic>
        <p:nvPicPr>
          <p:cNvPr id="18" name="Grafik 17" descr="Ein Bild, das draußen, Wolke, Leichtathletik, Person enthält.&#10;&#10;Automatisch generierte Beschreibung">
            <a:extLst>
              <a:ext uri="{FF2B5EF4-FFF2-40B4-BE49-F238E27FC236}">
                <a16:creationId xmlns:a16="http://schemas.microsoft.com/office/drawing/2014/main" id="{0ACF6F4D-ABD4-6CD1-6D68-CBC49F3002A0}"/>
              </a:ext>
            </a:extLst>
          </p:cNvPr>
          <p:cNvPicPr>
            <a:picLocks noChangeAspect="1"/>
          </p:cNvPicPr>
          <p:nvPr/>
        </p:nvPicPr>
        <p:blipFill>
          <a:blip r:embed="rId6"/>
          <a:stretch>
            <a:fillRect/>
          </a:stretch>
        </p:blipFill>
        <p:spPr>
          <a:xfrm rot="5400000">
            <a:off x="3181069" y="2970395"/>
            <a:ext cx="4732704" cy="2664512"/>
          </a:xfrm>
          <a:prstGeom prst="rect">
            <a:avLst/>
          </a:prstGeom>
        </p:spPr>
      </p:pic>
      <p:pic>
        <p:nvPicPr>
          <p:cNvPr id="20" name="Grafik 19" descr="Ein Bild, das draußen, Gras, Spielplatz enthält.&#10;&#10;Automatisch generierte Beschreibung">
            <a:extLst>
              <a:ext uri="{FF2B5EF4-FFF2-40B4-BE49-F238E27FC236}">
                <a16:creationId xmlns:a16="http://schemas.microsoft.com/office/drawing/2014/main" id="{DAC5CB56-7B30-2C8B-0F3C-2EB4895746DD}"/>
              </a:ext>
            </a:extLst>
          </p:cNvPr>
          <p:cNvPicPr>
            <a:picLocks noChangeAspect="1"/>
          </p:cNvPicPr>
          <p:nvPr/>
        </p:nvPicPr>
        <p:blipFill rotWithShape="1">
          <a:blip r:embed="rId7"/>
          <a:srcRect l="29576"/>
          <a:stretch/>
        </p:blipFill>
        <p:spPr>
          <a:xfrm rot="5400000">
            <a:off x="6828380" y="1132626"/>
            <a:ext cx="2681019" cy="2143333"/>
          </a:xfrm>
          <a:prstGeom prst="rect">
            <a:avLst/>
          </a:prstGeom>
        </p:spPr>
      </p:pic>
      <p:pic>
        <p:nvPicPr>
          <p:cNvPr id="22" name="Grafik 21" descr="Ein Bild, das draußen, Leichtathletik, Sport, Himmel enthält.&#10;&#10;Automatisch generierte Beschreibung">
            <a:extLst>
              <a:ext uri="{FF2B5EF4-FFF2-40B4-BE49-F238E27FC236}">
                <a16:creationId xmlns:a16="http://schemas.microsoft.com/office/drawing/2014/main" id="{28C59082-9E8B-8304-C9C7-BD27639A3E79}"/>
              </a:ext>
            </a:extLst>
          </p:cNvPr>
          <p:cNvPicPr>
            <a:picLocks noChangeAspect="1"/>
          </p:cNvPicPr>
          <p:nvPr/>
        </p:nvPicPr>
        <p:blipFill>
          <a:blip r:embed="rId8"/>
          <a:stretch>
            <a:fillRect/>
          </a:stretch>
        </p:blipFill>
        <p:spPr>
          <a:xfrm rot="5400000">
            <a:off x="6418086" y="3796790"/>
            <a:ext cx="3501606" cy="1971404"/>
          </a:xfrm>
          <a:prstGeom prst="rect">
            <a:avLst/>
          </a:prstGeom>
        </p:spPr>
      </p:pic>
    </p:spTree>
    <p:extLst>
      <p:ext uri="{BB962C8B-B14F-4D97-AF65-F5344CB8AC3E}">
        <p14:creationId xmlns:p14="http://schemas.microsoft.com/office/powerpoint/2010/main" val="1733083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116cc65a427_0_13"/>
          <p:cNvSpPr txBox="1">
            <a:spLocks noGrp="1"/>
          </p:cNvSpPr>
          <p:nvPr>
            <p:ph type="title"/>
          </p:nvPr>
        </p:nvSpPr>
        <p:spPr>
          <a:xfrm>
            <a:off x="838191"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Geschäftsbericht zum Jahr 2025</a:t>
            </a:r>
            <a:endParaRPr dirty="0">
              <a:latin typeface="+mn-lt"/>
            </a:endParaRPr>
          </a:p>
        </p:txBody>
      </p:sp>
      <p:sp>
        <p:nvSpPr>
          <p:cNvPr id="2" name="Textfeld 1"/>
          <p:cNvSpPr txBox="1"/>
          <p:nvPr/>
        </p:nvSpPr>
        <p:spPr>
          <a:xfrm>
            <a:off x="3867150" y="1441070"/>
            <a:ext cx="5219700" cy="584775"/>
          </a:xfrm>
          <a:prstGeom prst="rect">
            <a:avLst/>
          </a:prstGeom>
          <a:noFill/>
        </p:spPr>
        <p:txBody>
          <a:bodyPr wrap="square" rtlCol="0">
            <a:spAutoFit/>
          </a:bodyPr>
          <a:lstStyle/>
          <a:p>
            <a:r>
              <a:rPr lang="de-DE" sz="3200" dirty="0"/>
              <a:t>Sportpark </a:t>
            </a:r>
            <a:r>
              <a:rPr lang="de-DE" sz="3200" dirty="0" err="1"/>
              <a:t>Wester</a:t>
            </a:r>
            <a:endParaRPr lang="de-DE" sz="3200" dirty="0"/>
          </a:p>
        </p:txBody>
      </p:sp>
      <p:sp>
        <p:nvSpPr>
          <p:cNvPr id="6" name="Rechteck 5"/>
          <p:cNvSpPr/>
          <p:nvPr/>
        </p:nvSpPr>
        <p:spPr>
          <a:xfrm>
            <a:off x="5876925" y="3999936"/>
            <a:ext cx="2443298" cy="400110"/>
          </a:xfrm>
          <a:prstGeom prst="rect">
            <a:avLst/>
          </a:prstGeom>
        </p:spPr>
        <p:txBody>
          <a:bodyPr wrap="none">
            <a:spAutoFit/>
          </a:bodyPr>
          <a:lstStyle/>
          <a:p>
            <a:r>
              <a:rPr lang="de-DE" sz="2000" b="1" dirty="0"/>
              <a:t>Umbau</a:t>
            </a:r>
            <a:r>
              <a:rPr lang="de-DE" sz="2000" dirty="0"/>
              <a:t> </a:t>
            </a:r>
            <a:r>
              <a:rPr lang="de-DE" sz="2000" b="1" dirty="0"/>
              <a:t>Clubraum</a:t>
            </a:r>
            <a:r>
              <a:rPr lang="de-DE" sz="2000" dirty="0"/>
              <a:t> </a:t>
            </a:r>
            <a:r>
              <a:rPr lang="de-DE" dirty="0"/>
              <a:t> </a:t>
            </a:r>
          </a:p>
        </p:txBody>
      </p:sp>
      <p:sp>
        <p:nvSpPr>
          <p:cNvPr id="7" name="Rechteck 6"/>
          <p:cNvSpPr/>
          <p:nvPr/>
        </p:nvSpPr>
        <p:spPr>
          <a:xfrm>
            <a:off x="5876925" y="4700081"/>
            <a:ext cx="5033750" cy="400110"/>
          </a:xfrm>
          <a:prstGeom prst="rect">
            <a:avLst/>
          </a:prstGeom>
        </p:spPr>
        <p:txBody>
          <a:bodyPr wrap="none">
            <a:spAutoFit/>
          </a:bodyPr>
          <a:lstStyle/>
          <a:p>
            <a:r>
              <a:rPr lang="de-DE" sz="2000" b="1" dirty="0"/>
              <a:t>Bebauungsplanänderung</a:t>
            </a:r>
            <a:r>
              <a:rPr lang="de-DE" sz="2000" dirty="0"/>
              <a:t> - </a:t>
            </a:r>
            <a:r>
              <a:rPr lang="de-DE" sz="2000" b="1" dirty="0"/>
              <a:t>Schießstand</a:t>
            </a:r>
            <a:endParaRPr lang="de-DE" b="1" dirty="0"/>
          </a:p>
        </p:txBody>
      </p:sp>
    </p:spTree>
    <p:extLst>
      <p:ext uri="{BB962C8B-B14F-4D97-AF65-F5344CB8AC3E}">
        <p14:creationId xmlns:p14="http://schemas.microsoft.com/office/powerpoint/2010/main" val="1463809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116cc65a427_0_13"/>
          <p:cNvSpPr txBox="1">
            <a:spLocks noGrp="1"/>
          </p:cNvSpPr>
          <p:nvPr>
            <p:ph type="title"/>
          </p:nvPr>
        </p:nvSpPr>
        <p:spPr>
          <a:xfrm>
            <a:off x="838191"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Geschäftsbericht zum Jahr 2025</a:t>
            </a:r>
            <a:endParaRPr dirty="0">
              <a:latin typeface="+mn-lt"/>
            </a:endParaRPr>
          </a:p>
        </p:txBody>
      </p:sp>
      <p:sp>
        <p:nvSpPr>
          <p:cNvPr id="3" name="Rechteck 2"/>
          <p:cNvSpPr/>
          <p:nvPr/>
        </p:nvSpPr>
        <p:spPr>
          <a:xfrm>
            <a:off x="838191" y="1512987"/>
            <a:ext cx="1798890" cy="400110"/>
          </a:xfrm>
          <a:prstGeom prst="rect">
            <a:avLst/>
          </a:prstGeom>
        </p:spPr>
        <p:txBody>
          <a:bodyPr wrap="none">
            <a:spAutoFit/>
          </a:bodyPr>
          <a:lstStyle/>
          <a:p>
            <a:r>
              <a:rPr lang="de-DE" sz="2000" dirty="0"/>
              <a:t>Kehlbachhalle</a:t>
            </a:r>
            <a:endParaRPr lang="de-DE" dirty="0"/>
          </a:p>
        </p:txBody>
      </p:sp>
      <p:sp>
        <p:nvSpPr>
          <p:cNvPr id="4" name="Rechteck 3"/>
          <p:cNvSpPr/>
          <p:nvPr/>
        </p:nvSpPr>
        <p:spPr>
          <a:xfrm>
            <a:off x="838191" y="2379762"/>
            <a:ext cx="2949846" cy="400110"/>
          </a:xfrm>
          <a:prstGeom prst="rect">
            <a:avLst/>
          </a:prstGeom>
        </p:spPr>
        <p:txBody>
          <a:bodyPr wrap="none">
            <a:spAutoFit/>
          </a:bodyPr>
          <a:lstStyle/>
          <a:p>
            <a:r>
              <a:rPr lang="de-DE" sz="2000" dirty="0"/>
              <a:t>Erneuerung des Bodens</a:t>
            </a:r>
            <a:endParaRPr lang="de-DE" dirty="0"/>
          </a:p>
        </p:txBody>
      </p:sp>
      <p:sp>
        <p:nvSpPr>
          <p:cNvPr id="6" name="Rechteck 5"/>
          <p:cNvSpPr/>
          <p:nvPr/>
        </p:nvSpPr>
        <p:spPr>
          <a:xfrm>
            <a:off x="838191" y="3246537"/>
            <a:ext cx="3004349" cy="400110"/>
          </a:xfrm>
          <a:prstGeom prst="rect">
            <a:avLst/>
          </a:prstGeom>
        </p:spPr>
        <p:txBody>
          <a:bodyPr wrap="none">
            <a:spAutoFit/>
          </a:bodyPr>
          <a:lstStyle/>
          <a:p>
            <a:r>
              <a:rPr lang="de-DE" sz="2000" dirty="0"/>
              <a:t>Anschaffung Putzroboter</a:t>
            </a:r>
            <a:endParaRPr lang="de-DE" dirty="0"/>
          </a:p>
        </p:txBody>
      </p:sp>
      <p:pic>
        <p:nvPicPr>
          <p:cNvPr id="5" name="Grafik 4" descr="Ein Bild, das Sport, Im Haus, Boden, Person enthält.&#10;&#10;Automatisch generierte Beschreibung">
            <a:extLst>
              <a:ext uri="{FF2B5EF4-FFF2-40B4-BE49-F238E27FC236}">
                <a16:creationId xmlns:a16="http://schemas.microsoft.com/office/drawing/2014/main" id="{DFB13CA4-2707-1BE0-3C28-59C1B0BD37AF}"/>
              </a:ext>
            </a:extLst>
          </p:cNvPr>
          <p:cNvPicPr>
            <a:picLocks noChangeAspect="1"/>
          </p:cNvPicPr>
          <p:nvPr/>
        </p:nvPicPr>
        <p:blipFill>
          <a:blip r:embed="rId3"/>
          <a:stretch>
            <a:fillRect/>
          </a:stretch>
        </p:blipFill>
        <p:spPr>
          <a:xfrm>
            <a:off x="851751" y="3646647"/>
            <a:ext cx="4800600" cy="2700338"/>
          </a:xfrm>
          <a:prstGeom prst="rect">
            <a:avLst/>
          </a:prstGeom>
        </p:spPr>
      </p:pic>
      <p:pic>
        <p:nvPicPr>
          <p:cNvPr id="8" name="Grafik 7" descr="Ein Bild, das Boden, Text, Gelände, Im Haus enthält.&#10;&#10;Automatisch generierte Beschreibung">
            <a:extLst>
              <a:ext uri="{FF2B5EF4-FFF2-40B4-BE49-F238E27FC236}">
                <a16:creationId xmlns:a16="http://schemas.microsoft.com/office/drawing/2014/main" id="{BE1F4187-FFC7-496F-FA25-B3C1906E706D}"/>
              </a:ext>
            </a:extLst>
          </p:cNvPr>
          <p:cNvPicPr>
            <a:picLocks noChangeAspect="1"/>
          </p:cNvPicPr>
          <p:nvPr/>
        </p:nvPicPr>
        <p:blipFill rotWithShape="1">
          <a:blip r:embed="rId4"/>
          <a:srcRect l="-16891" t="13721" r="16891" b="35046"/>
          <a:stretch/>
        </p:blipFill>
        <p:spPr>
          <a:xfrm>
            <a:off x="6023826" y="1341596"/>
            <a:ext cx="3158214" cy="2876551"/>
          </a:xfrm>
          <a:prstGeom prst="rect">
            <a:avLst/>
          </a:prstGeom>
        </p:spPr>
      </p:pic>
    </p:spTree>
    <p:extLst>
      <p:ext uri="{BB962C8B-B14F-4D97-AF65-F5344CB8AC3E}">
        <p14:creationId xmlns:p14="http://schemas.microsoft.com/office/powerpoint/2010/main" val="1221201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Geschäftsbericht zum Jahr 2025</a:t>
            </a:r>
          </a:p>
        </p:txBody>
      </p:sp>
      <p:sp>
        <p:nvSpPr>
          <p:cNvPr id="3" name="Textplatzhalter 2"/>
          <p:cNvSpPr>
            <a:spLocks noGrp="1"/>
          </p:cNvSpPr>
          <p:nvPr>
            <p:ph type="body" idx="1"/>
          </p:nvPr>
        </p:nvSpPr>
        <p:spPr/>
        <p:txBody>
          <a:bodyPr/>
          <a:lstStyle/>
          <a:p>
            <a:pPr marL="114300" indent="0">
              <a:buNone/>
            </a:pPr>
            <a:r>
              <a:rPr lang="de-DE" dirty="0">
                <a:solidFill>
                  <a:schemeClr val="tx1"/>
                </a:solidFill>
              </a:rPr>
              <a:t>Besonderheiten im Geschäftsjahr 2025</a:t>
            </a:r>
          </a:p>
          <a:p>
            <a:pPr marL="114300" indent="0">
              <a:buNone/>
            </a:pPr>
            <a:endParaRPr lang="de-DE" dirty="0">
              <a:solidFill>
                <a:schemeClr val="tx1"/>
              </a:solidFill>
            </a:endParaRPr>
          </a:p>
          <a:p>
            <a:pPr marL="114300" indent="0">
              <a:buClrTx/>
              <a:buNone/>
            </a:pPr>
            <a:r>
              <a:rPr lang="de-DE" dirty="0">
                <a:solidFill>
                  <a:schemeClr val="tx1"/>
                </a:solidFill>
              </a:rPr>
              <a:t>Anschaffung Traktor Sportpark </a:t>
            </a:r>
            <a:r>
              <a:rPr lang="de-DE" dirty="0" err="1">
                <a:solidFill>
                  <a:schemeClr val="tx1"/>
                </a:solidFill>
              </a:rPr>
              <a:t>Wester</a:t>
            </a:r>
            <a:endParaRPr lang="de-DE" dirty="0">
              <a:solidFill>
                <a:schemeClr val="tx1"/>
              </a:solidFill>
            </a:endParaRPr>
          </a:p>
          <a:p>
            <a:pPr marL="114300" indent="0">
              <a:buClrTx/>
              <a:buNone/>
            </a:pPr>
            <a:endParaRPr lang="de-DE" dirty="0">
              <a:solidFill>
                <a:schemeClr val="tx1"/>
              </a:solidFill>
            </a:endParaRPr>
          </a:p>
          <a:p>
            <a:pPr marL="114300" indent="0">
              <a:buClrTx/>
              <a:buNone/>
            </a:pPr>
            <a:r>
              <a:rPr lang="de-DE" dirty="0">
                <a:solidFill>
                  <a:schemeClr val="tx1"/>
                </a:solidFill>
              </a:rPr>
              <a:t>Erneuerung des Beachplatzes </a:t>
            </a:r>
          </a:p>
        </p:txBody>
      </p:sp>
    </p:spTree>
    <p:extLst>
      <p:ext uri="{BB962C8B-B14F-4D97-AF65-F5344CB8AC3E}">
        <p14:creationId xmlns:p14="http://schemas.microsoft.com/office/powerpoint/2010/main" val="2876031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41;p15">
            <a:extLst>
              <a:ext uri="{FF2B5EF4-FFF2-40B4-BE49-F238E27FC236}">
                <a16:creationId xmlns:a16="http://schemas.microsoft.com/office/drawing/2014/main" id="{B783BE71-17BD-9173-23BF-C715D38A61D6}"/>
              </a:ext>
            </a:extLst>
          </p:cNvPr>
          <p:cNvPicPr preferRelativeResize="0"/>
          <p:nvPr/>
        </p:nvPicPr>
        <p:blipFill rotWithShape="1">
          <a:blip r:embed="rId2">
            <a:alphaModFix/>
          </a:blip>
          <a:srcRect l="34943" t="1960" r="29099" b="11001"/>
          <a:stretch/>
        </p:blipFill>
        <p:spPr>
          <a:xfrm>
            <a:off x="947057" y="1315559"/>
            <a:ext cx="3820886" cy="4697811"/>
          </a:xfrm>
          <a:prstGeom prst="rect">
            <a:avLst/>
          </a:prstGeom>
          <a:noFill/>
          <a:ln>
            <a:noFill/>
          </a:ln>
        </p:spPr>
      </p:pic>
      <p:sp>
        <p:nvSpPr>
          <p:cNvPr id="2" name="Titel 1"/>
          <p:cNvSpPr>
            <a:spLocks noGrp="1"/>
          </p:cNvSpPr>
          <p:nvPr>
            <p:ph type="title"/>
          </p:nvPr>
        </p:nvSpPr>
        <p:spPr/>
        <p:txBody>
          <a:bodyPr/>
          <a:lstStyle/>
          <a:p>
            <a:r>
              <a:rPr lang="de-DE" dirty="0"/>
              <a:t>Geschäftsbericht zum Jahr 2025</a:t>
            </a:r>
          </a:p>
        </p:txBody>
      </p:sp>
      <p:sp>
        <p:nvSpPr>
          <p:cNvPr id="3" name="Textplatzhalter 2"/>
          <p:cNvSpPr>
            <a:spLocks noGrp="1"/>
          </p:cNvSpPr>
          <p:nvPr>
            <p:ph type="body" idx="1"/>
          </p:nvPr>
        </p:nvSpPr>
        <p:spPr>
          <a:xfrm>
            <a:off x="1247775" y="3968750"/>
            <a:ext cx="2828925" cy="784225"/>
          </a:xfrm>
        </p:spPr>
        <p:txBody>
          <a:bodyPr/>
          <a:lstStyle/>
          <a:p>
            <a:pPr marL="114300" indent="0">
              <a:buNone/>
            </a:pPr>
            <a:r>
              <a:rPr lang="de-DE" dirty="0">
                <a:solidFill>
                  <a:schemeClr val="tx1"/>
                </a:solidFill>
              </a:rPr>
              <a:t>Personalbericht </a:t>
            </a:r>
          </a:p>
        </p:txBody>
      </p:sp>
    </p:spTree>
    <p:extLst>
      <p:ext uri="{BB962C8B-B14F-4D97-AF65-F5344CB8AC3E}">
        <p14:creationId xmlns:p14="http://schemas.microsoft.com/office/powerpoint/2010/main" val="945117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116cc65a427_0_13"/>
          <p:cNvSpPr txBox="1">
            <a:spLocks noGrp="1"/>
          </p:cNvSpPr>
          <p:nvPr>
            <p:ph type="title"/>
          </p:nvPr>
        </p:nvSpPr>
        <p:spPr>
          <a:xfrm>
            <a:off x="838191"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Geschäftsbericht zum Jahr 2025 - Marketing</a:t>
            </a:r>
            <a:endParaRPr dirty="0">
              <a:latin typeface="+mn-lt"/>
            </a:endParaRPr>
          </a:p>
        </p:txBody>
      </p:sp>
      <p:sp>
        <p:nvSpPr>
          <p:cNvPr id="200" name="Google Shape;200;g116cc65a427_0_13"/>
          <p:cNvSpPr txBox="1"/>
          <p:nvPr/>
        </p:nvSpPr>
        <p:spPr>
          <a:xfrm>
            <a:off x="1310875" y="2162250"/>
            <a:ext cx="101238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g116cc65a427_0_13"/>
          <p:cNvSpPr txBox="1"/>
          <p:nvPr/>
        </p:nvSpPr>
        <p:spPr>
          <a:xfrm>
            <a:off x="489857" y="1690813"/>
            <a:ext cx="10401462" cy="3508612"/>
          </a:xfrm>
          <a:prstGeom prst="rect">
            <a:avLst/>
          </a:prstGeom>
          <a:noFill/>
          <a:ln>
            <a:noFill/>
          </a:ln>
        </p:spPr>
        <p:txBody>
          <a:bodyPr spcFirstLastPara="1" wrap="square" lIns="91425" tIns="45700" rIns="91425" bIns="45700" anchor="t" anchorCtr="0">
            <a:spAutoFit/>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de-DE" sz="2800" b="1" i="0" u="none" strike="noStrike" kern="0" cap="none" spc="0" normalizeH="0" baseline="0" noProof="0" dirty="0">
                <a:ln>
                  <a:noFill/>
                </a:ln>
                <a:solidFill>
                  <a:srgbClr val="000000"/>
                </a:solidFill>
                <a:effectLst/>
                <a:uLnTx/>
                <a:uFillTx/>
                <a:latin typeface="Arial"/>
                <a:ea typeface="Calibri"/>
                <a:cs typeface="Calibri"/>
                <a:sym typeface="Calibri"/>
              </a:rPr>
              <a:t>Statistik zur Website </a:t>
            </a:r>
            <a:br>
              <a:rPr kumimoji="0" lang="de-DE" sz="2800" b="1" i="0" u="none" strike="noStrike" kern="0" cap="none" spc="0" normalizeH="0" baseline="0" noProof="0" dirty="0">
                <a:ln>
                  <a:noFill/>
                </a:ln>
                <a:solidFill>
                  <a:srgbClr val="000000"/>
                </a:solidFill>
                <a:effectLst/>
                <a:uLnTx/>
                <a:uFillTx/>
                <a:latin typeface="Arial"/>
                <a:ea typeface="Calibri"/>
                <a:cs typeface="Calibri"/>
                <a:sym typeface="Calibri"/>
              </a:rPr>
            </a:br>
            <a:r>
              <a:rPr kumimoji="0" lang="de-DE" sz="2800" b="0" i="0" u="none" strike="noStrike" kern="0" cap="none" spc="0" normalizeH="0" baseline="0" noProof="0" dirty="0">
                <a:ln>
                  <a:noFill/>
                </a:ln>
                <a:solidFill>
                  <a:srgbClr val="000000"/>
                </a:solidFill>
                <a:effectLst/>
                <a:uLnTx/>
                <a:uFillTx/>
                <a:latin typeface="Arial"/>
                <a:cs typeface="Arial"/>
                <a:sym typeface="Arial"/>
              </a:rPr>
              <a:t>2025 waren es </a:t>
            </a:r>
            <a:r>
              <a:rPr kumimoji="0" lang="de-DE" sz="2800" b="0" i="0" u="none" strike="noStrike" kern="0" cap="none" spc="0" normalizeH="0" baseline="0" noProof="0" dirty="0">
                <a:ln>
                  <a:noFill/>
                </a:ln>
                <a:solidFill>
                  <a:srgbClr val="FF0000"/>
                </a:solidFill>
                <a:effectLst/>
                <a:uLnTx/>
                <a:uFillTx/>
                <a:latin typeface="Arial"/>
                <a:cs typeface="Arial"/>
                <a:sym typeface="Arial"/>
              </a:rPr>
              <a:t>46.809 </a:t>
            </a:r>
            <a:r>
              <a:rPr kumimoji="0" lang="de-DE" sz="2800" b="0" i="0" u="none" strike="noStrike" kern="0" cap="none" spc="0" normalizeH="0" baseline="0" noProof="0" dirty="0">
                <a:ln>
                  <a:noFill/>
                </a:ln>
                <a:solidFill>
                  <a:srgbClr val="000000"/>
                </a:solidFill>
                <a:effectLst/>
                <a:uLnTx/>
                <a:uFillTx/>
                <a:latin typeface="Arial"/>
                <a:cs typeface="Arial"/>
                <a:sym typeface="Arial"/>
              </a:rPr>
              <a:t>Besucher bei </a:t>
            </a:r>
            <a:r>
              <a:rPr kumimoji="0" lang="de-DE" sz="2800" b="0" i="0" u="none" strike="noStrike" kern="0" cap="none" spc="0" normalizeH="0" baseline="0" noProof="0" dirty="0">
                <a:ln>
                  <a:noFill/>
                </a:ln>
                <a:solidFill>
                  <a:srgbClr val="FF0000"/>
                </a:solidFill>
                <a:effectLst/>
                <a:uLnTx/>
                <a:uFillTx/>
                <a:latin typeface="Arial"/>
                <a:cs typeface="Arial"/>
                <a:sym typeface="Arial"/>
              </a:rPr>
              <a:t>132.072</a:t>
            </a:r>
            <a:r>
              <a:rPr kumimoji="0" lang="de-DE" sz="2800" b="0" i="0" u="none" strike="noStrike" kern="0" cap="none" spc="0" normalizeH="0" baseline="0" noProof="0" dirty="0">
                <a:ln>
                  <a:noFill/>
                </a:ln>
                <a:solidFill>
                  <a:srgbClr val="000000"/>
                </a:solidFill>
                <a:effectLst/>
                <a:uLnTx/>
                <a:uFillTx/>
                <a:latin typeface="Arial"/>
                <a:cs typeface="Arial"/>
                <a:sym typeface="Arial"/>
              </a:rPr>
              <a:t> Seitenaufrufen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kumimoji="0" lang="de-DE" sz="2800" b="1" i="0" u="none" strike="noStrike" kern="0" cap="none" spc="0" normalizeH="0" baseline="0" noProof="0" dirty="0">
              <a:ln>
                <a:noFill/>
              </a:ln>
              <a:solidFill>
                <a:srgbClr val="000000"/>
              </a:solidFill>
              <a:effectLst/>
              <a:uLnTx/>
              <a:uFillTx/>
              <a:latin typeface="Arial"/>
              <a:ea typeface="Calibri"/>
              <a:cs typeface="Calibri"/>
              <a:sym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de-DE" sz="2800" b="1" i="0" u="none" strike="noStrike" kern="0" cap="none" spc="0" normalizeH="0" baseline="0" noProof="0" dirty="0">
                <a:ln>
                  <a:noFill/>
                </a:ln>
                <a:solidFill>
                  <a:srgbClr val="000000"/>
                </a:solidFill>
                <a:effectLst/>
                <a:uLnTx/>
                <a:uFillTx/>
                <a:latin typeface="Arial"/>
                <a:ea typeface="Calibri"/>
                <a:cs typeface="Calibri"/>
                <a:sym typeface="Calibri"/>
              </a:rPr>
              <a:t>Statistik zu Instagram</a:t>
            </a:r>
            <a:br>
              <a:rPr lang="de-DE" sz="2800" b="1" dirty="0">
                <a:ea typeface="Calibri"/>
                <a:cs typeface="Calibri"/>
                <a:sym typeface="Calibri"/>
              </a:rPr>
            </a:br>
            <a:r>
              <a:rPr lang="de-DE" sz="2800" b="0" i="0" u="none" strike="noStrike" dirty="0">
                <a:solidFill>
                  <a:srgbClr val="FF0000"/>
                </a:solidFill>
                <a:effectLst/>
                <a:latin typeface="Arial" panose="020B0604020202020204" pitchFamily="34" charset="0"/>
              </a:rPr>
              <a:t>25.000</a:t>
            </a:r>
            <a:r>
              <a:rPr lang="de-DE" sz="2800" b="0" i="0" u="none" strike="noStrike" dirty="0">
                <a:solidFill>
                  <a:srgbClr val="000000"/>
                </a:solidFill>
                <a:effectLst/>
                <a:latin typeface="Arial" panose="020B0604020202020204" pitchFamily="34" charset="0"/>
              </a:rPr>
              <a:t> Aufrufe in den letzten 90 Tagen</a:t>
            </a:r>
            <a:endParaRPr lang="de-DE" sz="2800" b="1" i="0" u="none" strike="noStrike" dirty="0">
              <a:solidFill>
                <a:srgbClr val="000000"/>
              </a:solidFill>
              <a:effectLst/>
              <a:latin typeface="Arial" panose="020B0604020202020204" pitchFamily="34" charset="0"/>
            </a:endParaRPr>
          </a:p>
          <a:p>
            <a:pPr marL="457200" rtl="0">
              <a:spcBef>
                <a:spcPts val="0"/>
              </a:spcBef>
              <a:spcAft>
                <a:spcPts val="0"/>
              </a:spcAft>
            </a:pPr>
            <a:r>
              <a:rPr lang="de-DE" sz="2800" b="0" i="0" u="none" strike="noStrike" dirty="0">
                <a:solidFill>
                  <a:srgbClr val="FF0000"/>
                </a:solidFill>
                <a:effectLst/>
                <a:latin typeface="Arial" panose="020B0604020202020204" pitchFamily="34" charset="0"/>
              </a:rPr>
              <a:t>&gt; 130</a:t>
            </a:r>
            <a:r>
              <a:rPr lang="de-DE" sz="2800" b="0" i="0" u="none" strike="noStrike" dirty="0">
                <a:solidFill>
                  <a:srgbClr val="000000"/>
                </a:solidFill>
                <a:effectLst/>
                <a:latin typeface="Arial" panose="020B0604020202020204" pitchFamily="34" charset="0"/>
              </a:rPr>
              <a:t> neue Follower (Stand 05.03.26 → 837)</a:t>
            </a:r>
            <a:endParaRPr lang="de-DE" sz="2800" b="0" dirty="0">
              <a:effectLst/>
            </a:endParaRPr>
          </a:p>
          <a:p>
            <a:br>
              <a:rPr lang="de-DE" sz="3600" dirty="0"/>
            </a:br>
            <a:endParaRPr kumimoji="0" sz="1800" b="1" i="0" u="none" strike="noStrike" kern="0" cap="none" spc="0" normalizeH="0" baseline="0" noProof="0" dirty="0">
              <a:ln>
                <a:noFill/>
              </a:ln>
              <a:solidFill>
                <a:srgbClr val="000000"/>
              </a:solidFill>
              <a:effectLst/>
              <a:uLnTx/>
              <a:uFillTx/>
              <a:latin typeface="Arial"/>
              <a:ea typeface="Calibri"/>
              <a:cs typeface="Calibri"/>
              <a:sym typeface="Calibri"/>
            </a:endParaRPr>
          </a:p>
        </p:txBody>
      </p:sp>
    </p:spTree>
    <p:extLst>
      <p:ext uri="{BB962C8B-B14F-4D97-AF65-F5344CB8AC3E}">
        <p14:creationId xmlns:p14="http://schemas.microsoft.com/office/powerpoint/2010/main" val="597123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9"/>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Finanzbericht</a:t>
            </a:r>
            <a:endParaRPr sz="1400" b="0" i="0" u="none" strike="noStrike" cap="none" dirty="0">
              <a:solidFill>
                <a:srgbClr val="000000"/>
              </a:solidFill>
              <a:latin typeface="+mn-lt"/>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0"/>
          <p:cNvSpPr txBox="1"/>
          <p:nvPr/>
        </p:nvSpPr>
        <p:spPr>
          <a:xfrm>
            <a:off x="773291" y="1482141"/>
            <a:ext cx="7103223" cy="45704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de-DE" sz="2000" b="0" i="0" u="none" strike="noStrike" cap="none" dirty="0">
                <a:solidFill>
                  <a:schemeClr val="dk1"/>
                </a:solidFill>
                <a:latin typeface="+mn-lt"/>
                <a:ea typeface="Calibri"/>
                <a:cs typeface="Calibri"/>
                <a:sym typeface="Calibri"/>
              </a:rPr>
              <a:t>Zeitraum vom 01. Januar 2025 bis zum 31. Dezember 2025</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2000"/>
              <a:buFont typeface="Arial"/>
              <a:buNone/>
            </a:pPr>
            <a:r>
              <a:rPr lang="de-DE" sz="2000" b="0" i="0" u="none" strike="noStrike" cap="none" dirty="0">
                <a:solidFill>
                  <a:schemeClr val="dk1"/>
                </a:solidFill>
                <a:latin typeface="+mn-lt"/>
                <a:ea typeface="Calibri"/>
                <a:cs typeface="Calibri"/>
                <a:sym typeface="Calibri"/>
              </a:rPr>
              <a:t> </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2000"/>
              <a:buFont typeface="Arial"/>
              <a:buNone/>
            </a:pPr>
            <a:r>
              <a:rPr lang="de-DE" sz="2000" b="0" i="0" u="none" strike="noStrike" cap="none" dirty="0">
                <a:solidFill>
                  <a:schemeClr val="dk1"/>
                </a:solidFill>
                <a:latin typeface="+mn-lt"/>
                <a:ea typeface="Calibri"/>
                <a:cs typeface="Calibri"/>
                <a:sym typeface="Calibri"/>
              </a:rPr>
              <a:t>Bestehende Giro-Konten (Geschäftskonten)</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de-DE" sz="2000" b="1" i="0" u="none" strike="noStrike" cap="none" dirty="0">
                <a:solidFill>
                  <a:schemeClr val="dk1"/>
                </a:solidFill>
                <a:latin typeface="+mn-lt"/>
                <a:ea typeface="Calibri"/>
                <a:cs typeface="Calibri"/>
                <a:sym typeface="Calibri"/>
              </a:rPr>
              <a:t>Sparkasse Münsterland Ost</a:t>
            </a:r>
            <a:br>
              <a:rPr lang="de-DE" sz="2000" b="0" i="0" u="none" strike="noStrike" cap="none" dirty="0">
                <a:solidFill>
                  <a:schemeClr val="dk1"/>
                </a:solidFill>
                <a:latin typeface="+mn-lt"/>
                <a:ea typeface="Calibri"/>
                <a:cs typeface="Calibri"/>
                <a:sym typeface="Calibri"/>
              </a:rPr>
            </a:br>
            <a:r>
              <a:rPr lang="de-DE" sz="2000" b="0" i="0" u="none" strike="noStrike" cap="none" dirty="0">
                <a:solidFill>
                  <a:schemeClr val="dk1"/>
                </a:solidFill>
                <a:latin typeface="+mn-lt"/>
                <a:ea typeface="Calibri"/>
                <a:cs typeface="Calibri"/>
                <a:sym typeface="Calibri"/>
              </a:rPr>
              <a:t>IBAN: DE90 4005 0150 0002 0101 22 &amp;</a:t>
            </a:r>
            <a:br>
              <a:rPr lang="de-DE" sz="2000" b="0" i="0" u="none" strike="noStrike" cap="none" dirty="0">
                <a:solidFill>
                  <a:schemeClr val="dk1"/>
                </a:solidFill>
                <a:latin typeface="+mn-lt"/>
                <a:ea typeface="Calibri"/>
                <a:cs typeface="Calibri"/>
                <a:sym typeface="Calibri"/>
              </a:rPr>
            </a:br>
            <a:r>
              <a:rPr lang="de-DE" sz="2000" b="0" i="0" u="none" strike="noStrike" cap="none" dirty="0">
                <a:solidFill>
                  <a:schemeClr val="dk1"/>
                </a:solidFill>
                <a:latin typeface="+mn-lt"/>
                <a:ea typeface="Calibri"/>
                <a:cs typeface="Calibri"/>
                <a:sym typeface="Calibri"/>
              </a:rPr>
              <a:t>IBAN: DE58 4005 0150 0002 0217 56</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de-DE" sz="2000" b="1" i="0" u="none" strike="noStrike" cap="none" dirty="0">
                <a:solidFill>
                  <a:schemeClr val="dk1"/>
                </a:solidFill>
                <a:latin typeface="+mn-lt"/>
                <a:ea typeface="Calibri"/>
                <a:cs typeface="Calibri"/>
                <a:sym typeface="Calibri"/>
              </a:rPr>
              <a:t>Vereinigte Volksbank Münsterland Nord</a:t>
            </a:r>
            <a:br>
              <a:rPr lang="de-DE" sz="2000" b="0" i="0" u="none" strike="noStrike" cap="none" dirty="0">
                <a:solidFill>
                  <a:schemeClr val="dk1"/>
                </a:solidFill>
                <a:latin typeface="+mn-lt"/>
                <a:ea typeface="Calibri"/>
                <a:cs typeface="Calibri"/>
                <a:sym typeface="Calibri"/>
              </a:rPr>
            </a:br>
            <a:r>
              <a:rPr lang="de-DE" sz="2000" b="0" i="0" u="none" strike="noStrike" cap="none" dirty="0">
                <a:solidFill>
                  <a:schemeClr val="dk1"/>
                </a:solidFill>
                <a:latin typeface="+mn-lt"/>
                <a:ea typeface="Calibri"/>
                <a:cs typeface="Calibri"/>
                <a:sym typeface="Calibri"/>
              </a:rPr>
              <a:t>IBAN: DE94 4036 1906 8687 7700 00</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de-DE" sz="2000" b="1" i="0" u="none" strike="noStrike" cap="none" dirty="0">
                <a:solidFill>
                  <a:schemeClr val="dk1"/>
                </a:solidFill>
                <a:latin typeface="+mn-lt"/>
                <a:ea typeface="Calibri"/>
                <a:cs typeface="Calibri"/>
                <a:sym typeface="Calibri"/>
              </a:rPr>
              <a:t>Rücklagenkonto Schießstand</a:t>
            </a:r>
            <a:br>
              <a:rPr lang="de-DE" sz="2000" b="0" i="0" u="none" strike="noStrike" cap="none" dirty="0">
                <a:solidFill>
                  <a:schemeClr val="dk1"/>
                </a:solidFill>
                <a:latin typeface="+mn-lt"/>
                <a:ea typeface="Calibri"/>
                <a:cs typeface="Calibri"/>
                <a:sym typeface="Calibri"/>
              </a:rPr>
            </a:br>
            <a:r>
              <a:rPr lang="de-DE" sz="2000" b="0" i="0" u="none" strike="noStrike" cap="none" dirty="0">
                <a:solidFill>
                  <a:schemeClr val="dk1"/>
                </a:solidFill>
                <a:latin typeface="+mn-lt"/>
                <a:ea typeface="Calibri"/>
                <a:cs typeface="Calibri"/>
                <a:sym typeface="Calibri"/>
              </a:rPr>
              <a:t>Sparkasse Münsterland Ost</a:t>
            </a:r>
            <a:br>
              <a:rPr lang="de-DE" sz="2000" b="0" i="0" u="none" strike="noStrike" cap="none" dirty="0">
                <a:solidFill>
                  <a:schemeClr val="dk1"/>
                </a:solidFill>
                <a:latin typeface="+mn-lt"/>
                <a:ea typeface="Calibri"/>
                <a:cs typeface="Calibri"/>
                <a:sym typeface="Calibri"/>
              </a:rPr>
            </a:br>
            <a:r>
              <a:rPr lang="de-DE" sz="2000" b="0" i="0" u="none" strike="noStrike" cap="none" dirty="0">
                <a:solidFill>
                  <a:schemeClr val="dk1"/>
                </a:solidFill>
                <a:latin typeface="+mn-lt"/>
                <a:ea typeface="Calibri"/>
                <a:cs typeface="Calibri"/>
                <a:sym typeface="Calibri"/>
              </a:rPr>
              <a:t>IBAN: DE60 4005 0150 0154 5108 61</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100"/>
              <a:buFont typeface="Arial"/>
              <a:buNone/>
            </a:pPr>
            <a:r>
              <a:rPr lang="de-DE" sz="11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212" name="Google Shape;212;p10"/>
          <p:cNvSpPr txBox="1">
            <a:spLocks noGrp="1"/>
          </p:cNvSpPr>
          <p:nvPr>
            <p:ph type="title"/>
          </p:nvPr>
        </p:nvSpPr>
        <p:spPr>
          <a:xfrm>
            <a:off x="773291" y="-8786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Finanzbericht 2025</a:t>
            </a:r>
            <a:endParaRPr dirty="0">
              <a:latin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3"/>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Begrüßung</a:t>
            </a:r>
            <a:endParaRPr sz="1400" b="0" i="0" u="none" strike="noStrike" cap="none" dirty="0">
              <a:solidFill>
                <a:srgbClr val="000000"/>
              </a:solidFill>
              <a:latin typeface="+mn-lt"/>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1"/>
          <p:cNvSpPr txBox="1">
            <a:spLocks noGrp="1"/>
          </p:cNvSpPr>
          <p:nvPr>
            <p:ph type="title"/>
          </p:nvPr>
        </p:nvSpPr>
        <p:spPr>
          <a:xfrm>
            <a:off x="700864"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Finanzbericht 2025</a:t>
            </a:r>
            <a:endParaRPr dirty="0">
              <a:latin typeface="+mn-lt"/>
            </a:endParaRPr>
          </a:p>
        </p:txBody>
      </p:sp>
      <p:sp>
        <p:nvSpPr>
          <p:cNvPr id="218" name="Google Shape;218;p11"/>
          <p:cNvSpPr txBox="1"/>
          <p:nvPr/>
        </p:nvSpPr>
        <p:spPr>
          <a:xfrm>
            <a:off x="513159" y="1482141"/>
            <a:ext cx="6267887" cy="4616608"/>
          </a:xfrm>
          <a:prstGeom prst="rect">
            <a:avLst/>
          </a:prstGeom>
          <a:noFill/>
          <a:ln>
            <a:noFill/>
          </a:ln>
        </p:spPr>
        <p:txBody>
          <a:bodyPr spcFirstLastPara="1" wrap="square" lIns="91425" tIns="45700" rIns="91425" bIns="45700" anchor="t" anchorCtr="0">
            <a:spAutoFit/>
          </a:bodyPr>
          <a:lstStyle/>
          <a:p>
            <a:r>
              <a:rPr lang="de-DE" dirty="0"/>
              <a:t>Stand der Giro-Konten (Geschäftskonten) per </a:t>
            </a:r>
            <a:r>
              <a:rPr lang="de-DE" b="1" dirty="0"/>
              <a:t>01. Januar 2025</a:t>
            </a:r>
            <a:endParaRPr lang="de-DE" dirty="0"/>
          </a:p>
          <a:p>
            <a:pPr lvl="0">
              <a:tabLst>
                <a:tab pos="2870200" algn="r"/>
                <a:tab pos="5024438" algn="r"/>
              </a:tabLst>
            </a:pPr>
            <a:r>
              <a:rPr lang="de-DE" dirty="0">
                <a:latin typeface="+mj-lt"/>
              </a:rPr>
              <a:t>Geschäftskonto Sparkasse	=	</a:t>
            </a:r>
            <a:r>
              <a:rPr lang="de-DE" dirty="0"/>
              <a:t> </a:t>
            </a:r>
            <a:r>
              <a:rPr lang="de-DE" dirty="0">
                <a:effectLst/>
                <a:latin typeface="+mn-lt"/>
                <a:ea typeface="Times New Roman" panose="02020603050405020304" pitchFamily="18" charset="0"/>
              </a:rPr>
              <a:t>13.512,00 EUR</a:t>
            </a:r>
          </a:p>
          <a:p>
            <a:pPr lvl="0">
              <a:tabLst>
                <a:tab pos="2870200" algn="r"/>
                <a:tab pos="5024438" algn="r"/>
              </a:tabLst>
            </a:pPr>
            <a:r>
              <a:rPr lang="de-DE" dirty="0">
                <a:effectLst/>
                <a:latin typeface="+mn-lt"/>
                <a:ea typeface="Times New Roman" panose="02020603050405020304" pitchFamily="18" charset="0"/>
              </a:rPr>
              <a:t>Konto für Sonderaktionen	=	2.558,70 EUR</a:t>
            </a:r>
          </a:p>
          <a:p>
            <a:pPr lvl="0">
              <a:tabLst>
                <a:tab pos="2870200" algn="r"/>
                <a:tab pos="5024438" algn="r"/>
              </a:tabLst>
            </a:pPr>
            <a:r>
              <a:rPr lang="de-DE" dirty="0">
                <a:effectLst/>
                <a:latin typeface="+mn-lt"/>
                <a:ea typeface="Times New Roman" panose="02020603050405020304" pitchFamily="18" charset="0"/>
              </a:rPr>
              <a:t>Geschäftskonto Volksbank	=	21.401,08 EUR</a:t>
            </a:r>
          </a:p>
          <a:p>
            <a:pPr lvl="0">
              <a:tabLst>
                <a:tab pos="2870200" algn="r"/>
                <a:tab pos="5024438" algn="r"/>
              </a:tabLst>
            </a:pPr>
            <a:r>
              <a:rPr lang="de-DE" dirty="0">
                <a:effectLst/>
                <a:latin typeface="+mn-lt"/>
                <a:ea typeface="Times New Roman" panose="02020603050405020304" pitchFamily="18" charset="0"/>
              </a:rPr>
              <a:t>Rücklagenkonto Schießstand	=	 30.387,59 EUR</a:t>
            </a:r>
          </a:p>
          <a:p>
            <a:pPr lvl="0">
              <a:tabLst>
                <a:tab pos="2870200" algn="r"/>
                <a:tab pos="5024438" algn="r"/>
              </a:tabLst>
            </a:pPr>
            <a:r>
              <a:rPr lang="de-DE" u="sng" dirty="0">
                <a:effectLst/>
                <a:latin typeface="+mn-lt"/>
                <a:ea typeface="Times New Roman" panose="02020603050405020304" pitchFamily="18" charset="0"/>
              </a:rPr>
              <a:t>	     HA</a:t>
            </a:r>
            <a:r>
              <a:rPr lang="de-DE" u="sng" dirty="0">
                <a:latin typeface="+mn-lt"/>
                <a:ea typeface="Times New Roman" panose="02020603050405020304" pitchFamily="18" charset="0"/>
              </a:rPr>
              <a:t>	</a:t>
            </a:r>
            <a:r>
              <a:rPr lang="de-DE" b="1" u="sng" dirty="0">
                <a:effectLst/>
                <a:latin typeface="+mn-lt"/>
                <a:ea typeface="Times New Roman" panose="02020603050405020304" pitchFamily="18" charset="0"/>
              </a:rPr>
              <a:t>67.859,37 EUR </a:t>
            </a:r>
            <a:r>
              <a:rPr lang="de-DE" dirty="0"/>
              <a:t>		</a:t>
            </a:r>
            <a:endParaRPr lang="de-DE" b="1" dirty="0"/>
          </a:p>
          <a:p>
            <a:pPr lvl="0">
              <a:tabLst>
                <a:tab pos="2870200" algn="r"/>
                <a:tab pos="5024438" algn="r"/>
              </a:tabLst>
            </a:pPr>
            <a:r>
              <a:rPr lang="de-DE" b="1" dirty="0"/>
              <a:t>plus Einnahmen 2025</a:t>
            </a:r>
            <a:r>
              <a:rPr lang="de-DE" dirty="0"/>
              <a:t>		</a:t>
            </a:r>
            <a:r>
              <a:rPr lang="de-DE" dirty="0">
                <a:effectLst/>
                <a:latin typeface="+mn-lt"/>
                <a:ea typeface="Times New Roman" panose="02020603050405020304" pitchFamily="18" charset="0"/>
              </a:rPr>
              <a:t>926.773,08</a:t>
            </a:r>
            <a:r>
              <a:rPr lang="de-DE" dirty="0"/>
              <a:t> EUR</a:t>
            </a:r>
          </a:p>
          <a:p>
            <a:pPr lvl="0">
              <a:tabLst>
                <a:tab pos="2870200" algn="r"/>
                <a:tab pos="5024438" algn="r"/>
              </a:tabLst>
            </a:pPr>
            <a:r>
              <a:rPr lang="de-DE" dirty="0">
                <a:effectLst/>
                <a:latin typeface="+mn-lt"/>
                <a:ea typeface="Times New Roman" panose="02020603050405020304" pitchFamily="18" charset="0"/>
              </a:rPr>
              <a:t>	</a:t>
            </a:r>
          </a:p>
          <a:p>
            <a:pPr lvl="0">
              <a:tabLst>
                <a:tab pos="2870200" algn="r"/>
                <a:tab pos="5024438" algn="r"/>
              </a:tabLst>
            </a:pPr>
            <a:r>
              <a:rPr lang="de-DE" u="sng" dirty="0">
                <a:latin typeface="+mn-lt"/>
                <a:ea typeface="Times New Roman" panose="02020603050405020304" pitchFamily="18" charset="0"/>
              </a:rPr>
              <a:t>	</a:t>
            </a:r>
            <a:r>
              <a:rPr lang="de-DE" u="sng" dirty="0">
                <a:effectLst/>
                <a:latin typeface="+mn-lt"/>
                <a:ea typeface="Times New Roman" panose="02020603050405020304" pitchFamily="18" charset="0"/>
              </a:rPr>
              <a:t>	994.632,45 EUR</a:t>
            </a:r>
          </a:p>
          <a:p>
            <a:pPr lvl="0">
              <a:tabLst>
                <a:tab pos="2870200" algn="r"/>
                <a:tab pos="5024438" algn="r"/>
              </a:tabLst>
            </a:pPr>
            <a:endParaRPr lang="de-DE" b="1" u="sng" dirty="0">
              <a:latin typeface="+mn-lt"/>
              <a:ea typeface="Times New Roman" panose="02020603050405020304" pitchFamily="18" charset="0"/>
            </a:endParaRPr>
          </a:p>
          <a:p>
            <a:pPr lvl="0">
              <a:tabLst>
                <a:tab pos="2870200" algn="r"/>
                <a:tab pos="5024438" algn="r"/>
              </a:tabLst>
            </a:pPr>
            <a:r>
              <a:rPr lang="de-DE" b="1" dirty="0">
                <a:effectLst/>
                <a:latin typeface="+mn-lt"/>
                <a:ea typeface="Times New Roman" panose="02020603050405020304" pitchFamily="18" charset="0"/>
              </a:rPr>
              <a:t>Minus Ausgaben 2025</a:t>
            </a:r>
            <a:r>
              <a:rPr lang="de-DE" dirty="0">
                <a:effectLst/>
                <a:latin typeface="+mn-lt"/>
                <a:ea typeface="Times New Roman" panose="02020603050405020304" pitchFamily="18" charset="0"/>
              </a:rPr>
              <a:t>		942.156,14 EUR</a:t>
            </a:r>
          </a:p>
          <a:p>
            <a:pPr lvl="0">
              <a:tabLst>
                <a:tab pos="2870200" algn="r"/>
                <a:tab pos="5024438" algn="r"/>
              </a:tabLst>
            </a:pPr>
            <a:endParaRPr lang="de-DE" dirty="0">
              <a:latin typeface="+mn-lt"/>
              <a:ea typeface="Times New Roman" panose="02020603050405020304" pitchFamily="18" charset="0"/>
            </a:endParaRPr>
          </a:p>
          <a:p>
            <a:pPr lvl="0">
              <a:tabLst>
                <a:tab pos="2870200" algn="r"/>
                <a:tab pos="5024438" algn="r"/>
              </a:tabLst>
            </a:pPr>
            <a:r>
              <a:rPr lang="de-DE" dirty="0">
                <a:effectLst/>
                <a:latin typeface="+mn-lt"/>
                <a:ea typeface="Times New Roman" panose="02020603050405020304" pitchFamily="18" charset="0"/>
              </a:rPr>
              <a:t>Soll-Bestand per 31. Dezember 2025   </a:t>
            </a:r>
            <a:r>
              <a:rPr lang="de-DE" u="sng" dirty="0">
                <a:effectLst/>
                <a:latin typeface="+mn-lt"/>
                <a:ea typeface="Times New Roman" panose="02020603050405020304" pitchFamily="18" charset="0"/>
              </a:rPr>
              <a:t>HA	</a:t>
            </a:r>
            <a:r>
              <a:rPr lang="de-DE" b="1" u="sng" dirty="0">
                <a:effectLst/>
                <a:latin typeface="+mn-lt"/>
                <a:ea typeface="Times New Roman" panose="02020603050405020304" pitchFamily="18" charset="0"/>
              </a:rPr>
              <a:t>52.476,31 EUR</a:t>
            </a:r>
          </a:p>
          <a:p>
            <a:pPr lvl="0">
              <a:tabLst>
                <a:tab pos="2870200" algn="r"/>
                <a:tab pos="5024438" algn="r"/>
              </a:tabLst>
            </a:pPr>
            <a:endParaRPr lang="de-DE" b="1" u="sng" dirty="0">
              <a:effectLst/>
              <a:latin typeface="+mn-lt"/>
              <a:ea typeface="Times New Roman" panose="02020603050405020304" pitchFamily="18" charset="0"/>
            </a:endParaRPr>
          </a:p>
          <a:p>
            <a:pPr lvl="0">
              <a:tabLst>
                <a:tab pos="2870200" algn="r"/>
                <a:tab pos="5024438" algn="r"/>
              </a:tabLst>
            </a:pPr>
            <a:r>
              <a:rPr lang="de-DE" dirty="0">
                <a:effectLst/>
                <a:latin typeface="+mn-lt"/>
                <a:ea typeface="Times New Roman" panose="02020603050405020304" pitchFamily="18" charset="0"/>
              </a:rPr>
              <a:t>Ist-Bestand per </a:t>
            </a:r>
            <a:r>
              <a:rPr lang="de-DE" b="1" dirty="0">
                <a:effectLst/>
                <a:latin typeface="+mn-lt"/>
                <a:ea typeface="Times New Roman" panose="02020603050405020304" pitchFamily="18" charset="0"/>
              </a:rPr>
              <a:t>31. Dezember 2025</a:t>
            </a:r>
          </a:p>
          <a:p>
            <a:pPr lvl="0">
              <a:tabLst>
                <a:tab pos="2870200" algn="r"/>
                <a:tab pos="5024438" algn="r"/>
              </a:tabLst>
            </a:pPr>
            <a:r>
              <a:rPr lang="de-DE" dirty="0">
                <a:effectLst/>
                <a:latin typeface="+mn-lt"/>
                <a:ea typeface="Times New Roman" panose="02020603050405020304" pitchFamily="18" charset="0"/>
              </a:rPr>
              <a:t>Geschäftskonto Sparkasse	= 	5.560,08 EUR</a:t>
            </a:r>
          </a:p>
          <a:p>
            <a:pPr lvl="0">
              <a:tabLst>
                <a:tab pos="2870200" algn="r"/>
                <a:tab pos="5024438" algn="r"/>
              </a:tabLst>
            </a:pPr>
            <a:r>
              <a:rPr lang="de-DE" dirty="0">
                <a:effectLst/>
                <a:latin typeface="+mn-lt"/>
                <a:ea typeface="Times New Roman" panose="02020603050405020304" pitchFamily="18" charset="0"/>
              </a:rPr>
              <a:t>Konto für Sonderaktionen	=	</a:t>
            </a:r>
            <a:r>
              <a:rPr lang="de-DE" dirty="0">
                <a:latin typeface="+mn-lt"/>
                <a:ea typeface="Times New Roman" panose="02020603050405020304" pitchFamily="18" charset="0"/>
              </a:rPr>
              <a:t>4.127,42</a:t>
            </a:r>
            <a:r>
              <a:rPr lang="de-DE" dirty="0">
                <a:effectLst/>
                <a:latin typeface="+mn-lt"/>
                <a:ea typeface="Times New Roman" panose="02020603050405020304" pitchFamily="18" charset="0"/>
              </a:rPr>
              <a:t> EUR</a:t>
            </a:r>
          </a:p>
          <a:p>
            <a:pPr lvl="0">
              <a:tabLst>
                <a:tab pos="2870200" algn="r"/>
                <a:tab pos="5024438" algn="r"/>
              </a:tabLst>
            </a:pPr>
            <a:r>
              <a:rPr lang="de-DE" dirty="0">
                <a:effectLst/>
                <a:latin typeface="+mn-lt"/>
                <a:ea typeface="Times New Roman" panose="02020603050405020304" pitchFamily="18" charset="0"/>
              </a:rPr>
              <a:t>Geschäftskonto Volksbank	=	12.279,27 EUR</a:t>
            </a:r>
          </a:p>
          <a:p>
            <a:pPr lvl="0">
              <a:tabLst>
                <a:tab pos="2870200" algn="r"/>
                <a:tab pos="5024438" algn="r"/>
              </a:tabLst>
            </a:pPr>
            <a:r>
              <a:rPr lang="de-DE" dirty="0">
                <a:effectLst/>
                <a:latin typeface="+mn-lt"/>
                <a:ea typeface="Times New Roman" panose="02020603050405020304" pitchFamily="18" charset="0"/>
              </a:rPr>
              <a:t>Rücklagenkonto Schießstand	=	 30.509,54 EUR</a:t>
            </a:r>
          </a:p>
          <a:p>
            <a:pPr lvl="0">
              <a:tabLst>
                <a:tab pos="2870200" algn="r"/>
                <a:tab pos="5024438" algn="r"/>
              </a:tabLst>
            </a:pPr>
            <a:r>
              <a:rPr lang="de-DE" u="sng" dirty="0">
                <a:effectLst/>
                <a:latin typeface="+mn-lt"/>
                <a:ea typeface="Times New Roman" panose="02020603050405020304" pitchFamily="18" charset="0"/>
              </a:rPr>
              <a:t>	     HA</a:t>
            </a:r>
            <a:r>
              <a:rPr lang="de-DE" u="sng" dirty="0">
                <a:latin typeface="+mn-lt"/>
                <a:ea typeface="Times New Roman" panose="02020603050405020304" pitchFamily="18" charset="0"/>
              </a:rPr>
              <a:t>	</a:t>
            </a:r>
            <a:r>
              <a:rPr lang="de-DE" b="1" u="sng" dirty="0">
                <a:effectLst/>
                <a:latin typeface="+mn-lt"/>
                <a:ea typeface="Times New Roman" panose="02020603050405020304" pitchFamily="18" charset="0"/>
              </a:rPr>
              <a:t>52.476,31 EUR</a:t>
            </a:r>
            <a:endParaRPr lang="de-DE" sz="1800" dirty="0">
              <a:effectLst/>
              <a:latin typeface="+mn-lt"/>
              <a:ea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33f626d807a_0_0"/>
          <p:cNvSpPr txBox="1">
            <a:spLocks noGrp="1"/>
          </p:cNvSpPr>
          <p:nvPr>
            <p:ph type="title"/>
          </p:nvPr>
        </p:nvSpPr>
        <p:spPr>
          <a:xfrm>
            <a:off x="700864" y="-8786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Arial"/>
                <a:ea typeface="Arial"/>
                <a:cs typeface="Arial"/>
                <a:sym typeface="Arial"/>
              </a:rPr>
              <a:t>Finanzbericht 2025</a:t>
            </a:r>
            <a:endParaRPr dirty="0">
              <a:latin typeface="Arial"/>
              <a:ea typeface="Arial"/>
              <a:cs typeface="Arial"/>
              <a:sym typeface="Arial"/>
            </a:endParaRPr>
          </a:p>
        </p:txBody>
      </p:sp>
      <p:sp>
        <p:nvSpPr>
          <p:cNvPr id="201" name="Google Shape;201;g33f626d807a_0_0"/>
          <p:cNvSpPr txBox="1"/>
          <p:nvPr/>
        </p:nvSpPr>
        <p:spPr>
          <a:xfrm>
            <a:off x="557159" y="1151753"/>
            <a:ext cx="7958191" cy="61554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800" b="1" i="0" u="none" strike="noStrike" cap="none" dirty="0">
                <a:solidFill>
                  <a:srgbClr val="000000"/>
                </a:solidFill>
                <a:latin typeface="Arial"/>
                <a:ea typeface="Arial"/>
                <a:cs typeface="Arial"/>
                <a:sym typeface="Arial"/>
              </a:rPr>
              <a:t>Gesamtergebnis</a:t>
            </a:r>
            <a:endParaRPr dirty="0"/>
          </a:p>
          <a:p>
            <a:pPr marL="0" marR="0" lvl="0" indent="0" algn="l" rtl="0">
              <a:lnSpc>
                <a:spcPct val="100000"/>
              </a:lnSpc>
              <a:spcBef>
                <a:spcPts val="0"/>
              </a:spcBef>
              <a:spcAft>
                <a:spcPts val="0"/>
              </a:spcAft>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1800" b="0" i="0" u="none" strike="noStrike" cap="none" dirty="0">
                <a:solidFill>
                  <a:srgbClr val="000000"/>
                </a:solidFill>
                <a:latin typeface="Arial"/>
                <a:ea typeface="Arial"/>
                <a:cs typeface="Arial"/>
                <a:sym typeface="Arial"/>
              </a:rPr>
              <a:t>Geschäftskonten 	</a:t>
            </a:r>
            <a:endParaRPr dirty="0"/>
          </a:p>
          <a:p>
            <a:pPr marL="0" marR="0" lvl="0" indent="0" algn="l" rtl="0">
              <a:lnSpc>
                <a:spcPct val="100000"/>
              </a:lnSpc>
              <a:spcBef>
                <a:spcPts val="0"/>
              </a:spcBef>
              <a:spcAft>
                <a:spcPts val="0"/>
              </a:spcAft>
              <a:buNone/>
              <a:tabLst>
                <a:tab pos="4038600" algn="r"/>
              </a:tabLst>
            </a:pPr>
            <a:r>
              <a:rPr lang="de-DE" sz="1800" b="0" i="0" u="none" strike="noStrike" cap="none" dirty="0">
                <a:solidFill>
                  <a:srgbClr val="000000"/>
                </a:solidFill>
                <a:latin typeface="Arial"/>
                <a:ea typeface="Arial"/>
                <a:cs typeface="Arial"/>
                <a:sym typeface="Arial"/>
              </a:rPr>
              <a:t>Stand 2024	67.859,37 €</a:t>
            </a:r>
          </a:p>
          <a:p>
            <a:pPr marL="0" marR="0" lvl="0" indent="0" algn="l" rtl="0">
              <a:lnSpc>
                <a:spcPct val="100000"/>
              </a:lnSpc>
              <a:spcBef>
                <a:spcPts val="0"/>
              </a:spcBef>
              <a:spcAft>
                <a:spcPts val="0"/>
              </a:spcAft>
              <a:buNone/>
              <a:tabLst>
                <a:tab pos="4038600" algn="r"/>
              </a:tabLst>
            </a:pPr>
            <a:r>
              <a:rPr lang="de-DE" sz="1800" b="0" i="0" u="none" strike="noStrike" cap="none" dirty="0">
                <a:solidFill>
                  <a:srgbClr val="000000"/>
                </a:solidFill>
                <a:latin typeface="Arial"/>
                <a:ea typeface="Arial"/>
                <a:cs typeface="Arial"/>
                <a:sym typeface="Arial"/>
              </a:rPr>
              <a:t>Stand 2025	</a:t>
            </a:r>
            <a:r>
              <a:rPr lang="de-DE" sz="1800" b="0" i="0" u="sng" strike="noStrike" cap="none" dirty="0">
                <a:solidFill>
                  <a:srgbClr val="000000"/>
                </a:solidFill>
                <a:latin typeface="Arial"/>
                <a:ea typeface="Arial"/>
                <a:cs typeface="Arial"/>
                <a:sym typeface="Arial"/>
              </a:rPr>
              <a:t>52.476,31 €</a:t>
            </a:r>
            <a:r>
              <a:rPr lang="de-DE" sz="1800" b="0" i="0" u="none" strike="noStrike" cap="none" dirty="0">
                <a:solidFill>
                  <a:srgbClr val="000000"/>
                </a:solidFill>
                <a:latin typeface="Arial"/>
                <a:ea typeface="Arial"/>
                <a:cs typeface="Arial"/>
                <a:sym typeface="Arial"/>
              </a:rPr>
              <a:t>		</a:t>
            </a:r>
          </a:p>
          <a:p>
            <a:pPr marL="0" marR="0" lvl="0" indent="0" algn="l" rtl="0">
              <a:lnSpc>
                <a:spcPct val="100000"/>
              </a:lnSpc>
              <a:spcBef>
                <a:spcPts val="0"/>
              </a:spcBef>
              <a:spcAft>
                <a:spcPts val="0"/>
              </a:spcAft>
              <a:buNone/>
              <a:tabLst>
                <a:tab pos="4038600" algn="r"/>
              </a:tabLst>
            </a:pPr>
            <a:r>
              <a:rPr lang="de-DE" sz="1800" b="0" i="0" u="none" strike="noStrike" cap="none" dirty="0">
                <a:solidFill>
                  <a:srgbClr val="000000"/>
                </a:solidFill>
                <a:latin typeface="Arial"/>
                <a:ea typeface="Arial"/>
                <a:cs typeface="Arial"/>
                <a:sym typeface="Arial"/>
              </a:rPr>
              <a:t>	- 15.383,06 €</a:t>
            </a:r>
            <a:endParaRPr dirty="0"/>
          </a:p>
          <a:p>
            <a:pPr marL="0" marR="0" lvl="0" indent="0" algn="l" rtl="0">
              <a:lnSpc>
                <a:spcPct val="100000"/>
              </a:lnSpc>
              <a:spcBef>
                <a:spcPts val="0"/>
              </a:spcBef>
              <a:spcAft>
                <a:spcPts val="0"/>
              </a:spcAft>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1800" b="0" i="0" u="none" strike="noStrike" cap="none" dirty="0">
                <a:solidFill>
                  <a:srgbClr val="000000"/>
                </a:solidFill>
                <a:latin typeface="Arial"/>
                <a:ea typeface="Arial"/>
                <a:cs typeface="Arial"/>
                <a:sym typeface="Arial"/>
              </a:rPr>
              <a:t>Rücklagen</a:t>
            </a:r>
            <a:endParaRPr dirty="0"/>
          </a:p>
          <a:p>
            <a:pPr marL="0" marR="0" lvl="0" indent="0" algn="l" rtl="0">
              <a:lnSpc>
                <a:spcPct val="100000"/>
              </a:lnSpc>
              <a:spcBef>
                <a:spcPts val="0"/>
              </a:spcBef>
              <a:spcAft>
                <a:spcPts val="0"/>
              </a:spcAft>
              <a:buNone/>
              <a:tabLst>
                <a:tab pos="4038600" algn="r"/>
              </a:tabLst>
            </a:pPr>
            <a:r>
              <a:rPr lang="de-DE" sz="1800" b="0" i="0" u="none" strike="noStrike" cap="none" dirty="0">
                <a:solidFill>
                  <a:srgbClr val="000000"/>
                </a:solidFill>
                <a:latin typeface="Arial"/>
                <a:ea typeface="Arial"/>
                <a:cs typeface="Arial"/>
                <a:sym typeface="Arial"/>
              </a:rPr>
              <a:t>Stand 2024	340.425,61 €</a:t>
            </a:r>
          </a:p>
          <a:p>
            <a:pPr marL="0" marR="0" lvl="0" indent="0" algn="l" rtl="0">
              <a:lnSpc>
                <a:spcPct val="100000"/>
              </a:lnSpc>
              <a:spcBef>
                <a:spcPts val="0"/>
              </a:spcBef>
              <a:spcAft>
                <a:spcPts val="0"/>
              </a:spcAft>
              <a:buNone/>
              <a:tabLst>
                <a:tab pos="4038600" algn="r"/>
              </a:tabLst>
            </a:pPr>
            <a:r>
              <a:rPr lang="de-DE" sz="1800" b="0" i="0" u="none" strike="noStrike" cap="none" dirty="0">
                <a:solidFill>
                  <a:srgbClr val="000000"/>
                </a:solidFill>
                <a:latin typeface="Arial"/>
                <a:ea typeface="Arial"/>
                <a:cs typeface="Arial"/>
                <a:sym typeface="Arial"/>
              </a:rPr>
              <a:t>Stand 2025	</a:t>
            </a:r>
            <a:r>
              <a:rPr lang="de-DE" sz="1800" b="0" i="0" u="sng" strike="noStrike" cap="none" dirty="0">
                <a:solidFill>
                  <a:srgbClr val="000000"/>
                </a:solidFill>
                <a:latin typeface="Arial"/>
                <a:ea typeface="Arial"/>
                <a:cs typeface="Arial"/>
                <a:sym typeface="Arial"/>
              </a:rPr>
              <a:t>312.985,54 €</a:t>
            </a:r>
          </a:p>
          <a:p>
            <a:pPr marL="0" marR="0" lvl="0" indent="0" algn="l" rtl="0">
              <a:lnSpc>
                <a:spcPct val="100000"/>
              </a:lnSpc>
              <a:spcBef>
                <a:spcPts val="0"/>
              </a:spcBef>
              <a:spcAft>
                <a:spcPts val="0"/>
              </a:spcAft>
              <a:buNone/>
              <a:tabLst>
                <a:tab pos="4038600" algn="r"/>
              </a:tabLst>
            </a:pPr>
            <a:r>
              <a:rPr lang="de-DE" sz="1800" b="0" i="0" u="none" strike="noStrike" cap="none" dirty="0">
                <a:solidFill>
                  <a:srgbClr val="000000"/>
                </a:solidFill>
                <a:latin typeface="Arial"/>
                <a:ea typeface="Arial"/>
                <a:cs typeface="Arial"/>
                <a:sym typeface="Arial"/>
              </a:rPr>
              <a:t>	-27.440,07 €</a:t>
            </a:r>
          </a:p>
          <a:p>
            <a:pPr marL="0" marR="0" lvl="0" indent="0" algn="l" rtl="0">
              <a:lnSpc>
                <a:spcPct val="100000"/>
              </a:lnSpc>
              <a:spcBef>
                <a:spcPts val="0"/>
              </a:spcBef>
              <a:spcAft>
                <a:spcPts val="0"/>
              </a:spcAft>
              <a:buNone/>
            </a:pPr>
            <a:r>
              <a:rPr lang="de-DE" sz="1800" b="0" i="0" u="none" strike="noStrike" cap="none" dirty="0">
                <a:solidFill>
                  <a:srgbClr val="000000"/>
                </a:solidFill>
                <a:latin typeface="Arial"/>
                <a:ea typeface="Arial"/>
                <a:cs typeface="Arial"/>
                <a:sym typeface="Arial"/>
              </a:rPr>
              <a:t>Gesamtgewinn	</a:t>
            </a:r>
          </a:p>
          <a:p>
            <a:pPr marL="0" marR="0" lvl="0" indent="0" algn="l" rtl="0">
              <a:lnSpc>
                <a:spcPct val="100000"/>
              </a:lnSpc>
              <a:spcBef>
                <a:spcPts val="0"/>
              </a:spcBef>
              <a:spcAft>
                <a:spcPts val="0"/>
              </a:spcAft>
              <a:buNone/>
              <a:tabLst>
                <a:tab pos="1790700" algn="r"/>
                <a:tab pos="4038600" algn="r"/>
              </a:tabLst>
            </a:pPr>
            <a:r>
              <a:rPr lang="de-DE" sz="1800" dirty="0"/>
              <a:t>	</a:t>
            </a:r>
            <a:r>
              <a:rPr lang="de-DE" sz="1800" b="0" i="0" u="none" strike="noStrike" cap="none" dirty="0">
                <a:solidFill>
                  <a:srgbClr val="000000"/>
                </a:solidFill>
                <a:latin typeface="Arial"/>
                <a:ea typeface="Arial"/>
                <a:cs typeface="Arial"/>
                <a:sym typeface="Arial"/>
              </a:rPr>
              <a:t>- 	</a:t>
            </a:r>
            <a:r>
              <a:rPr lang="de-DE" sz="1800" b="0" i="0" u="none" strike="noStrike" cap="none" dirty="0">
                <a:solidFill>
                  <a:srgbClr val="FF0000"/>
                </a:solidFill>
                <a:latin typeface="Arial"/>
                <a:ea typeface="Arial"/>
                <a:cs typeface="Arial"/>
                <a:sym typeface="Arial"/>
              </a:rPr>
              <a:t>15.383,06 €</a:t>
            </a:r>
            <a:r>
              <a:rPr lang="de-DE" sz="1800" b="0" i="0" u="none" strike="noStrike" cap="none" dirty="0">
                <a:solidFill>
                  <a:srgbClr val="000000"/>
                </a:solidFill>
                <a:latin typeface="Arial"/>
                <a:ea typeface="Arial"/>
                <a:cs typeface="Arial"/>
                <a:sym typeface="Arial"/>
              </a:rPr>
              <a:t> 	</a:t>
            </a:r>
            <a:r>
              <a:rPr lang="de-DE" sz="1800" dirty="0"/>
              <a:t>Minu</a:t>
            </a:r>
            <a:r>
              <a:rPr lang="de-DE" sz="1800" b="0" i="0" u="none" strike="noStrike" cap="none" dirty="0">
                <a:solidFill>
                  <a:srgbClr val="000000"/>
                </a:solidFill>
                <a:latin typeface="Arial"/>
                <a:ea typeface="Arial"/>
                <a:cs typeface="Arial"/>
                <a:sym typeface="Arial"/>
              </a:rPr>
              <a:t>s Geschäftskonten</a:t>
            </a:r>
          </a:p>
          <a:p>
            <a:pPr marL="0" marR="0" lvl="0" indent="0" algn="l" rtl="0">
              <a:lnSpc>
                <a:spcPct val="100000"/>
              </a:lnSpc>
              <a:spcBef>
                <a:spcPts val="0"/>
              </a:spcBef>
              <a:spcAft>
                <a:spcPts val="0"/>
              </a:spcAft>
              <a:buNone/>
              <a:tabLst>
                <a:tab pos="1792288" algn="r"/>
                <a:tab pos="4038600" algn="r"/>
              </a:tabLst>
            </a:pPr>
            <a:r>
              <a:rPr lang="de-DE" sz="1800" b="0" i="0" u="none" strike="noStrike" cap="none" dirty="0">
                <a:solidFill>
                  <a:srgbClr val="000000"/>
                </a:solidFill>
                <a:latin typeface="Arial"/>
                <a:ea typeface="Arial"/>
                <a:cs typeface="Arial"/>
                <a:sym typeface="Arial"/>
              </a:rPr>
              <a:t>	-  	</a:t>
            </a:r>
            <a:r>
              <a:rPr lang="de-DE" sz="1800" b="0" i="0" u="none" strike="noStrike" cap="none" dirty="0">
                <a:solidFill>
                  <a:srgbClr val="FF0000"/>
                </a:solidFill>
                <a:latin typeface="Arial"/>
                <a:ea typeface="Arial"/>
                <a:cs typeface="Arial"/>
                <a:sym typeface="Arial"/>
              </a:rPr>
              <a:t>27.440,07 €</a:t>
            </a:r>
            <a:r>
              <a:rPr lang="de-DE" sz="1800" b="0" i="0" u="none" strike="noStrike" cap="none" dirty="0">
                <a:solidFill>
                  <a:srgbClr val="000000"/>
                </a:solidFill>
                <a:latin typeface="Arial"/>
                <a:ea typeface="Arial"/>
                <a:cs typeface="Arial"/>
                <a:sym typeface="Arial"/>
              </a:rPr>
              <a:t>	Minus Rücklagen</a:t>
            </a:r>
          </a:p>
          <a:p>
            <a:pPr marL="0" marR="0" lvl="0" indent="0" algn="l" rtl="0">
              <a:lnSpc>
                <a:spcPct val="100000"/>
              </a:lnSpc>
              <a:spcBef>
                <a:spcPts val="0"/>
              </a:spcBef>
              <a:spcAft>
                <a:spcPts val="0"/>
              </a:spcAft>
              <a:buNone/>
              <a:tabLst>
                <a:tab pos="1792288" algn="r"/>
                <a:tab pos="4038600" algn="r"/>
              </a:tabLst>
            </a:pPr>
            <a:r>
              <a:rPr lang="de-DE" sz="1800" b="0" i="0" u="none" strike="noStrike" cap="none" dirty="0">
                <a:solidFill>
                  <a:srgbClr val="000000"/>
                </a:solidFill>
                <a:latin typeface="Arial"/>
                <a:ea typeface="Arial"/>
                <a:cs typeface="Arial"/>
                <a:sym typeface="Arial"/>
              </a:rPr>
              <a:t>	-	</a:t>
            </a:r>
            <a:r>
              <a:rPr lang="de-DE" sz="1800" b="0" i="0" u="none" strike="noStrike" cap="none" dirty="0">
                <a:solidFill>
                  <a:srgbClr val="FF0000"/>
                </a:solidFill>
                <a:latin typeface="Arial"/>
                <a:ea typeface="Arial"/>
                <a:cs typeface="Arial"/>
                <a:sym typeface="Arial"/>
              </a:rPr>
              <a:t>283,62 €</a:t>
            </a:r>
            <a:r>
              <a:rPr lang="de-DE" sz="1800" dirty="0"/>
              <a:t>	</a:t>
            </a:r>
            <a:r>
              <a:rPr lang="de-DE" sz="1800" b="0" i="0" u="none" strike="noStrike" cap="none" dirty="0">
                <a:solidFill>
                  <a:srgbClr val="000000"/>
                </a:solidFill>
                <a:latin typeface="Arial"/>
                <a:ea typeface="Arial"/>
                <a:cs typeface="Arial"/>
                <a:sym typeface="Arial"/>
              </a:rPr>
              <a:t>Minus in den Bargeldkassen</a:t>
            </a:r>
          </a:p>
          <a:p>
            <a:pPr marL="0" marR="0" lvl="0" indent="0" algn="l" rtl="0">
              <a:lnSpc>
                <a:spcPct val="100000"/>
              </a:lnSpc>
              <a:spcBef>
                <a:spcPts val="0"/>
              </a:spcBef>
              <a:spcAft>
                <a:spcPts val="0"/>
              </a:spcAft>
              <a:buNone/>
              <a:tabLst>
                <a:tab pos="1792288" algn="r"/>
                <a:tab pos="4038600" algn="r"/>
              </a:tabLst>
            </a:pPr>
            <a:r>
              <a:rPr lang="de-DE" sz="1800" dirty="0"/>
              <a:t>	</a:t>
            </a:r>
            <a:r>
              <a:rPr lang="de-DE" sz="1800" b="0" i="0" u="none" strike="noStrike" cap="none" dirty="0">
                <a:solidFill>
                  <a:srgbClr val="000000"/>
                </a:solidFill>
                <a:latin typeface="Arial"/>
                <a:ea typeface="Arial"/>
                <a:cs typeface="Arial"/>
                <a:sym typeface="Arial"/>
              </a:rPr>
              <a:t>+	</a:t>
            </a:r>
            <a:r>
              <a:rPr lang="de-DE" sz="1800" b="0" i="0" u="none" strike="noStrike" cap="none" dirty="0">
                <a:solidFill>
                  <a:schemeClr val="tx1"/>
                </a:solidFill>
                <a:latin typeface="Arial"/>
                <a:ea typeface="Arial"/>
                <a:cs typeface="Arial"/>
                <a:sym typeface="Arial"/>
              </a:rPr>
              <a:t>750,00 €</a:t>
            </a:r>
            <a:r>
              <a:rPr lang="de-DE" sz="1800" b="0" i="0" u="none" strike="noStrike" cap="none" dirty="0">
                <a:solidFill>
                  <a:srgbClr val="000000"/>
                </a:solidFill>
                <a:latin typeface="Arial"/>
                <a:ea typeface="Arial"/>
                <a:cs typeface="Arial"/>
                <a:sym typeface="Arial"/>
              </a:rPr>
              <a:t>	Plus Klärungskonto</a:t>
            </a:r>
          </a:p>
          <a:p>
            <a:pPr marL="0" marR="0" lvl="0" indent="0" algn="l" rtl="0">
              <a:lnSpc>
                <a:spcPct val="100000"/>
              </a:lnSpc>
              <a:spcBef>
                <a:spcPts val="0"/>
              </a:spcBef>
              <a:spcAft>
                <a:spcPts val="0"/>
              </a:spcAft>
              <a:buNone/>
              <a:tabLst>
                <a:tab pos="1792288" algn="r"/>
                <a:tab pos="4038600" algn="r"/>
              </a:tabLst>
            </a:pPr>
            <a:r>
              <a:rPr lang="de-DE" sz="1800" b="0" i="0" u="none" strike="noStrike" cap="none" dirty="0">
                <a:solidFill>
                  <a:srgbClr val="000000"/>
                </a:solidFill>
                <a:latin typeface="Arial"/>
                <a:ea typeface="Arial"/>
                <a:cs typeface="Arial"/>
                <a:sym typeface="Arial"/>
              </a:rPr>
              <a:t>	</a:t>
            </a:r>
            <a:r>
              <a:rPr lang="de-DE" sz="1800" b="0" i="0" u="sng" strike="noStrike" cap="none" dirty="0">
                <a:solidFill>
                  <a:srgbClr val="000000"/>
                </a:solidFill>
                <a:latin typeface="Arial"/>
                <a:ea typeface="Arial"/>
                <a:cs typeface="Arial"/>
                <a:sym typeface="Arial"/>
              </a:rPr>
              <a:t>+	1.660,00 € </a:t>
            </a:r>
            <a:r>
              <a:rPr lang="de-DE" sz="1800" b="0" i="0" u="none" strike="noStrike" cap="none" dirty="0">
                <a:solidFill>
                  <a:srgbClr val="000000"/>
                </a:solidFill>
                <a:latin typeface="Arial"/>
                <a:ea typeface="Arial"/>
                <a:cs typeface="Arial"/>
                <a:sym typeface="Arial"/>
              </a:rPr>
              <a:t>	Abzahlung LSB Darlehen</a:t>
            </a:r>
          </a:p>
          <a:p>
            <a:pPr marL="0" marR="0" lvl="0" indent="0" algn="l" rtl="0">
              <a:lnSpc>
                <a:spcPct val="100000"/>
              </a:lnSpc>
              <a:spcBef>
                <a:spcPts val="0"/>
              </a:spcBef>
              <a:spcAft>
                <a:spcPts val="0"/>
              </a:spcAft>
              <a:buNone/>
              <a:tabLst>
                <a:tab pos="1792288" algn="r"/>
                <a:tab pos="4038600" algn="r"/>
              </a:tabLst>
            </a:pPr>
            <a:r>
              <a:rPr lang="de-DE" sz="1800" b="0" i="0" u="none" strike="noStrike" cap="none" dirty="0">
                <a:solidFill>
                  <a:srgbClr val="FF0000"/>
                </a:solidFill>
                <a:latin typeface="Arial"/>
                <a:ea typeface="Arial"/>
                <a:cs typeface="Arial"/>
                <a:sym typeface="Arial"/>
              </a:rPr>
              <a:t>	</a:t>
            </a:r>
            <a:r>
              <a:rPr lang="de-DE" sz="1800" b="0" i="0" u="none" strike="noStrike" cap="none" dirty="0">
                <a:solidFill>
                  <a:schemeClr val="dk1"/>
                </a:solidFill>
                <a:latin typeface="Arial"/>
                <a:ea typeface="Arial"/>
                <a:cs typeface="Arial"/>
                <a:sym typeface="Arial"/>
              </a:rPr>
              <a:t>-	</a:t>
            </a:r>
            <a:r>
              <a:rPr lang="de-DE" sz="1800" b="0" i="0" u="none" strike="noStrike" cap="none" dirty="0">
                <a:solidFill>
                  <a:srgbClr val="FF0000"/>
                </a:solidFill>
                <a:latin typeface="Arial"/>
                <a:ea typeface="Arial"/>
                <a:cs typeface="Arial"/>
                <a:sym typeface="Arial"/>
              </a:rPr>
              <a:t>40.696,75 </a:t>
            </a:r>
            <a:r>
              <a:rPr lang="de-DE" sz="1800" b="0" i="0" u="none" strike="noStrike" cap="none" dirty="0">
                <a:solidFill>
                  <a:srgbClr val="FF0000"/>
                </a:solidFill>
                <a:sym typeface="Arial"/>
              </a:rPr>
              <a:t>€</a:t>
            </a:r>
            <a:endParaRPr dirty="0">
              <a:solidFill>
                <a:srgbClr val="FF0000"/>
              </a:solidFill>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1400" b="0" i="0" u="none" strike="noStrike" cap="none" dirty="0">
                <a:solidFill>
                  <a:srgbClr val="000000"/>
                </a:solidFill>
                <a:latin typeface="Arial"/>
                <a:ea typeface="Arial"/>
                <a:cs typeface="Arial"/>
                <a:sym typeface="Arial"/>
              </a:rPr>
              <a:t>	</a:t>
            </a:r>
            <a:endParaRPr dirty="0"/>
          </a:p>
        </p:txBody>
      </p:sp>
      <p:sp>
        <p:nvSpPr>
          <p:cNvPr id="202" name="Google Shape;202;g33f626d807a_0_0"/>
          <p:cNvSpPr txBox="1"/>
          <p:nvPr/>
        </p:nvSpPr>
        <p:spPr>
          <a:xfrm>
            <a:off x="5517980" y="896008"/>
            <a:ext cx="5158200" cy="35393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de-DE" sz="1600" b="0" i="0" u="none" strike="noStrike" cap="none" dirty="0">
                <a:solidFill>
                  <a:srgbClr val="000000"/>
                </a:solidFill>
                <a:latin typeface="Arial"/>
                <a:ea typeface="Arial"/>
                <a:cs typeface="Arial"/>
                <a:sym typeface="Arial"/>
              </a:rPr>
              <a:t>Geplant war ein Minus von ca. 37.000 €. Dies war mit der Umbaumaßnahme Clubraum Sportpark Wester und einer Steuernachzahlung über 37.000 € begründet worden. Die Umbaumaßnahme wird erst dieses Jahr umgesetzt. Die Fördergelder von 60.000 € wurden aber 2025 schon gezahlt.</a:t>
            </a:r>
          </a:p>
          <a:p>
            <a:pPr marL="0" marR="0" lvl="0" indent="0" algn="just" rtl="0">
              <a:lnSpc>
                <a:spcPct val="100000"/>
              </a:lnSpc>
              <a:spcBef>
                <a:spcPts val="0"/>
              </a:spcBef>
              <a:spcAft>
                <a:spcPts val="0"/>
              </a:spcAft>
              <a:buNone/>
            </a:pPr>
            <a:r>
              <a:rPr lang="de-DE" sz="1600" b="0" i="0" u="none" strike="noStrike" cap="none" dirty="0">
                <a:solidFill>
                  <a:srgbClr val="000000"/>
                </a:solidFill>
                <a:latin typeface="Arial"/>
                <a:ea typeface="Arial"/>
                <a:cs typeface="Arial"/>
                <a:sym typeface="Arial"/>
              </a:rPr>
              <a:t>Das Minus ergibt sich daher aus folgenden Gründen (nicht geplante Maßnahmen)</a:t>
            </a:r>
          </a:p>
          <a:p>
            <a:pPr marL="342900" marR="0" lvl="0" indent="-342900" algn="just" rtl="0">
              <a:lnSpc>
                <a:spcPct val="100000"/>
              </a:lnSpc>
              <a:spcBef>
                <a:spcPts val="0"/>
              </a:spcBef>
              <a:spcAft>
                <a:spcPts val="0"/>
              </a:spcAft>
              <a:buAutoNum type="arabicParenR"/>
              <a:tabLst>
                <a:tab pos="266700" algn="r"/>
              </a:tabLst>
            </a:pPr>
            <a:r>
              <a:rPr lang="de-DE" sz="1600" dirty="0"/>
              <a:t>Der Traktor (über 30 Jahre alt) vom Sportplatz war irreparabel defekt. Der neue kostete 25.000 €.</a:t>
            </a:r>
          </a:p>
          <a:p>
            <a:pPr marL="342900" marR="0" lvl="0" indent="-342900" algn="just" rtl="0">
              <a:lnSpc>
                <a:spcPct val="100000"/>
              </a:lnSpc>
              <a:spcBef>
                <a:spcPts val="0"/>
              </a:spcBef>
              <a:spcAft>
                <a:spcPts val="0"/>
              </a:spcAft>
              <a:buAutoNum type="arabicParenR"/>
              <a:tabLst>
                <a:tab pos="266700" algn="r"/>
              </a:tabLst>
            </a:pPr>
            <a:r>
              <a:rPr lang="de-DE" sz="1600" dirty="0"/>
              <a:t>Ein Putzroboter wurde für die Säuberung der Kehlbachhalle angeschafft. Kostenpunkt 23.000 €.</a:t>
            </a:r>
          </a:p>
          <a:p>
            <a:pPr marL="342900" marR="0" lvl="0" indent="-342900" rtl="0">
              <a:lnSpc>
                <a:spcPct val="100000"/>
              </a:lnSpc>
              <a:spcBef>
                <a:spcPts val="0"/>
              </a:spcBef>
              <a:spcAft>
                <a:spcPts val="0"/>
              </a:spcAft>
              <a:buAutoNum type="arabicParenR"/>
              <a:tabLst>
                <a:tab pos="266700" algn="r"/>
              </a:tabLst>
            </a:pPr>
            <a:r>
              <a:rPr lang="de-DE" sz="1600" dirty="0"/>
              <a:t>Renovierung des Beachvolleyballfeldes. Kostenpunkt 18.000 €.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1">
                                            <p:txEl>
                                              <p:pRg st="0" end="0"/>
                                            </p:txEl>
                                          </p:spTgt>
                                        </p:tgtEl>
                                        <p:attrNameLst>
                                          <p:attrName>style.visibility</p:attrName>
                                        </p:attrNameLst>
                                      </p:cBhvr>
                                      <p:to>
                                        <p:strVal val="visible"/>
                                      </p:to>
                                    </p:set>
                                    <p:anim calcmode="lin" valueType="num">
                                      <p:cBhvr additive="base">
                                        <p:cTn id="7" dur="1000"/>
                                        <p:tgtEl>
                                          <p:spTgt spid="2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1">
                                            <p:txEl>
                                              <p:pRg st="2" end="2"/>
                                            </p:txEl>
                                          </p:spTgt>
                                        </p:tgtEl>
                                        <p:attrNameLst>
                                          <p:attrName>style.visibility</p:attrName>
                                        </p:attrNameLst>
                                      </p:cBhvr>
                                      <p:to>
                                        <p:strVal val="visible"/>
                                      </p:to>
                                    </p:set>
                                    <p:anim calcmode="lin" valueType="num">
                                      <p:cBhvr additive="base">
                                        <p:cTn id="12" dur="1000"/>
                                        <p:tgtEl>
                                          <p:spTgt spid="20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1">
                                            <p:txEl>
                                              <p:pRg st="3" end="3"/>
                                            </p:txEl>
                                          </p:spTgt>
                                        </p:tgtEl>
                                        <p:attrNameLst>
                                          <p:attrName>style.visibility</p:attrName>
                                        </p:attrNameLst>
                                      </p:cBhvr>
                                      <p:to>
                                        <p:strVal val="visible"/>
                                      </p:to>
                                    </p:set>
                                    <p:anim calcmode="lin" valueType="num">
                                      <p:cBhvr additive="base">
                                        <p:cTn id="17" dur="1000"/>
                                        <p:tgtEl>
                                          <p:spTgt spid="20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1">
                                            <p:txEl>
                                              <p:pRg st="4" end="4"/>
                                            </p:txEl>
                                          </p:spTgt>
                                        </p:tgtEl>
                                        <p:attrNameLst>
                                          <p:attrName>style.visibility</p:attrName>
                                        </p:attrNameLst>
                                      </p:cBhvr>
                                      <p:to>
                                        <p:strVal val="visible"/>
                                      </p:to>
                                    </p:set>
                                    <p:anim calcmode="lin" valueType="num">
                                      <p:cBhvr additive="base">
                                        <p:cTn id="22" dur="1000"/>
                                        <p:tgtEl>
                                          <p:spTgt spid="20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01">
                                            <p:txEl>
                                              <p:pRg st="5" end="5"/>
                                            </p:txEl>
                                          </p:spTgt>
                                        </p:tgtEl>
                                        <p:attrNameLst>
                                          <p:attrName>style.visibility</p:attrName>
                                        </p:attrNameLst>
                                      </p:cBhvr>
                                      <p:to>
                                        <p:strVal val="visible"/>
                                      </p:to>
                                    </p:set>
                                    <p:anim calcmode="lin" valueType="num">
                                      <p:cBhvr additive="base">
                                        <p:cTn id="27" dur="1000"/>
                                        <p:tgtEl>
                                          <p:spTgt spid="20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01">
                                            <p:txEl>
                                              <p:pRg st="7" end="7"/>
                                            </p:txEl>
                                          </p:spTgt>
                                        </p:tgtEl>
                                        <p:attrNameLst>
                                          <p:attrName>style.visibility</p:attrName>
                                        </p:attrNameLst>
                                      </p:cBhvr>
                                      <p:to>
                                        <p:strVal val="visible"/>
                                      </p:to>
                                    </p:set>
                                    <p:anim calcmode="lin" valueType="num">
                                      <p:cBhvr additive="base">
                                        <p:cTn id="32" dur="1000"/>
                                        <p:tgtEl>
                                          <p:spTgt spid="20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1">
                                            <p:txEl>
                                              <p:pRg st="8" end="8"/>
                                            </p:txEl>
                                          </p:spTgt>
                                        </p:tgtEl>
                                        <p:attrNameLst>
                                          <p:attrName>style.visibility</p:attrName>
                                        </p:attrNameLst>
                                      </p:cBhvr>
                                      <p:to>
                                        <p:strVal val="visible"/>
                                      </p:to>
                                    </p:set>
                                    <p:anim calcmode="lin" valueType="num">
                                      <p:cBhvr additive="base">
                                        <p:cTn id="37" dur="1000"/>
                                        <p:tgtEl>
                                          <p:spTgt spid="201">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01">
                                            <p:txEl>
                                              <p:pRg st="9" end="9"/>
                                            </p:txEl>
                                          </p:spTgt>
                                        </p:tgtEl>
                                        <p:attrNameLst>
                                          <p:attrName>style.visibility</p:attrName>
                                        </p:attrNameLst>
                                      </p:cBhvr>
                                      <p:to>
                                        <p:strVal val="visible"/>
                                      </p:to>
                                    </p:set>
                                    <p:anim calcmode="lin" valueType="num">
                                      <p:cBhvr additive="base">
                                        <p:cTn id="42" dur="1000"/>
                                        <p:tgtEl>
                                          <p:spTgt spid="201">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01">
                                            <p:txEl>
                                              <p:pRg st="10" end="10"/>
                                            </p:txEl>
                                          </p:spTgt>
                                        </p:tgtEl>
                                        <p:attrNameLst>
                                          <p:attrName>style.visibility</p:attrName>
                                        </p:attrNameLst>
                                      </p:cBhvr>
                                      <p:to>
                                        <p:strVal val="visible"/>
                                      </p:to>
                                    </p:set>
                                    <p:anim calcmode="lin" valueType="num">
                                      <p:cBhvr additive="base">
                                        <p:cTn id="47" dur="1000"/>
                                        <p:tgtEl>
                                          <p:spTgt spid="201">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01">
                                            <p:txEl>
                                              <p:pRg st="11" end="11"/>
                                            </p:txEl>
                                          </p:spTgt>
                                        </p:tgtEl>
                                        <p:attrNameLst>
                                          <p:attrName>style.visibility</p:attrName>
                                        </p:attrNameLst>
                                      </p:cBhvr>
                                      <p:to>
                                        <p:strVal val="visible"/>
                                      </p:to>
                                    </p:set>
                                    <p:anim calcmode="lin" valueType="num">
                                      <p:cBhvr additive="base">
                                        <p:cTn id="52" dur="1000"/>
                                        <p:tgtEl>
                                          <p:spTgt spid="201">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01">
                                            <p:txEl>
                                              <p:pRg st="12" end="12"/>
                                            </p:txEl>
                                          </p:spTgt>
                                        </p:tgtEl>
                                        <p:attrNameLst>
                                          <p:attrName>style.visibility</p:attrName>
                                        </p:attrNameLst>
                                      </p:cBhvr>
                                      <p:to>
                                        <p:strVal val="visible"/>
                                      </p:to>
                                    </p:set>
                                    <p:anim calcmode="lin" valueType="num">
                                      <p:cBhvr additive="base">
                                        <p:cTn id="57" dur="1000"/>
                                        <p:tgtEl>
                                          <p:spTgt spid="201">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01">
                                            <p:txEl>
                                              <p:pRg st="13" end="13"/>
                                            </p:txEl>
                                          </p:spTgt>
                                        </p:tgtEl>
                                        <p:attrNameLst>
                                          <p:attrName>style.visibility</p:attrName>
                                        </p:attrNameLst>
                                      </p:cBhvr>
                                      <p:to>
                                        <p:strVal val="visible"/>
                                      </p:to>
                                    </p:set>
                                    <p:anim calcmode="lin" valueType="num">
                                      <p:cBhvr additive="base">
                                        <p:cTn id="62" dur="1000"/>
                                        <p:tgtEl>
                                          <p:spTgt spid="201">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01">
                                            <p:txEl>
                                              <p:pRg st="14" end="14"/>
                                            </p:txEl>
                                          </p:spTgt>
                                        </p:tgtEl>
                                        <p:attrNameLst>
                                          <p:attrName>style.visibility</p:attrName>
                                        </p:attrNameLst>
                                      </p:cBhvr>
                                      <p:to>
                                        <p:strVal val="visible"/>
                                      </p:to>
                                    </p:set>
                                    <p:anim calcmode="lin" valueType="num">
                                      <p:cBhvr additive="base">
                                        <p:cTn id="67" dur="1000"/>
                                        <p:tgtEl>
                                          <p:spTgt spid="201">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01">
                                            <p:txEl>
                                              <p:pRg st="15" end="15"/>
                                            </p:txEl>
                                          </p:spTgt>
                                        </p:tgtEl>
                                        <p:attrNameLst>
                                          <p:attrName>style.visibility</p:attrName>
                                        </p:attrNameLst>
                                      </p:cBhvr>
                                      <p:to>
                                        <p:strVal val="visible"/>
                                      </p:to>
                                    </p:set>
                                    <p:anim calcmode="lin" valueType="num">
                                      <p:cBhvr additive="base">
                                        <p:cTn id="72" dur="1000"/>
                                        <p:tgtEl>
                                          <p:spTgt spid="201">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01">
                                            <p:txEl>
                                              <p:pRg st="16" end="16"/>
                                            </p:txEl>
                                          </p:spTgt>
                                        </p:tgtEl>
                                        <p:attrNameLst>
                                          <p:attrName>style.visibility</p:attrName>
                                        </p:attrNameLst>
                                      </p:cBhvr>
                                      <p:to>
                                        <p:strVal val="visible"/>
                                      </p:to>
                                    </p:set>
                                    <p:anim calcmode="lin" valueType="num">
                                      <p:cBhvr additive="base">
                                        <p:cTn id="77" dur="1000"/>
                                        <p:tgtEl>
                                          <p:spTgt spid="201">
                                            <p:txEl>
                                              <p:pRg st="16" end="16"/>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201">
                                            <p:txEl>
                                              <p:pRg st="17" end="17"/>
                                            </p:txEl>
                                          </p:spTgt>
                                        </p:tgtEl>
                                        <p:attrNameLst>
                                          <p:attrName>style.visibility</p:attrName>
                                        </p:attrNameLst>
                                      </p:cBhvr>
                                      <p:to>
                                        <p:strVal val="visible"/>
                                      </p:to>
                                    </p:set>
                                    <p:anim calcmode="lin" valueType="num">
                                      <p:cBhvr additive="base">
                                        <p:cTn id="82" dur="1000"/>
                                        <p:tgtEl>
                                          <p:spTgt spid="201">
                                            <p:txEl>
                                              <p:pRg st="17" end="17"/>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201">
                                            <p:txEl>
                                              <p:pRg st="22" end="22"/>
                                            </p:txEl>
                                          </p:spTgt>
                                        </p:tgtEl>
                                        <p:attrNameLst>
                                          <p:attrName>style.visibility</p:attrName>
                                        </p:attrNameLst>
                                      </p:cBhvr>
                                      <p:to>
                                        <p:strVal val="visible"/>
                                      </p:to>
                                    </p:set>
                                    <p:anim calcmode="lin" valueType="num">
                                      <p:cBhvr additive="base">
                                        <p:cTn id="87" dur="1000"/>
                                        <p:tgtEl>
                                          <p:spTgt spid="201">
                                            <p:txEl>
                                              <p:pRg st="22" end="22"/>
                                            </p:tx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02">
                                            <p:txEl>
                                              <p:pRg st="0" end="0"/>
                                            </p:txEl>
                                          </p:spTgt>
                                        </p:tgtEl>
                                        <p:attrNameLst>
                                          <p:attrName>style.visibility</p:attrName>
                                        </p:attrNameLst>
                                      </p:cBhvr>
                                      <p:to>
                                        <p:strVal val="visible"/>
                                      </p:to>
                                    </p:set>
                                    <p:animEffect transition="in" filter="fade">
                                      <p:cBhvr>
                                        <p:cTn id="92" dur="1000"/>
                                        <p:tgtEl>
                                          <p:spTgt spid="202">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02">
                                            <p:txEl>
                                              <p:pRg st="1" end="1"/>
                                            </p:txEl>
                                          </p:spTgt>
                                        </p:tgtEl>
                                        <p:attrNameLst>
                                          <p:attrName>style.visibility</p:attrName>
                                        </p:attrNameLst>
                                      </p:cBhvr>
                                      <p:to>
                                        <p:strVal val="visible"/>
                                      </p:to>
                                    </p:set>
                                    <p:animEffect transition="in" filter="fade">
                                      <p:cBhvr>
                                        <p:cTn id="97" dur="1000"/>
                                        <p:tgtEl>
                                          <p:spTgt spid="202">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02">
                                            <p:txEl>
                                              <p:pRg st="2" end="2"/>
                                            </p:txEl>
                                          </p:spTgt>
                                        </p:tgtEl>
                                        <p:attrNameLst>
                                          <p:attrName>style.visibility</p:attrName>
                                        </p:attrNameLst>
                                      </p:cBhvr>
                                      <p:to>
                                        <p:strVal val="visible"/>
                                      </p:to>
                                    </p:set>
                                    <p:animEffect transition="in" filter="fade">
                                      <p:cBhvr>
                                        <p:cTn id="102" dur="1000"/>
                                        <p:tgtEl>
                                          <p:spTgt spid="202">
                                            <p:txEl>
                                              <p:pRg st="2" end="2"/>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02">
                                            <p:txEl>
                                              <p:pRg st="3" end="3"/>
                                            </p:txEl>
                                          </p:spTgt>
                                        </p:tgtEl>
                                        <p:attrNameLst>
                                          <p:attrName>style.visibility</p:attrName>
                                        </p:attrNameLst>
                                      </p:cBhvr>
                                      <p:to>
                                        <p:strVal val="visible"/>
                                      </p:to>
                                    </p:set>
                                    <p:animEffect transition="in" filter="fade">
                                      <p:cBhvr>
                                        <p:cTn id="107" dur="1000"/>
                                        <p:tgtEl>
                                          <p:spTgt spid="202">
                                            <p:txEl>
                                              <p:pRg st="3" end="3"/>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202">
                                            <p:txEl>
                                              <p:pRg st="4" end="4"/>
                                            </p:txEl>
                                          </p:spTgt>
                                        </p:tgtEl>
                                        <p:attrNameLst>
                                          <p:attrName>style.visibility</p:attrName>
                                        </p:attrNameLst>
                                      </p:cBhvr>
                                      <p:to>
                                        <p:strVal val="visible"/>
                                      </p:to>
                                    </p:set>
                                    <p:animEffect transition="in" filter="fade">
                                      <p:cBhvr>
                                        <p:cTn id="112" dur="1000"/>
                                        <p:tgtEl>
                                          <p:spTgt spid="20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3"/>
          <p:cNvSpPr txBox="1">
            <a:spLocks noGrp="1"/>
          </p:cNvSpPr>
          <p:nvPr>
            <p:ph type="title"/>
          </p:nvPr>
        </p:nvSpPr>
        <p:spPr>
          <a:xfrm>
            <a:off x="773291"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Finanzbericht 2025</a:t>
            </a:r>
            <a:endParaRPr dirty="0">
              <a:latin typeface="+mn-lt"/>
            </a:endParaRPr>
          </a:p>
        </p:txBody>
      </p:sp>
      <p:sp>
        <p:nvSpPr>
          <p:cNvPr id="230" name="Google Shape;230;p13"/>
          <p:cNvSpPr txBox="1"/>
          <p:nvPr/>
        </p:nvSpPr>
        <p:spPr>
          <a:xfrm>
            <a:off x="773291" y="1460195"/>
            <a:ext cx="10411650" cy="4247276"/>
          </a:xfrm>
          <a:prstGeom prst="rect">
            <a:avLst/>
          </a:prstGeom>
          <a:noFill/>
          <a:ln>
            <a:noFill/>
          </a:ln>
        </p:spPr>
        <p:txBody>
          <a:bodyPr spcFirstLastPara="1" wrap="square" lIns="91425" tIns="45700" rIns="91425" bIns="45700" anchor="t" anchorCtr="0">
            <a:spAutoFit/>
          </a:bodyPr>
          <a:lstStyle/>
          <a:p>
            <a:pPr>
              <a:buSzPts val="2000"/>
              <a:tabLst>
                <a:tab pos="6364288" algn="r"/>
              </a:tabLst>
            </a:pPr>
            <a:r>
              <a:rPr lang="de-DE" sz="1800" b="1" i="0" u="none" strike="noStrike" cap="none" dirty="0">
                <a:solidFill>
                  <a:schemeClr val="dk1"/>
                </a:solidFill>
                <a:latin typeface="+mn-lt"/>
                <a:ea typeface="Calibri"/>
                <a:cs typeface="Calibri"/>
                <a:sym typeface="Calibri"/>
              </a:rPr>
              <a:t>Einnahmen			Vergleich zu 2024</a:t>
            </a:r>
          </a:p>
          <a:p>
            <a:pPr>
              <a:buSzPts val="2000"/>
              <a:tabLst>
                <a:tab pos="6364288" algn="r"/>
                <a:tab pos="8697913" algn="r"/>
              </a:tabLst>
            </a:pPr>
            <a:r>
              <a:rPr lang="de-DE" sz="1800" dirty="0">
                <a:solidFill>
                  <a:schemeClr val="dk1"/>
                </a:solidFill>
                <a:latin typeface="+mn-lt"/>
                <a:ea typeface="Calibri"/>
                <a:cs typeface="Calibri"/>
                <a:sym typeface="Calibri"/>
              </a:rPr>
              <a:t>Zuschüsse (Gemeinde, KSB, LSB, DJK, etc.)	ca. 251.000 €	(- 81.000 €) </a:t>
            </a:r>
          </a:p>
          <a:p>
            <a:pPr>
              <a:buSzPts val="2000"/>
              <a:tabLst>
                <a:tab pos="6364288" algn="r"/>
                <a:tab pos="8697913" algn="r"/>
              </a:tabLst>
            </a:pPr>
            <a:r>
              <a:rPr lang="de-DE" sz="1800" b="0" i="0" u="none" strike="noStrike" cap="none" dirty="0">
                <a:solidFill>
                  <a:schemeClr val="dk1"/>
                </a:solidFill>
                <a:latin typeface="+mn-lt"/>
                <a:ea typeface="Calibri"/>
                <a:cs typeface="Calibri"/>
                <a:sym typeface="Calibri"/>
              </a:rPr>
              <a:t>Vereins- &amp; Abteilungsbeiträge	ca. 250.000 €	(+ 24.000 €)</a:t>
            </a:r>
          </a:p>
          <a:p>
            <a:pPr>
              <a:buSzPts val="2000"/>
              <a:tabLst>
                <a:tab pos="6364288" algn="r"/>
                <a:tab pos="8697913" algn="r"/>
              </a:tabLst>
            </a:pPr>
            <a:r>
              <a:rPr lang="de-DE" sz="1800" b="0" i="0" u="none" strike="noStrike" cap="none" dirty="0">
                <a:solidFill>
                  <a:schemeClr val="dk1"/>
                </a:solidFill>
                <a:latin typeface="+mn-lt"/>
                <a:ea typeface="Calibri"/>
                <a:cs typeface="Calibri"/>
                <a:sym typeface="Calibri"/>
              </a:rPr>
              <a:t>Spenden	ca. 98.000 €	(- 11.000 €)</a:t>
            </a:r>
          </a:p>
          <a:p>
            <a:pPr>
              <a:buSzPts val="2000"/>
              <a:tabLst>
                <a:tab pos="6364288" algn="r"/>
                <a:tab pos="8697913" algn="r"/>
              </a:tabLst>
            </a:pPr>
            <a:r>
              <a:rPr lang="de-DE" sz="1800" b="0" i="0" u="none" strike="noStrike" cap="none" dirty="0">
                <a:solidFill>
                  <a:schemeClr val="dk1"/>
                </a:solidFill>
                <a:latin typeface="+mn-lt"/>
                <a:ea typeface="Calibri"/>
                <a:cs typeface="Calibri"/>
                <a:sym typeface="Calibri"/>
              </a:rPr>
              <a:t>Freizeiten 	ca. 38.000 €	(- 14.000 €)</a:t>
            </a:r>
          </a:p>
          <a:p>
            <a:pPr>
              <a:buSzPts val="2000"/>
              <a:tabLst>
                <a:tab pos="6364288" algn="r"/>
                <a:tab pos="8697913" algn="r"/>
              </a:tabLst>
            </a:pPr>
            <a:r>
              <a:rPr lang="de-DE" sz="1800" b="0" i="0" u="none" strike="noStrike" cap="none" dirty="0">
                <a:solidFill>
                  <a:schemeClr val="dk1"/>
                </a:solidFill>
                <a:latin typeface="+mn-lt"/>
                <a:ea typeface="Calibri"/>
                <a:cs typeface="Calibri"/>
                <a:sym typeface="Calibri"/>
              </a:rPr>
              <a:t>Sponsoring	ca. </a:t>
            </a:r>
            <a:r>
              <a:rPr lang="de-DE" sz="1800" dirty="0">
                <a:solidFill>
                  <a:schemeClr val="dk1"/>
                </a:solidFill>
                <a:latin typeface="+mn-lt"/>
                <a:ea typeface="Calibri"/>
                <a:cs typeface="Calibri"/>
                <a:sym typeface="Calibri"/>
              </a:rPr>
              <a:t>18</a:t>
            </a:r>
            <a:r>
              <a:rPr lang="de-DE" sz="1800" b="0" i="0" u="none" strike="noStrike" cap="none" dirty="0">
                <a:solidFill>
                  <a:schemeClr val="dk1"/>
                </a:solidFill>
                <a:latin typeface="+mn-lt"/>
                <a:ea typeface="Calibri"/>
                <a:cs typeface="Calibri"/>
                <a:sym typeface="Calibri"/>
              </a:rPr>
              <a:t>.000 €	(- 7.000 €)</a:t>
            </a:r>
            <a:endParaRPr sz="12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de-DE" sz="1800" b="1" i="0" u="none" strike="noStrike" cap="none" dirty="0">
                <a:solidFill>
                  <a:schemeClr val="dk1"/>
                </a:solidFill>
                <a:latin typeface="+mn-lt"/>
                <a:ea typeface="Calibri"/>
                <a:cs typeface="Calibri"/>
                <a:sym typeface="Calibri"/>
              </a:rPr>
              <a:t>Ausgaben</a:t>
            </a:r>
            <a:endParaRPr sz="1200" b="0" i="0" u="none" strike="noStrike" cap="none" dirty="0">
              <a:solidFill>
                <a:srgbClr val="000000"/>
              </a:solidFill>
              <a:latin typeface="+mn-lt"/>
              <a:sym typeface="Arial"/>
            </a:endParaRPr>
          </a:p>
          <a:p>
            <a:pPr>
              <a:buSzPts val="2000"/>
              <a:tabLst>
                <a:tab pos="6364288" algn="r"/>
                <a:tab pos="8697913" algn="r"/>
              </a:tabLst>
            </a:pPr>
            <a:r>
              <a:rPr lang="de-DE" sz="1800" b="0" i="0" u="none" strike="noStrike" cap="none" dirty="0">
                <a:solidFill>
                  <a:schemeClr val="dk1"/>
                </a:solidFill>
                <a:latin typeface="+mn-lt"/>
                <a:ea typeface="Calibri"/>
                <a:cs typeface="Calibri"/>
                <a:sym typeface="Calibri"/>
              </a:rPr>
              <a:t>Personal inkl. Steuer/Versicherung	ca. 196.000 €	(+ 4.000 €)</a:t>
            </a:r>
          </a:p>
          <a:p>
            <a:pPr>
              <a:buSzPts val="2000"/>
              <a:tabLst>
                <a:tab pos="6364288" algn="r"/>
                <a:tab pos="8697913" algn="r"/>
              </a:tabLst>
            </a:pPr>
            <a:r>
              <a:rPr lang="de-DE" sz="1800" b="0" i="0" u="none" strike="noStrike" cap="none" dirty="0">
                <a:solidFill>
                  <a:schemeClr val="dk1"/>
                </a:solidFill>
                <a:latin typeface="+mn-lt"/>
                <a:ea typeface="Calibri"/>
                <a:cs typeface="Calibri"/>
                <a:sym typeface="Calibri"/>
              </a:rPr>
              <a:t>Übungsleiter/Trainer	ca. </a:t>
            </a:r>
            <a:r>
              <a:rPr lang="de-DE" sz="1800" dirty="0">
                <a:solidFill>
                  <a:schemeClr val="dk1"/>
                </a:solidFill>
                <a:latin typeface="+mn-lt"/>
                <a:ea typeface="Calibri"/>
                <a:cs typeface="Calibri"/>
                <a:sym typeface="Calibri"/>
              </a:rPr>
              <a:t>145</a:t>
            </a:r>
            <a:r>
              <a:rPr lang="de-DE" sz="1800" b="0" i="0" u="none" strike="noStrike" cap="none" dirty="0">
                <a:solidFill>
                  <a:schemeClr val="dk1"/>
                </a:solidFill>
                <a:latin typeface="+mn-lt"/>
                <a:ea typeface="Calibri"/>
                <a:cs typeface="Calibri"/>
                <a:sym typeface="Calibri"/>
              </a:rPr>
              <a:t>.000 €	(+ 10.000 €)</a:t>
            </a:r>
          </a:p>
          <a:p>
            <a:pPr>
              <a:buSzPts val="2000"/>
              <a:tabLst>
                <a:tab pos="6364288" algn="r"/>
                <a:tab pos="8697913" algn="r"/>
              </a:tabLst>
            </a:pPr>
            <a:r>
              <a:rPr lang="de-DE" sz="1800" b="0" i="0" u="none" strike="noStrike" cap="none" dirty="0">
                <a:solidFill>
                  <a:schemeClr val="dk1"/>
                </a:solidFill>
                <a:latin typeface="+mn-lt"/>
                <a:ea typeface="Calibri"/>
                <a:cs typeface="Calibri"/>
                <a:sym typeface="Calibri"/>
              </a:rPr>
              <a:t>Pflege/Wartung/Reparaturen	ca. 59.000 €	(- 6.000 €)</a:t>
            </a:r>
          </a:p>
          <a:p>
            <a:pPr marL="0" marR="0" lvl="0" indent="0" algn="l" rtl="0">
              <a:lnSpc>
                <a:spcPct val="100000"/>
              </a:lnSpc>
              <a:spcBef>
                <a:spcPts val="0"/>
              </a:spcBef>
              <a:spcAft>
                <a:spcPts val="0"/>
              </a:spcAft>
              <a:buClr>
                <a:srgbClr val="000000"/>
              </a:buClr>
              <a:buSzPts val="2000"/>
              <a:buFont typeface="Arial"/>
              <a:buNone/>
              <a:tabLst>
                <a:tab pos="6364288" algn="r"/>
                <a:tab pos="8697913" algn="r"/>
              </a:tabLst>
            </a:pPr>
            <a:r>
              <a:rPr lang="de-DE" sz="1800" dirty="0">
                <a:solidFill>
                  <a:schemeClr val="dk1"/>
                </a:solidFill>
                <a:latin typeface="+mn-lt"/>
                <a:ea typeface="Calibri"/>
                <a:cs typeface="Calibri"/>
                <a:sym typeface="Calibri"/>
              </a:rPr>
              <a:t>Sportkleidung	ca. 26.000 €	(- 14.000 €)</a:t>
            </a:r>
          </a:p>
          <a:p>
            <a:pPr>
              <a:buSzPts val="2000"/>
              <a:tabLst>
                <a:tab pos="6364288" algn="r"/>
                <a:tab pos="8697913" algn="r"/>
              </a:tabLst>
            </a:pPr>
            <a:r>
              <a:rPr lang="de-DE" sz="1800" dirty="0">
                <a:solidFill>
                  <a:schemeClr val="dk1"/>
                </a:solidFill>
                <a:latin typeface="+mn-lt"/>
                <a:ea typeface="Calibri"/>
                <a:cs typeface="Calibri"/>
                <a:sym typeface="Calibri"/>
              </a:rPr>
              <a:t>Sportgeräte/Gebäudeausstattung	ca. 30.000 €	(+ 2.000 €)</a:t>
            </a:r>
          </a:p>
          <a:p>
            <a:pPr marL="0" marR="0" lvl="0" indent="0" algn="l" rtl="0">
              <a:lnSpc>
                <a:spcPct val="100000"/>
              </a:lnSpc>
              <a:spcBef>
                <a:spcPts val="0"/>
              </a:spcBef>
              <a:spcAft>
                <a:spcPts val="0"/>
              </a:spcAft>
              <a:buClr>
                <a:srgbClr val="000000"/>
              </a:buClr>
              <a:buSzPts val="2000"/>
              <a:buFont typeface="Arial"/>
              <a:buNone/>
              <a:tabLst>
                <a:tab pos="6364288" algn="r"/>
                <a:tab pos="8697913" algn="r"/>
              </a:tabLst>
            </a:pPr>
            <a:r>
              <a:rPr lang="de-DE" sz="1800" b="0" i="0" u="none" strike="noStrike" cap="none" dirty="0">
                <a:solidFill>
                  <a:schemeClr val="dk1"/>
                </a:solidFill>
                <a:latin typeface="+mn-lt"/>
                <a:ea typeface="Calibri"/>
                <a:cs typeface="Calibri"/>
                <a:sym typeface="Calibri"/>
              </a:rPr>
              <a:t>Verbandsbeiträge	ca. 18.000 €	(+ 1.000 €)</a:t>
            </a:r>
            <a:br>
              <a:rPr lang="de-DE" sz="2000" b="0" i="0" u="none" strike="noStrike" cap="none" dirty="0">
                <a:solidFill>
                  <a:schemeClr val="dk1"/>
                </a:solidFill>
                <a:latin typeface="Calibri"/>
                <a:ea typeface="Calibri"/>
                <a:cs typeface="Calibri"/>
                <a:sym typeface="Calibri"/>
              </a:rPr>
            </a:br>
            <a:r>
              <a:rPr lang="de-DE" sz="2000" b="0" i="0" u="none" strike="noStrike" cap="none" dirty="0">
                <a:solidFill>
                  <a:schemeClr val="dk1"/>
                </a:solidFill>
                <a:latin typeface="Calibri"/>
                <a:ea typeface="Calibri"/>
                <a:cs typeface="Calibri"/>
                <a:sym typeface="Calibri"/>
              </a:rPr>
              <a:t>Geräte (Traktor)	ca. 54.000 €	(+ 44.000 €)</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4"/>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Bericht der Kassenprüfer</a:t>
            </a:r>
            <a:endParaRPr sz="1400" b="0" i="0" u="none" strike="noStrike" cap="none" dirty="0">
              <a:solidFill>
                <a:srgbClr val="000000"/>
              </a:solidFill>
              <a:latin typeface="+mn-lt"/>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5"/>
          <p:cNvSpPr txBox="1">
            <a:spLocks noGrp="1"/>
          </p:cNvSpPr>
          <p:nvPr>
            <p:ph type="title"/>
          </p:nvPr>
        </p:nvSpPr>
        <p:spPr>
          <a:xfrm>
            <a:off x="773292" y="-10597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Bericht der Kassenprüfer </a:t>
            </a:r>
            <a:endParaRPr dirty="0">
              <a:latin typeface="+mn-lt"/>
            </a:endParaRPr>
          </a:p>
        </p:txBody>
      </p:sp>
      <p:pic>
        <p:nvPicPr>
          <p:cNvPr id="241" name="Google Shape;241;p15"/>
          <p:cNvPicPr preferRelativeResize="0"/>
          <p:nvPr/>
        </p:nvPicPr>
        <p:blipFill rotWithShape="1">
          <a:blip r:embed="rId3">
            <a:alphaModFix/>
          </a:blip>
          <a:srcRect l="34943" t="1960" r="29099" b="11001"/>
          <a:stretch/>
        </p:blipFill>
        <p:spPr>
          <a:xfrm>
            <a:off x="773292" y="1344134"/>
            <a:ext cx="3820886" cy="4697811"/>
          </a:xfrm>
          <a:prstGeom prst="rect">
            <a:avLst/>
          </a:prstGeom>
          <a:noFill/>
          <a:ln>
            <a:noFill/>
          </a:ln>
        </p:spPr>
      </p:pic>
      <p:sp>
        <p:nvSpPr>
          <p:cNvPr id="242" name="Google Shape;242;p15"/>
          <p:cNvSpPr txBox="1"/>
          <p:nvPr/>
        </p:nvSpPr>
        <p:spPr>
          <a:xfrm>
            <a:off x="1619959" y="4234907"/>
            <a:ext cx="188524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1" i="0" u="none" strike="noStrike" cap="none" dirty="0">
                <a:solidFill>
                  <a:schemeClr val="dk1"/>
                </a:solidFill>
                <a:latin typeface="Calibri"/>
                <a:ea typeface="Calibri"/>
                <a:cs typeface="Calibri"/>
                <a:sym typeface="Calibri"/>
              </a:rPr>
              <a:t>Bericht 2025</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6"/>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Entlastung des Vorstandes</a:t>
            </a:r>
            <a:endParaRPr sz="1400" b="0" i="0" u="none" strike="noStrike" cap="none" dirty="0">
              <a:solidFill>
                <a:srgbClr val="000000"/>
              </a:solidFill>
              <a:latin typeface="+mn-lt"/>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7"/>
          <p:cNvSpPr txBox="1"/>
          <p:nvPr/>
        </p:nvSpPr>
        <p:spPr>
          <a:xfrm>
            <a:off x="1982967" y="2442839"/>
            <a:ext cx="6799083" cy="13695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de-DE" sz="3600" b="0" i="0" u="none" strike="noStrike" cap="none" dirty="0">
                <a:solidFill>
                  <a:schemeClr val="dk1"/>
                </a:solidFill>
                <a:latin typeface="+mn-lt"/>
                <a:ea typeface="Calibri"/>
                <a:cs typeface="Calibri"/>
                <a:sym typeface="Calibri"/>
              </a:rPr>
              <a:t>Abstimmung über die Entlastung des Vorstandes</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100"/>
              <a:buFont typeface="Arial"/>
              <a:buNone/>
            </a:pPr>
            <a:r>
              <a:rPr lang="de-DE" sz="11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253" name="Google Shape;253;p17"/>
          <p:cNvSpPr txBox="1">
            <a:spLocks noGrp="1"/>
          </p:cNvSpPr>
          <p:nvPr>
            <p:ph type="title"/>
          </p:nvPr>
        </p:nvSpPr>
        <p:spPr>
          <a:xfrm>
            <a:off x="773292" y="-9691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Entlastung des Vorstandes</a:t>
            </a:r>
            <a:endParaRPr dirty="0">
              <a:latin typeface="+mn-lt"/>
            </a:endParaRPr>
          </a:p>
        </p:txBody>
      </p:sp>
      <p:sp>
        <p:nvSpPr>
          <p:cNvPr id="254" name="Google Shape;254;p17"/>
          <p:cNvSpPr/>
          <p:nvPr/>
        </p:nvSpPr>
        <p:spPr>
          <a:xfrm>
            <a:off x="981686" y="2832255"/>
            <a:ext cx="689072" cy="400162"/>
          </a:xfrm>
          <a:prstGeom prst="rightArrow">
            <a:avLst>
              <a:gd name="adj1" fmla="val 50000"/>
              <a:gd name="adj2" fmla="val 50000"/>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1"/>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Vorstandswahlen</a:t>
            </a:r>
            <a:endParaRPr sz="1400" b="0" i="0" u="none" strike="noStrike" cap="none" dirty="0">
              <a:solidFill>
                <a:srgbClr val="000000"/>
              </a:solidFill>
              <a:latin typeface="+mn-lt"/>
              <a:sym typeface="Arial"/>
            </a:endParaRPr>
          </a:p>
          <a:p>
            <a:pPr marL="0" marR="0" lvl="0" indent="0" algn="ctr" rtl="0">
              <a:lnSpc>
                <a:spcPct val="90000"/>
              </a:lnSpc>
              <a:spcBef>
                <a:spcPts val="0"/>
              </a:spcBef>
              <a:spcAft>
                <a:spcPts val="0"/>
              </a:spcAft>
              <a:buClr>
                <a:schemeClr val="dk1"/>
              </a:buClr>
              <a:buSzPts val="4400"/>
              <a:buFont typeface="Calibri"/>
              <a:buNone/>
            </a:pPr>
            <a:endParaRPr sz="44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2"/>
          <p:cNvSpPr txBox="1"/>
          <p:nvPr/>
        </p:nvSpPr>
        <p:spPr>
          <a:xfrm>
            <a:off x="773291" y="1482141"/>
            <a:ext cx="9230788" cy="1477287"/>
          </a:xfrm>
          <a:prstGeom prst="rect">
            <a:avLst/>
          </a:prstGeom>
          <a:noFill/>
          <a:ln>
            <a:noFill/>
          </a:ln>
        </p:spPr>
        <p:txBody>
          <a:bodyPr spcFirstLastPara="1" wrap="square" lIns="91425" tIns="45700" rIns="91425" bIns="45700" anchor="t" anchorCtr="0">
            <a:spAutoFit/>
          </a:bodyPr>
          <a:lstStyle/>
          <a:p>
            <a:pPr marL="439738" marR="0" lvl="0" indent="-439738" algn="l" rtl="0">
              <a:lnSpc>
                <a:spcPct val="100000"/>
              </a:lnSpc>
              <a:spcBef>
                <a:spcPts val="0"/>
              </a:spcBef>
              <a:spcAft>
                <a:spcPts val="0"/>
              </a:spcAft>
              <a:buClr>
                <a:srgbClr val="000000"/>
              </a:buClr>
              <a:buSzPts val="2400"/>
              <a:buFont typeface="Arial"/>
              <a:buNone/>
            </a:pPr>
            <a:r>
              <a:rPr lang="de-DE" sz="2400" b="0" i="0" u="none" strike="noStrike" cap="none" dirty="0">
                <a:solidFill>
                  <a:schemeClr val="dk1"/>
                </a:solidFill>
                <a:latin typeface="+mn-lt"/>
                <a:ea typeface="Calibri"/>
                <a:cs typeface="Calibri"/>
                <a:sym typeface="Calibri"/>
              </a:rPr>
              <a:t>Jede zur Wahl stehende Person wird für zwei Jahre gewählt. </a:t>
            </a:r>
          </a:p>
          <a:p>
            <a:pPr marL="439738" marR="0" lvl="0" indent="-439738" algn="l" rtl="0">
              <a:lnSpc>
                <a:spcPct val="100000"/>
              </a:lnSpc>
              <a:spcBef>
                <a:spcPts val="0"/>
              </a:spcBef>
              <a:spcAft>
                <a:spcPts val="0"/>
              </a:spcAft>
              <a:buClr>
                <a:srgbClr val="000000"/>
              </a:buClr>
              <a:buSzPts val="2400"/>
              <a:buFont typeface="Arial"/>
              <a:buNone/>
            </a:pPr>
            <a:endParaRPr lang="de-DE" sz="2400" dirty="0">
              <a:solidFill>
                <a:schemeClr val="dk1"/>
              </a:solidFill>
              <a:latin typeface="+mn-lt"/>
              <a:ea typeface="Calibri"/>
              <a:cs typeface="Calibri"/>
              <a:sym typeface="Calibri"/>
            </a:endParaRPr>
          </a:p>
          <a:p>
            <a:pPr marL="439738" marR="0" lvl="0" indent="-439738" algn="l" rtl="0">
              <a:lnSpc>
                <a:spcPct val="100000"/>
              </a:lnSpc>
              <a:spcBef>
                <a:spcPts val="0"/>
              </a:spcBef>
              <a:spcAft>
                <a:spcPts val="0"/>
              </a:spcAft>
              <a:buClr>
                <a:srgbClr val="000000"/>
              </a:buClr>
              <a:buSzPts val="2400"/>
              <a:buFont typeface="Arial"/>
              <a:buNone/>
            </a:pPr>
            <a:r>
              <a:rPr lang="de-DE" sz="2400" dirty="0">
                <a:solidFill>
                  <a:schemeClr val="dk1"/>
                </a:solidFill>
                <a:latin typeface="+mn-lt"/>
                <a:ea typeface="Calibri"/>
                <a:cs typeface="Calibri"/>
                <a:sym typeface="Calibri"/>
              </a:rPr>
              <a:t>Wahlberechtigt ist jedes Mitglied ab 16 Jahre.</a:t>
            </a:r>
          </a:p>
          <a:p>
            <a:pPr marL="439738" marR="0" lvl="0" indent="-439738" algn="l" rtl="0">
              <a:lnSpc>
                <a:spcPct val="100000"/>
              </a:lnSpc>
              <a:spcBef>
                <a:spcPts val="0"/>
              </a:spcBef>
              <a:spcAft>
                <a:spcPts val="0"/>
              </a:spcAft>
              <a:buClr>
                <a:srgbClr val="000000"/>
              </a:buClr>
              <a:buSzPts val="2400"/>
              <a:buFont typeface="Arial"/>
              <a:buNone/>
            </a:pPr>
            <a:endParaRPr lang="de-DE" sz="1800" dirty="0">
              <a:solidFill>
                <a:schemeClr val="dk1"/>
              </a:solidFill>
              <a:latin typeface="+mn-lt"/>
              <a:ea typeface="Calibri"/>
              <a:cs typeface="Calibri"/>
              <a:sym typeface="Calibri"/>
            </a:endParaRPr>
          </a:p>
        </p:txBody>
      </p:sp>
      <p:sp>
        <p:nvSpPr>
          <p:cNvPr id="283" name="Google Shape;283;p22"/>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Vorstandswahlen</a:t>
            </a:r>
            <a:endParaRPr dirty="0">
              <a:latin typeface="+mn-l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4"/>
          <p:cNvSpPr txBox="1"/>
          <p:nvPr/>
        </p:nvSpPr>
        <p:spPr>
          <a:xfrm>
            <a:off x="1347965" y="1352550"/>
            <a:ext cx="9196209" cy="327778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2400"/>
              <a:buFont typeface="+mj-lt"/>
              <a:buAutoNum type="alphaLcParenR"/>
            </a:pPr>
            <a:r>
              <a:rPr lang="de-DE" sz="2000" b="0" i="0" u="none" strike="noStrike" cap="none" dirty="0">
                <a:solidFill>
                  <a:schemeClr val="dk1"/>
                </a:solidFill>
                <a:latin typeface="+mn-lt"/>
                <a:ea typeface="Calibri"/>
                <a:cs typeface="Calibri"/>
                <a:sym typeface="Calibri"/>
              </a:rPr>
              <a:t>Vorsitzender			bisher		Martin Steinbach</a:t>
            </a:r>
          </a:p>
          <a:p>
            <a:pPr marL="457200" marR="0" lvl="0" indent="-457200" algn="l" rtl="0">
              <a:lnSpc>
                <a:spcPct val="150000"/>
              </a:lnSpc>
              <a:spcBef>
                <a:spcPts val="0"/>
              </a:spcBef>
              <a:spcAft>
                <a:spcPts val="0"/>
              </a:spcAft>
              <a:buClr>
                <a:schemeClr val="dk1"/>
              </a:buClr>
              <a:buSzPts val="2400"/>
              <a:buFont typeface="+mj-lt"/>
              <a:buAutoNum type="alphaLcParenR"/>
            </a:pPr>
            <a:r>
              <a:rPr lang="de-DE" sz="2000" b="0" i="0" u="none" strike="noStrike" cap="none" dirty="0">
                <a:solidFill>
                  <a:schemeClr val="dk1"/>
                </a:solidFill>
                <a:latin typeface="+mn-lt"/>
                <a:ea typeface="Calibri"/>
                <a:cs typeface="Calibri"/>
                <a:sym typeface="Calibri"/>
              </a:rPr>
              <a:t>Stellv. Vorsitzende/r </a:t>
            </a:r>
            <a:r>
              <a:rPr lang="de-DE" sz="1800" b="0" i="0" u="none" strike="noStrike" cap="none" dirty="0">
                <a:solidFill>
                  <a:schemeClr val="dk1"/>
                </a:solidFill>
                <a:latin typeface="+mn-lt"/>
                <a:ea typeface="Calibri"/>
                <a:cs typeface="Calibri"/>
                <a:sym typeface="Calibri"/>
              </a:rPr>
              <a:t>(Personal)</a:t>
            </a:r>
            <a:r>
              <a:rPr lang="de-DE" sz="2000" b="0" i="0" u="none" strike="noStrike" cap="none" dirty="0">
                <a:solidFill>
                  <a:schemeClr val="dk1"/>
                </a:solidFill>
                <a:latin typeface="+mn-lt"/>
                <a:ea typeface="Calibri"/>
                <a:cs typeface="Calibri"/>
                <a:sym typeface="Calibri"/>
              </a:rPr>
              <a:t>	bisher 		Heinz Steinhoff</a:t>
            </a:r>
          </a:p>
          <a:p>
            <a:pPr marL="457200" marR="0" lvl="0" indent="-457200" algn="l" rtl="0">
              <a:lnSpc>
                <a:spcPct val="150000"/>
              </a:lnSpc>
              <a:spcBef>
                <a:spcPts val="0"/>
              </a:spcBef>
              <a:spcAft>
                <a:spcPts val="0"/>
              </a:spcAft>
              <a:buClr>
                <a:schemeClr val="dk1"/>
              </a:buClr>
              <a:buSzPts val="2400"/>
              <a:buFont typeface="+mj-lt"/>
              <a:buAutoNum type="alphaLcParenR"/>
            </a:pPr>
            <a:r>
              <a:rPr lang="de-DE" sz="2000" dirty="0">
                <a:solidFill>
                  <a:schemeClr val="dk1"/>
                </a:solidFill>
                <a:latin typeface="+mn-lt"/>
                <a:ea typeface="Calibri"/>
                <a:cs typeface="Calibri"/>
                <a:sym typeface="Calibri"/>
              </a:rPr>
              <a:t>Schatzmeister			bisher		Dieter Rengers</a:t>
            </a:r>
            <a:endParaRPr lang="de-DE" sz="2000" b="0" i="0" u="none" strike="noStrike" cap="none" dirty="0">
              <a:solidFill>
                <a:schemeClr val="dk1"/>
              </a:solidFill>
              <a:latin typeface="+mn-lt"/>
              <a:ea typeface="Calibri"/>
              <a:cs typeface="Calibri"/>
              <a:sym typeface="Calibri"/>
            </a:endParaRPr>
          </a:p>
          <a:p>
            <a:pPr marL="457200" marR="0" lvl="0" indent="-457200" algn="l" rtl="0">
              <a:lnSpc>
                <a:spcPct val="150000"/>
              </a:lnSpc>
              <a:spcBef>
                <a:spcPts val="0"/>
              </a:spcBef>
              <a:spcAft>
                <a:spcPts val="0"/>
              </a:spcAft>
              <a:buClr>
                <a:schemeClr val="dk1"/>
              </a:buClr>
              <a:buSzPts val="2400"/>
              <a:buFont typeface="+mj-lt"/>
              <a:buAutoNum type="alphaLcParenR"/>
            </a:pPr>
            <a:r>
              <a:rPr lang="de-DE" sz="2000" b="0" i="0" u="none" strike="noStrike" cap="none" dirty="0">
                <a:solidFill>
                  <a:schemeClr val="dk1"/>
                </a:solidFill>
                <a:latin typeface="+mn-lt"/>
                <a:ea typeface="Calibri"/>
                <a:cs typeface="Calibri"/>
                <a:sym typeface="Calibri"/>
              </a:rPr>
              <a:t>Sportwart/in Breitensport		bisher 		Marion Kemker</a:t>
            </a:r>
          </a:p>
          <a:p>
            <a:pPr marL="457200" marR="0" lvl="0" indent="-457200" algn="l" rtl="0">
              <a:lnSpc>
                <a:spcPct val="150000"/>
              </a:lnSpc>
              <a:spcBef>
                <a:spcPts val="0"/>
              </a:spcBef>
              <a:spcAft>
                <a:spcPts val="0"/>
              </a:spcAft>
              <a:buClr>
                <a:schemeClr val="dk1"/>
              </a:buClr>
              <a:buSzPts val="2400"/>
              <a:buFont typeface="+mj-lt"/>
              <a:buAutoNum type="alphaLcParenR"/>
            </a:pPr>
            <a:r>
              <a:rPr lang="de-DE" sz="2000" dirty="0">
                <a:solidFill>
                  <a:schemeClr val="dk1"/>
                </a:solidFill>
                <a:latin typeface="+mn-lt"/>
                <a:ea typeface="Calibri"/>
                <a:cs typeface="Calibri"/>
                <a:sym typeface="Calibri"/>
              </a:rPr>
              <a:t>Beisitzer/in (Integration)		bisher 		Carmen Günnewig</a:t>
            </a:r>
          </a:p>
          <a:p>
            <a:pPr marL="457200" marR="0" lvl="0" indent="-457200" algn="l" rtl="0">
              <a:lnSpc>
                <a:spcPct val="150000"/>
              </a:lnSpc>
              <a:spcBef>
                <a:spcPts val="0"/>
              </a:spcBef>
              <a:spcAft>
                <a:spcPts val="0"/>
              </a:spcAft>
              <a:buClr>
                <a:schemeClr val="dk1"/>
              </a:buClr>
              <a:buSzPts val="2400"/>
              <a:buFont typeface="+mj-lt"/>
              <a:buAutoNum type="alphaLcParenR"/>
            </a:pPr>
            <a:r>
              <a:rPr lang="de-DE" sz="2000" dirty="0">
                <a:solidFill>
                  <a:schemeClr val="dk1"/>
                </a:solidFill>
                <a:latin typeface="+mn-lt"/>
                <a:ea typeface="Calibri"/>
                <a:cs typeface="Calibri"/>
                <a:sym typeface="Calibri"/>
              </a:rPr>
              <a:t>Beisitzer/in (Vertreter Volleyball)	bisher 		Jörg </a:t>
            </a:r>
            <a:r>
              <a:rPr lang="de-DE" sz="2000" dirty="0" err="1">
                <a:solidFill>
                  <a:schemeClr val="dk1"/>
                </a:solidFill>
                <a:latin typeface="+mn-lt"/>
                <a:ea typeface="Calibri"/>
                <a:cs typeface="Calibri"/>
                <a:sym typeface="Calibri"/>
              </a:rPr>
              <a:t>Preuschhoff</a:t>
            </a:r>
            <a:r>
              <a:rPr lang="de-DE" sz="1800" dirty="0">
                <a:solidFill>
                  <a:schemeClr val="dk1"/>
                </a:solidFill>
                <a:latin typeface="+mn-lt"/>
                <a:ea typeface="Calibri"/>
                <a:cs typeface="Calibri"/>
                <a:sym typeface="Calibri"/>
              </a:rPr>
              <a:t>	</a:t>
            </a:r>
            <a:endParaRPr sz="2400" b="0" i="0" u="none" strike="noStrike" cap="none" dirty="0">
              <a:solidFill>
                <a:schemeClr val="dk1"/>
              </a:solidFill>
              <a:latin typeface="+mn-lt"/>
              <a:ea typeface="Calibri"/>
              <a:cs typeface="Calibri"/>
              <a:sym typeface="Calibri"/>
            </a:endParaRPr>
          </a:p>
        </p:txBody>
      </p:sp>
      <p:sp>
        <p:nvSpPr>
          <p:cNvPr id="295" name="Google Shape;295;p24"/>
          <p:cNvSpPr txBox="1">
            <a:spLocks noGrp="1"/>
          </p:cNvSpPr>
          <p:nvPr>
            <p:ph type="title"/>
          </p:nvPr>
        </p:nvSpPr>
        <p:spPr>
          <a:xfrm>
            <a:off x="535166" y="552451"/>
            <a:ext cx="9713733" cy="800099"/>
          </a:xfrm>
          <a:prstGeom prst="rect">
            <a:avLst/>
          </a:prstGeom>
          <a:noFill/>
          <a:ln>
            <a:noFill/>
          </a:ln>
        </p:spPr>
        <p:txBody>
          <a:bodyPr spcFirstLastPara="1" vert="horz"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de-DE" sz="3600" dirty="0">
                <a:latin typeface="+mn-lt"/>
              </a:rPr>
              <a:t>Vorstandswahlen</a:t>
            </a:r>
            <a:endParaRPr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400" dirty="0"/>
              <a:t>Begrüßung durch den Vorsitzenden Martin Steinbach</a:t>
            </a:r>
            <a:endParaRPr sz="3400" dirty="0"/>
          </a:p>
        </p:txBody>
      </p:sp>
      <p:sp>
        <p:nvSpPr>
          <p:cNvPr id="129" name="Google Shape;129;p4"/>
          <p:cNvSpPr txBox="1">
            <a:spLocks noGrp="1"/>
          </p:cNvSpPr>
          <p:nvPr>
            <p:ph type="body" idx="1"/>
          </p:nvPr>
        </p:nvSpPr>
        <p:spPr>
          <a:xfrm>
            <a:off x="838200" y="1690688"/>
            <a:ext cx="10515600" cy="4351338"/>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FF0000"/>
              </a:buClr>
              <a:buSzPts val="2800"/>
              <a:buFont typeface="Calibri"/>
              <a:buAutoNum type="arabicPeriod"/>
            </a:pPr>
            <a:r>
              <a:rPr lang="de-DE" b="0" dirty="0">
                <a:latin typeface="+mn-lt"/>
              </a:rPr>
              <a:t>Begrüßung der Ehrengäste</a:t>
            </a:r>
            <a:endParaRPr dirty="0">
              <a:latin typeface="+mn-lt"/>
            </a:endParaRPr>
          </a:p>
          <a:p>
            <a:pPr marL="342900" lvl="0" indent="-342900" algn="l" rtl="0">
              <a:lnSpc>
                <a:spcPct val="90000"/>
              </a:lnSpc>
              <a:spcBef>
                <a:spcPts val="1200"/>
              </a:spcBef>
              <a:spcAft>
                <a:spcPts val="0"/>
              </a:spcAft>
              <a:buClr>
                <a:srgbClr val="FF0000"/>
              </a:buClr>
              <a:buSzPts val="2800"/>
              <a:buFont typeface="Calibri"/>
              <a:buAutoNum type="arabicPeriod"/>
            </a:pPr>
            <a:r>
              <a:rPr lang="de-DE" b="0" dirty="0">
                <a:latin typeface="+mn-lt"/>
              </a:rPr>
              <a:t>Gedenken der Toten</a:t>
            </a:r>
            <a:endParaRPr dirty="0">
              <a:latin typeface="+mn-lt"/>
            </a:endParaRPr>
          </a:p>
          <a:p>
            <a:pPr marL="342900" lvl="0" indent="-342900" algn="l" rtl="0">
              <a:lnSpc>
                <a:spcPct val="90000"/>
              </a:lnSpc>
              <a:spcBef>
                <a:spcPts val="1200"/>
              </a:spcBef>
              <a:spcAft>
                <a:spcPts val="0"/>
              </a:spcAft>
              <a:buClr>
                <a:srgbClr val="FF0000"/>
              </a:buClr>
              <a:buSzPts val="2800"/>
              <a:buFont typeface="Calibri"/>
              <a:buAutoNum type="arabicPeriod"/>
            </a:pPr>
            <a:r>
              <a:rPr lang="de-DE" b="0" dirty="0">
                <a:latin typeface="+mn-lt"/>
              </a:rPr>
              <a:t>Wahl eines Protokollführers</a:t>
            </a:r>
            <a:endParaRPr dirty="0">
              <a:latin typeface="+mn-lt"/>
            </a:endParaRPr>
          </a:p>
          <a:p>
            <a:pPr marL="342900" lvl="0" indent="-342900" algn="l" rtl="0">
              <a:lnSpc>
                <a:spcPct val="90000"/>
              </a:lnSpc>
              <a:spcBef>
                <a:spcPts val="1200"/>
              </a:spcBef>
              <a:spcAft>
                <a:spcPts val="0"/>
              </a:spcAft>
              <a:buClr>
                <a:srgbClr val="FF0000"/>
              </a:buClr>
              <a:buSzPts val="2800"/>
              <a:buFont typeface="Calibri"/>
              <a:buAutoNum type="arabicPeriod"/>
            </a:pPr>
            <a:r>
              <a:rPr lang="de-DE" b="0" dirty="0">
                <a:latin typeface="+mn-lt"/>
              </a:rPr>
              <a:t>Wahl einer Stimmprüfungskommission</a:t>
            </a:r>
            <a:endParaRPr dirty="0">
              <a:latin typeface="+mn-lt"/>
            </a:endParaRPr>
          </a:p>
          <a:p>
            <a:pPr marL="342900" lvl="0" indent="-342900" algn="l" rtl="0">
              <a:lnSpc>
                <a:spcPct val="90000"/>
              </a:lnSpc>
              <a:spcBef>
                <a:spcPts val="1200"/>
              </a:spcBef>
              <a:spcAft>
                <a:spcPts val="0"/>
              </a:spcAft>
              <a:buClr>
                <a:srgbClr val="FF0000"/>
              </a:buClr>
              <a:buSzPts val="2800"/>
              <a:buFont typeface="Calibri"/>
              <a:buAutoNum type="arabicPeriod"/>
            </a:pPr>
            <a:r>
              <a:rPr lang="de-DE" b="0" dirty="0">
                <a:latin typeface="+mn-lt"/>
              </a:rPr>
              <a:t>Feststellung der Beschlussfähigkeit</a:t>
            </a:r>
            <a:endParaRPr dirty="0">
              <a:latin typeface="+mn-lt"/>
            </a:endParaRPr>
          </a:p>
          <a:p>
            <a:pPr marL="342900" lvl="0" indent="-342900" algn="l" rtl="0">
              <a:lnSpc>
                <a:spcPct val="90000"/>
              </a:lnSpc>
              <a:spcBef>
                <a:spcPts val="1200"/>
              </a:spcBef>
              <a:spcAft>
                <a:spcPts val="0"/>
              </a:spcAft>
              <a:buClr>
                <a:srgbClr val="FF0000"/>
              </a:buClr>
              <a:buSzPts val="2800"/>
              <a:buFont typeface="Calibri"/>
              <a:buAutoNum type="arabicPeriod"/>
            </a:pPr>
            <a:r>
              <a:rPr lang="de-DE" b="0" dirty="0">
                <a:latin typeface="+mn-lt"/>
              </a:rPr>
              <a:t>Tagesordnung und Reihenfolge</a:t>
            </a:r>
            <a:endParaRPr dirty="0">
              <a:latin typeface="+mn-lt"/>
            </a:endParaRPr>
          </a:p>
          <a:p>
            <a:pPr marL="0" lvl="0" indent="0" algn="l" rtl="0">
              <a:lnSpc>
                <a:spcPct val="90000"/>
              </a:lnSpc>
              <a:spcBef>
                <a:spcPts val="1600"/>
              </a:spcBef>
              <a:spcAft>
                <a:spcPts val="0"/>
              </a:spcAft>
              <a:buClr>
                <a:srgbClr val="FF0000"/>
              </a:buClr>
              <a:buSzPts val="280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0"/>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Wahl einer/eines Kassenprüferin/s</a:t>
            </a:r>
            <a:endParaRPr sz="1400" b="0" i="0" u="none" strike="noStrike" cap="none" dirty="0">
              <a:solidFill>
                <a:srgbClr val="000000"/>
              </a:solidFill>
              <a:latin typeface="+mn-lt"/>
              <a:sym typeface="Arial"/>
            </a:endParaRPr>
          </a:p>
          <a:p>
            <a:pPr marL="0" marR="0" lvl="0" indent="0" algn="ctr" rtl="0">
              <a:lnSpc>
                <a:spcPct val="90000"/>
              </a:lnSpc>
              <a:spcBef>
                <a:spcPts val="0"/>
              </a:spcBef>
              <a:spcAft>
                <a:spcPts val="0"/>
              </a:spcAft>
              <a:buClr>
                <a:schemeClr val="dk1"/>
              </a:buClr>
              <a:buSzPts val="4400"/>
              <a:buFont typeface="Calibri"/>
              <a:buNone/>
            </a:pPr>
            <a:endParaRPr sz="44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2257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1"/>
          <p:cNvSpPr txBox="1"/>
          <p:nvPr/>
        </p:nvSpPr>
        <p:spPr>
          <a:xfrm>
            <a:off x="773292" y="1245074"/>
            <a:ext cx="9488308" cy="4247317"/>
          </a:xfrm>
          <a:prstGeom prst="rect">
            <a:avLst/>
          </a:prstGeom>
          <a:noFill/>
          <a:ln>
            <a:noFill/>
          </a:ln>
        </p:spPr>
        <p:txBody>
          <a:bodyPr spcFirstLastPara="1" wrap="square" lIns="91425" tIns="45700" rIns="91425" bIns="45700" anchor="t" anchorCtr="0">
            <a:spAutoFit/>
          </a:bodyPr>
          <a:lstStyle/>
          <a:p>
            <a:pPr lvl="0">
              <a:lnSpc>
                <a:spcPct val="150000"/>
              </a:lnSpc>
              <a:buSzPts val="2400"/>
            </a:pPr>
            <a:r>
              <a:rPr lang="de-DE" sz="2400" dirty="0">
                <a:solidFill>
                  <a:schemeClr val="dk1"/>
                </a:solidFill>
                <a:ea typeface="Calibri"/>
                <a:cs typeface="Calibri"/>
                <a:sym typeface="Calibri"/>
              </a:rPr>
              <a:t>Gerrit Heidemann </a:t>
            </a:r>
            <a:r>
              <a:rPr lang="de-DE" sz="2400" b="0" i="0" u="none" strike="noStrike" cap="none" dirty="0">
                <a:solidFill>
                  <a:schemeClr val="dk1"/>
                </a:solidFill>
                <a:latin typeface="+mn-lt"/>
                <a:ea typeface="Calibri"/>
                <a:cs typeface="Calibri"/>
                <a:sym typeface="Calibri"/>
              </a:rPr>
              <a:t>hat in den letzten beiden Jahren die Kasse geprüft und scheidet als Kassenprüferin aus. </a:t>
            </a:r>
            <a:endParaRPr sz="1400" b="0" i="0" u="none" strike="noStrike" cap="none" dirty="0">
              <a:solidFill>
                <a:srgbClr val="000000"/>
              </a:solidFill>
              <a:latin typeface="+mn-lt"/>
              <a:sym typeface="Arial"/>
            </a:endParaRPr>
          </a:p>
          <a:p>
            <a:pPr marL="0" marR="0" lvl="0" indent="0" algn="l" rtl="0">
              <a:lnSpc>
                <a:spcPct val="150000"/>
              </a:lnSpc>
              <a:spcBef>
                <a:spcPts val="0"/>
              </a:spcBef>
              <a:spcAft>
                <a:spcPts val="0"/>
              </a:spcAft>
              <a:buClr>
                <a:srgbClr val="000000"/>
              </a:buClr>
              <a:buSzPts val="2400"/>
              <a:buFont typeface="Arial"/>
              <a:buNone/>
            </a:pPr>
            <a:endParaRPr sz="2400" b="0" i="0" u="none" strike="noStrike" cap="none" dirty="0">
              <a:solidFill>
                <a:schemeClr val="dk1"/>
              </a:solidFill>
              <a:latin typeface="+mn-lt"/>
              <a:ea typeface="Calibri"/>
              <a:cs typeface="Calibri"/>
              <a:sym typeface="Calibri"/>
            </a:endParaRPr>
          </a:p>
          <a:p>
            <a:pPr marL="0" marR="0" lvl="0" indent="0" algn="l" rtl="0">
              <a:lnSpc>
                <a:spcPct val="150000"/>
              </a:lnSpc>
              <a:spcBef>
                <a:spcPts val="0"/>
              </a:spcBef>
              <a:spcAft>
                <a:spcPts val="0"/>
              </a:spcAft>
              <a:buClr>
                <a:srgbClr val="000000"/>
              </a:buClr>
              <a:buSzPts val="2400"/>
              <a:buFont typeface="Arial"/>
              <a:buNone/>
            </a:pPr>
            <a:r>
              <a:rPr lang="de-DE" sz="2400" b="0" i="0" u="none" strike="noStrike" cap="none" dirty="0">
                <a:solidFill>
                  <a:schemeClr val="dk1"/>
                </a:solidFill>
                <a:latin typeface="+mn-lt"/>
                <a:ea typeface="Calibri"/>
                <a:cs typeface="Calibri"/>
                <a:sym typeface="Calibri"/>
              </a:rPr>
              <a:t>Daniel Franke bleibt noch ein Jahr Kassenprüfer.</a:t>
            </a:r>
            <a:endParaRPr sz="1400" b="0" i="0" u="none" strike="noStrike" cap="none" dirty="0">
              <a:solidFill>
                <a:srgbClr val="000000"/>
              </a:solidFill>
              <a:latin typeface="+mn-lt"/>
              <a:sym typeface="Arial"/>
            </a:endParaRPr>
          </a:p>
          <a:p>
            <a:pPr marL="0" marR="0" lvl="0" indent="0" algn="l" rtl="0">
              <a:lnSpc>
                <a:spcPct val="150000"/>
              </a:lnSpc>
              <a:spcBef>
                <a:spcPts val="0"/>
              </a:spcBef>
              <a:spcAft>
                <a:spcPts val="0"/>
              </a:spcAft>
              <a:buClr>
                <a:srgbClr val="000000"/>
              </a:buClr>
              <a:buSzPts val="2400"/>
              <a:buFont typeface="Arial"/>
              <a:buNone/>
            </a:pPr>
            <a:endParaRPr sz="2400" b="0" i="0" u="none" strike="noStrike" cap="none" dirty="0">
              <a:solidFill>
                <a:schemeClr val="dk1"/>
              </a:solidFill>
              <a:latin typeface="+mn-lt"/>
              <a:ea typeface="Calibri"/>
              <a:cs typeface="Calibri"/>
              <a:sym typeface="Calibri"/>
            </a:endParaRPr>
          </a:p>
          <a:p>
            <a:pPr marL="0" marR="0" lvl="0" indent="0" algn="l" rtl="0">
              <a:lnSpc>
                <a:spcPct val="150000"/>
              </a:lnSpc>
              <a:spcBef>
                <a:spcPts val="0"/>
              </a:spcBef>
              <a:spcAft>
                <a:spcPts val="0"/>
              </a:spcAft>
              <a:buClr>
                <a:srgbClr val="000000"/>
              </a:buClr>
              <a:buSzPts val="2400"/>
              <a:buFont typeface="Arial"/>
              <a:buNone/>
            </a:pPr>
            <a:r>
              <a:rPr lang="de-DE" sz="2400" b="0" i="0" u="none" strike="noStrike" cap="none" dirty="0">
                <a:solidFill>
                  <a:schemeClr val="dk1"/>
                </a:solidFill>
                <a:latin typeface="+mn-lt"/>
                <a:ea typeface="Calibri"/>
                <a:cs typeface="Calibri"/>
                <a:sym typeface="Calibri"/>
              </a:rPr>
              <a:t>Der Vorschlag für eine/n neue/n Kassenprüfer/in muss aus der Versammlung kommen!</a:t>
            </a:r>
            <a:endParaRPr sz="1400" b="0" i="0" u="none" strike="noStrike" cap="none" dirty="0">
              <a:solidFill>
                <a:srgbClr val="000000"/>
              </a:solidFill>
              <a:latin typeface="+mn-lt"/>
              <a:sym typeface="Arial"/>
            </a:endParaRPr>
          </a:p>
          <a:p>
            <a:pPr marL="457200" marR="0" lvl="2"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340" name="Google Shape;340;p31"/>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Wahl einer/eines Kassenprüferin/s</a:t>
            </a:r>
            <a:endParaRPr dirty="0">
              <a:latin typeface="+mn-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2"/>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Anträge</a:t>
            </a:r>
            <a:endParaRPr sz="1400" b="0" i="0" u="none" strike="noStrike" cap="none" dirty="0">
              <a:solidFill>
                <a:srgbClr val="000000"/>
              </a:solidFill>
              <a:latin typeface="+mn-lt"/>
              <a:sym typeface="Arial"/>
            </a:endParaRPr>
          </a:p>
          <a:p>
            <a:pPr marL="0" marR="0" lvl="0" indent="0" algn="ctr" rtl="0">
              <a:lnSpc>
                <a:spcPct val="90000"/>
              </a:lnSpc>
              <a:spcBef>
                <a:spcPts val="0"/>
              </a:spcBef>
              <a:spcAft>
                <a:spcPts val="0"/>
              </a:spcAft>
              <a:buClr>
                <a:schemeClr val="dk1"/>
              </a:buClr>
              <a:buSzPts val="4400"/>
              <a:buFont typeface="Calibri"/>
              <a:buNone/>
            </a:pPr>
            <a:endParaRPr sz="44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3"/>
          <p:cNvSpPr txBox="1"/>
          <p:nvPr/>
        </p:nvSpPr>
        <p:spPr>
          <a:xfrm>
            <a:off x="773292" y="1828582"/>
            <a:ext cx="9928575" cy="475510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de-DE" sz="2400" b="0" i="0" u="none" strike="noStrike" cap="none" dirty="0">
                <a:solidFill>
                  <a:schemeClr val="dk1"/>
                </a:solidFill>
                <a:latin typeface="+mn-lt"/>
                <a:cs typeface="Calibri"/>
                <a:sym typeface="Calibri"/>
              </a:rPr>
              <a:t>Antrag auf Beitragserhöhung</a:t>
            </a:r>
          </a:p>
          <a:p>
            <a:pPr marL="0" marR="0" lvl="0" indent="0" algn="l" rtl="0">
              <a:lnSpc>
                <a:spcPct val="150000"/>
              </a:lnSpc>
              <a:spcBef>
                <a:spcPts val="0"/>
              </a:spcBef>
              <a:spcAft>
                <a:spcPts val="0"/>
              </a:spcAft>
              <a:buClr>
                <a:srgbClr val="000000"/>
              </a:buClr>
              <a:buSzPts val="2400"/>
              <a:buFont typeface="Arial"/>
              <a:buNone/>
            </a:pPr>
            <a:r>
              <a:rPr lang="de-DE" sz="2400" dirty="0">
                <a:solidFill>
                  <a:schemeClr val="dk1"/>
                </a:solidFill>
                <a:latin typeface="+mn-lt"/>
                <a:cs typeface="Calibri"/>
                <a:sym typeface="Calibri"/>
              </a:rPr>
              <a:t>Antragssteller: Geschäftsführender Vorstand</a:t>
            </a:r>
          </a:p>
          <a:p>
            <a:pPr marL="342900" indent="-342900">
              <a:buAutoNum type="alphaLcParenR"/>
            </a:pPr>
            <a:endParaRPr lang="de-DE" dirty="0"/>
          </a:p>
          <a:p>
            <a:r>
              <a:rPr lang="de-DE" sz="2000" dirty="0"/>
              <a:t>Begründung</a:t>
            </a:r>
          </a:p>
          <a:p>
            <a:endParaRPr lang="de-DE" sz="2000" dirty="0"/>
          </a:p>
          <a:p>
            <a:r>
              <a:rPr lang="de-DE" sz="2000" dirty="0"/>
              <a:t>Seit der Erhöhung vor drei Jahren, um den Übungsleitern eine faire Bezahlung geben zu können, fand die letzte Erhöhung im Rahmen der Umstellung auf den Euro statt.</a:t>
            </a:r>
          </a:p>
          <a:p>
            <a:r>
              <a:rPr lang="de-DE" sz="2000" dirty="0"/>
              <a:t>Ein Vergleich mit anderen Vereinen ist nicht so einfach. So zahlt man in Warendorf einen hohen Vereinsbeitrag, aber keinen Abteilungsbeitrag. In Sendenhorst ist der Vereinsbeitrag sehr niedrig, dafür der Abteilungsbeitrag sehr hoch.</a:t>
            </a:r>
          </a:p>
          <a:p>
            <a:endParaRPr lang="de-DE" dirty="0"/>
          </a:p>
          <a:p>
            <a:endParaRPr lang="de-DE" dirty="0"/>
          </a:p>
          <a:p>
            <a:endParaRPr lang="de-DE" dirty="0"/>
          </a:p>
          <a:p>
            <a:endParaRPr lang="de-DE" dirty="0"/>
          </a:p>
          <a:p>
            <a:pPr marL="0" marR="0" lvl="0" indent="0" algn="l" rtl="0">
              <a:lnSpc>
                <a:spcPct val="150000"/>
              </a:lnSpc>
              <a:spcBef>
                <a:spcPts val="0"/>
              </a:spcBef>
              <a:spcAft>
                <a:spcPts val="0"/>
              </a:spcAft>
              <a:buClr>
                <a:srgbClr val="000000"/>
              </a:buClr>
              <a:buSzPts val="2400"/>
              <a:buFont typeface="Arial"/>
              <a:buNone/>
            </a:pPr>
            <a:endParaRPr sz="1400" b="0" i="0" u="none" strike="noStrike" cap="none" dirty="0">
              <a:solidFill>
                <a:srgbClr val="000000"/>
              </a:solidFill>
              <a:latin typeface="+mn-lt"/>
              <a:sym typeface="Arial"/>
            </a:endParaRPr>
          </a:p>
        </p:txBody>
      </p:sp>
      <p:sp>
        <p:nvSpPr>
          <p:cNvPr id="351" name="Google Shape;351;p33"/>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Anträge</a:t>
            </a:r>
            <a:endParaRPr dirty="0">
              <a:latin typeface="+mn-lt"/>
            </a:endParaRPr>
          </a:p>
        </p:txBody>
      </p:sp>
    </p:spTree>
    <p:extLst>
      <p:ext uri="{BB962C8B-B14F-4D97-AF65-F5344CB8AC3E}">
        <p14:creationId xmlns:p14="http://schemas.microsoft.com/office/powerpoint/2010/main" val="33736817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3"/>
          <p:cNvSpPr txBox="1"/>
          <p:nvPr/>
        </p:nvSpPr>
        <p:spPr>
          <a:xfrm>
            <a:off x="773292" y="1245074"/>
            <a:ext cx="9928575" cy="169273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de-DE" sz="1800" b="0" i="0" u="none" strike="noStrike" cap="none" dirty="0">
                <a:solidFill>
                  <a:schemeClr val="dk1"/>
                </a:solidFill>
                <a:latin typeface="+mn-lt"/>
                <a:cs typeface="Calibri"/>
                <a:sym typeface="Calibri"/>
              </a:rPr>
              <a:t>Antrag auf Beitragserhöhung</a:t>
            </a:r>
            <a:endParaRPr lang="de-DE" sz="1800" dirty="0"/>
          </a:p>
          <a:p>
            <a:pPr marL="342900" indent="-342900">
              <a:buAutoNum type="alphaLcParenR"/>
            </a:pPr>
            <a:endParaRPr lang="de-DE" dirty="0"/>
          </a:p>
          <a:p>
            <a:r>
              <a:rPr lang="de-DE" dirty="0"/>
              <a:t>Vorschlag des Vorstandes</a:t>
            </a:r>
          </a:p>
          <a:p>
            <a:endParaRPr lang="de-DE" dirty="0"/>
          </a:p>
          <a:p>
            <a:endParaRPr lang="de-DE" dirty="0"/>
          </a:p>
          <a:p>
            <a:pPr marL="0" marR="0" lvl="0" indent="0" algn="l" rtl="0">
              <a:lnSpc>
                <a:spcPct val="150000"/>
              </a:lnSpc>
              <a:spcBef>
                <a:spcPts val="0"/>
              </a:spcBef>
              <a:spcAft>
                <a:spcPts val="0"/>
              </a:spcAft>
              <a:buClr>
                <a:srgbClr val="000000"/>
              </a:buClr>
              <a:buSzPts val="2400"/>
              <a:buFont typeface="Arial"/>
              <a:buNone/>
            </a:pPr>
            <a:endParaRPr sz="1400" b="0" i="0" u="none" strike="noStrike" cap="none" dirty="0">
              <a:solidFill>
                <a:srgbClr val="000000"/>
              </a:solidFill>
              <a:latin typeface="+mn-lt"/>
              <a:sym typeface="Arial"/>
            </a:endParaRPr>
          </a:p>
        </p:txBody>
      </p:sp>
      <p:sp>
        <p:nvSpPr>
          <p:cNvPr id="351" name="Google Shape;351;p33"/>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Anträge</a:t>
            </a:r>
            <a:endParaRPr dirty="0">
              <a:latin typeface="+mn-lt"/>
            </a:endParaRPr>
          </a:p>
        </p:txBody>
      </p:sp>
      <p:graphicFrame>
        <p:nvGraphicFramePr>
          <p:cNvPr id="2" name="Tabelle 1">
            <a:extLst>
              <a:ext uri="{FF2B5EF4-FFF2-40B4-BE49-F238E27FC236}">
                <a16:creationId xmlns:a16="http://schemas.microsoft.com/office/drawing/2014/main" id="{F437B0E7-033E-F22F-6659-30CBC157B060}"/>
              </a:ext>
            </a:extLst>
          </p:cNvPr>
          <p:cNvGraphicFramePr>
            <a:graphicFrameLocks noGrp="1"/>
          </p:cNvGraphicFramePr>
          <p:nvPr>
            <p:extLst>
              <p:ext uri="{D42A27DB-BD31-4B8C-83A1-F6EECF244321}">
                <p14:modId xmlns:p14="http://schemas.microsoft.com/office/powerpoint/2010/main" val="2484788670"/>
              </p:ext>
            </p:extLst>
          </p:nvPr>
        </p:nvGraphicFramePr>
        <p:xfrm>
          <a:off x="847725" y="2343149"/>
          <a:ext cx="9048750" cy="3190874"/>
        </p:xfrm>
        <a:graphic>
          <a:graphicData uri="http://schemas.openxmlformats.org/drawingml/2006/table">
            <a:tbl>
              <a:tblPr firstRow="1" firstCol="1" bandRow="1">
                <a:tableStyleId>{27C04A5E-0438-4142-A190-D8B6465D0D13}</a:tableStyleId>
              </a:tblPr>
              <a:tblGrid>
                <a:gridCol w="2365686">
                  <a:extLst>
                    <a:ext uri="{9D8B030D-6E8A-4147-A177-3AD203B41FA5}">
                      <a16:colId xmlns:a16="http://schemas.microsoft.com/office/drawing/2014/main" val="2489301161"/>
                    </a:ext>
                  </a:extLst>
                </a:gridCol>
                <a:gridCol w="1670766">
                  <a:extLst>
                    <a:ext uri="{9D8B030D-6E8A-4147-A177-3AD203B41FA5}">
                      <a16:colId xmlns:a16="http://schemas.microsoft.com/office/drawing/2014/main" val="1133864517"/>
                    </a:ext>
                  </a:extLst>
                </a:gridCol>
                <a:gridCol w="1670766">
                  <a:extLst>
                    <a:ext uri="{9D8B030D-6E8A-4147-A177-3AD203B41FA5}">
                      <a16:colId xmlns:a16="http://schemas.microsoft.com/office/drawing/2014/main" val="2594736979"/>
                    </a:ext>
                  </a:extLst>
                </a:gridCol>
                <a:gridCol w="1670766">
                  <a:extLst>
                    <a:ext uri="{9D8B030D-6E8A-4147-A177-3AD203B41FA5}">
                      <a16:colId xmlns:a16="http://schemas.microsoft.com/office/drawing/2014/main" val="1997706725"/>
                    </a:ext>
                  </a:extLst>
                </a:gridCol>
                <a:gridCol w="1670766">
                  <a:extLst>
                    <a:ext uri="{9D8B030D-6E8A-4147-A177-3AD203B41FA5}">
                      <a16:colId xmlns:a16="http://schemas.microsoft.com/office/drawing/2014/main" val="2140649188"/>
                    </a:ext>
                  </a:extLst>
                </a:gridCol>
              </a:tblGrid>
              <a:tr h="536021">
                <a:tc>
                  <a:txBody>
                    <a:bodyPr/>
                    <a:lstStyle/>
                    <a:p>
                      <a:pPr algn="just">
                        <a:tabLst>
                          <a:tab pos="3870960" algn="l"/>
                          <a:tab pos="270510" algn="l"/>
                          <a:tab pos="3510915" algn="l"/>
                          <a:tab pos="3870960" algn="l"/>
                          <a:tab pos="4231005" algn="l"/>
                        </a:tabLst>
                      </a:pPr>
                      <a:r>
                        <a:rPr lang="de-DE" sz="1400" dirty="0">
                          <a:effectLst/>
                        </a:rPr>
                        <a:t>Gruppe</a:t>
                      </a:r>
                      <a:endParaRPr lang="de-DE"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just">
                        <a:tabLst>
                          <a:tab pos="3870960" algn="l"/>
                          <a:tab pos="270510" algn="l"/>
                          <a:tab pos="3510915" algn="l"/>
                          <a:tab pos="3870960" algn="l"/>
                          <a:tab pos="4231005" algn="l"/>
                        </a:tabLst>
                      </a:pPr>
                      <a:r>
                        <a:rPr lang="de-DE" sz="1400">
                          <a:effectLst/>
                        </a:rPr>
                        <a:t>Monatsbeitrag alt</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just">
                        <a:tabLst>
                          <a:tab pos="3870960" algn="l"/>
                          <a:tab pos="270510" algn="l"/>
                          <a:tab pos="3510915" algn="l"/>
                          <a:tab pos="3870960" algn="l"/>
                          <a:tab pos="4231005" algn="l"/>
                        </a:tabLst>
                      </a:pPr>
                      <a:r>
                        <a:rPr lang="de-DE" sz="1400">
                          <a:effectLst/>
                        </a:rPr>
                        <a:t>Jahresbeitrag alt</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just">
                        <a:tabLst>
                          <a:tab pos="3870960" algn="l"/>
                          <a:tab pos="270510" algn="l"/>
                          <a:tab pos="3510915" algn="l"/>
                          <a:tab pos="3870960" algn="l"/>
                          <a:tab pos="4231005" algn="l"/>
                        </a:tabLst>
                      </a:pPr>
                      <a:r>
                        <a:rPr lang="de-DE" sz="1400">
                          <a:effectLst/>
                        </a:rPr>
                        <a:t>Monatsbeitrag neu</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just">
                        <a:tabLst>
                          <a:tab pos="3870960" algn="l"/>
                          <a:tab pos="270510" algn="l"/>
                          <a:tab pos="3510915" algn="l"/>
                          <a:tab pos="3870960" algn="l"/>
                          <a:tab pos="4231005" algn="l"/>
                        </a:tabLst>
                      </a:pPr>
                      <a:r>
                        <a:rPr lang="de-DE" sz="1400" dirty="0">
                          <a:effectLst/>
                        </a:rPr>
                        <a:t>Jahresbetrag neu</a:t>
                      </a:r>
                      <a:endParaRPr lang="de-DE"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1699803358"/>
                  </a:ext>
                </a:extLst>
              </a:tr>
              <a:tr h="400581">
                <a:tc>
                  <a:txBody>
                    <a:bodyPr/>
                    <a:lstStyle/>
                    <a:p>
                      <a:pPr algn="just">
                        <a:tabLst>
                          <a:tab pos="3870960" algn="l"/>
                          <a:tab pos="270510" algn="l"/>
                          <a:tab pos="3510915" algn="l"/>
                          <a:tab pos="3870960" algn="l"/>
                          <a:tab pos="4231005" algn="l"/>
                        </a:tabLst>
                      </a:pPr>
                      <a:r>
                        <a:rPr lang="de-DE" sz="1400" dirty="0">
                          <a:effectLst/>
                        </a:rPr>
                        <a:t>Kinder</a:t>
                      </a:r>
                      <a:endParaRPr lang="de-DE"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tabLst>
                          <a:tab pos="3870960" algn="l"/>
                          <a:tab pos="270510" algn="l"/>
                          <a:tab pos="3510915" algn="l"/>
                          <a:tab pos="3870960" algn="l"/>
                          <a:tab pos="4231005" algn="l"/>
                        </a:tabLst>
                      </a:pPr>
                      <a:r>
                        <a:rPr lang="de-DE" sz="1400">
                          <a:effectLst/>
                        </a:rPr>
                        <a:t>4 €</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tabLst>
                          <a:tab pos="3870960" algn="l"/>
                          <a:tab pos="270510" algn="l"/>
                          <a:tab pos="3510915" algn="l"/>
                          <a:tab pos="3870960" algn="l"/>
                          <a:tab pos="4231005" algn="l"/>
                        </a:tabLst>
                      </a:pPr>
                      <a:r>
                        <a:rPr lang="de-DE" sz="1400">
                          <a:effectLst/>
                        </a:rPr>
                        <a:t>48 €</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tabLst>
                          <a:tab pos="3870960" algn="l"/>
                          <a:tab pos="270510" algn="l"/>
                          <a:tab pos="3510915" algn="l"/>
                          <a:tab pos="3870960" algn="l"/>
                          <a:tab pos="4231005" algn="l"/>
                        </a:tabLst>
                      </a:pPr>
                      <a:r>
                        <a:rPr lang="de-DE" sz="1400">
                          <a:effectLst/>
                        </a:rPr>
                        <a:t>5 €</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tabLst>
                          <a:tab pos="3870960" algn="l"/>
                          <a:tab pos="270510" algn="l"/>
                          <a:tab pos="3510915" algn="l"/>
                          <a:tab pos="3870960" algn="l"/>
                          <a:tab pos="4231005" algn="l"/>
                        </a:tabLst>
                      </a:pPr>
                      <a:r>
                        <a:rPr lang="de-DE" sz="1400">
                          <a:effectLst/>
                        </a:rPr>
                        <a:t>60 €</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3355290756"/>
                  </a:ext>
                </a:extLst>
              </a:tr>
              <a:tr h="470596">
                <a:tc>
                  <a:txBody>
                    <a:bodyPr/>
                    <a:lstStyle/>
                    <a:p>
                      <a:pPr algn="just">
                        <a:tabLst>
                          <a:tab pos="3870960" algn="l"/>
                          <a:tab pos="270510" algn="l"/>
                          <a:tab pos="3510915" algn="l"/>
                          <a:tab pos="3870960" algn="l"/>
                          <a:tab pos="4231005" algn="l"/>
                        </a:tabLst>
                      </a:pPr>
                      <a:r>
                        <a:rPr lang="de-DE" sz="1400">
                          <a:effectLst/>
                        </a:rPr>
                        <a:t>Jugend</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tabLst>
                          <a:tab pos="3870960" algn="l"/>
                          <a:tab pos="270510" algn="l"/>
                          <a:tab pos="3510915" algn="l"/>
                          <a:tab pos="3870960" algn="l"/>
                          <a:tab pos="4231005" algn="l"/>
                        </a:tabLst>
                      </a:pPr>
                      <a:r>
                        <a:rPr lang="de-DE" sz="1400" dirty="0">
                          <a:effectLst/>
                        </a:rPr>
                        <a:t>5 €</a:t>
                      </a:r>
                      <a:endParaRPr lang="de-DE"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tabLst>
                          <a:tab pos="3870960" algn="l"/>
                          <a:tab pos="270510" algn="l"/>
                          <a:tab pos="3510915" algn="l"/>
                          <a:tab pos="3870960" algn="l"/>
                          <a:tab pos="4231005" algn="l"/>
                        </a:tabLst>
                      </a:pPr>
                      <a:r>
                        <a:rPr lang="de-DE" sz="1400">
                          <a:effectLst/>
                        </a:rPr>
                        <a:t>60 €</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tabLst>
                          <a:tab pos="3870960" algn="l"/>
                          <a:tab pos="270510" algn="l"/>
                          <a:tab pos="3510915" algn="l"/>
                          <a:tab pos="3870960" algn="l"/>
                          <a:tab pos="4231005" algn="l"/>
                        </a:tabLst>
                      </a:pPr>
                      <a:r>
                        <a:rPr lang="de-DE" sz="1400">
                          <a:effectLst/>
                        </a:rPr>
                        <a:t>7 €</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tabLst>
                          <a:tab pos="3870960" algn="l"/>
                          <a:tab pos="270510" algn="l"/>
                          <a:tab pos="3510915" algn="l"/>
                          <a:tab pos="3870960" algn="l"/>
                          <a:tab pos="4231005" algn="l"/>
                        </a:tabLst>
                      </a:pPr>
                      <a:r>
                        <a:rPr lang="de-DE" sz="1400">
                          <a:effectLst/>
                        </a:rPr>
                        <a:t>84 €</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1324266687"/>
                  </a:ext>
                </a:extLst>
              </a:tr>
              <a:tr h="432719">
                <a:tc>
                  <a:txBody>
                    <a:bodyPr/>
                    <a:lstStyle/>
                    <a:p>
                      <a:pPr algn="just">
                        <a:tabLst>
                          <a:tab pos="3870960" algn="l"/>
                          <a:tab pos="270510" algn="l"/>
                          <a:tab pos="3510915" algn="l"/>
                          <a:tab pos="3870960" algn="l"/>
                          <a:tab pos="4231005" algn="l"/>
                        </a:tabLst>
                      </a:pPr>
                      <a:r>
                        <a:rPr lang="de-DE" sz="1400">
                          <a:effectLst/>
                        </a:rPr>
                        <a:t>Schüler/Studenten</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tabLst>
                          <a:tab pos="3870960" algn="l"/>
                          <a:tab pos="270510" algn="l"/>
                          <a:tab pos="3510915" algn="l"/>
                          <a:tab pos="3870960" algn="l"/>
                          <a:tab pos="4231005" algn="l"/>
                        </a:tabLst>
                      </a:pPr>
                      <a:r>
                        <a:rPr lang="de-DE" sz="1400">
                          <a:effectLst/>
                        </a:rPr>
                        <a:t>5 €</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tabLst>
                          <a:tab pos="3870960" algn="l"/>
                          <a:tab pos="270510" algn="l"/>
                          <a:tab pos="3510915" algn="l"/>
                          <a:tab pos="3870960" algn="l"/>
                          <a:tab pos="4231005" algn="l"/>
                        </a:tabLst>
                      </a:pPr>
                      <a:r>
                        <a:rPr lang="de-DE" sz="1400" dirty="0">
                          <a:effectLst/>
                        </a:rPr>
                        <a:t>60 €</a:t>
                      </a:r>
                      <a:endParaRPr lang="de-DE"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tabLst>
                          <a:tab pos="3870960" algn="l"/>
                          <a:tab pos="270510" algn="l"/>
                          <a:tab pos="3510915" algn="l"/>
                          <a:tab pos="3870960" algn="l"/>
                          <a:tab pos="4231005" algn="l"/>
                        </a:tabLst>
                      </a:pPr>
                      <a:r>
                        <a:rPr lang="de-DE" sz="1400">
                          <a:effectLst/>
                        </a:rPr>
                        <a:t>7 €</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tabLst>
                          <a:tab pos="3870960" algn="l"/>
                          <a:tab pos="270510" algn="l"/>
                          <a:tab pos="3510915" algn="l"/>
                          <a:tab pos="3870960" algn="l"/>
                          <a:tab pos="4231005" algn="l"/>
                        </a:tabLst>
                      </a:pPr>
                      <a:r>
                        <a:rPr lang="de-DE" sz="1400">
                          <a:effectLst/>
                        </a:rPr>
                        <a:t>84 €</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2487208267"/>
                  </a:ext>
                </a:extLst>
              </a:tr>
              <a:tr h="454527">
                <a:tc>
                  <a:txBody>
                    <a:bodyPr/>
                    <a:lstStyle/>
                    <a:p>
                      <a:pPr algn="just">
                        <a:tabLst>
                          <a:tab pos="3870960" algn="l"/>
                          <a:tab pos="270510" algn="l"/>
                          <a:tab pos="3510915" algn="l"/>
                          <a:tab pos="3870960" algn="l"/>
                          <a:tab pos="4231005" algn="l"/>
                        </a:tabLst>
                      </a:pPr>
                      <a:r>
                        <a:rPr lang="de-DE" sz="1400">
                          <a:effectLst/>
                        </a:rPr>
                        <a:t>Erwachsene</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tabLst>
                          <a:tab pos="3870960" algn="l"/>
                          <a:tab pos="270510" algn="l"/>
                          <a:tab pos="3510915" algn="l"/>
                          <a:tab pos="3870960" algn="l"/>
                          <a:tab pos="4231005" algn="l"/>
                        </a:tabLst>
                      </a:pPr>
                      <a:r>
                        <a:rPr lang="de-DE" sz="1400">
                          <a:effectLst/>
                        </a:rPr>
                        <a:t>7 €</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tabLst>
                          <a:tab pos="3870960" algn="l"/>
                          <a:tab pos="270510" algn="l"/>
                          <a:tab pos="3510915" algn="l"/>
                          <a:tab pos="3870960" algn="l"/>
                          <a:tab pos="4231005" algn="l"/>
                        </a:tabLst>
                      </a:pPr>
                      <a:r>
                        <a:rPr lang="de-DE" sz="1400">
                          <a:effectLst/>
                        </a:rPr>
                        <a:t>84 €</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tabLst>
                          <a:tab pos="3870960" algn="l"/>
                          <a:tab pos="270510" algn="l"/>
                          <a:tab pos="3510915" algn="l"/>
                          <a:tab pos="3870960" algn="l"/>
                          <a:tab pos="4231005" algn="l"/>
                        </a:tabLst>
                      </a:pPr>
                      <a:r>
                        <a:rPr lang="de-DE" sz="1400" dirty="0">
                          <a:effectLst/>
                        </a:rPr>
                        <a:t>10 €</a:t>
                      </a:r>
                      <a:endParaRPr lang="de-DE"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tabLst>
                          <a:tab pos="3870960" algn="l"/>
                          <a:tab pos="270510" algn="l"/>
                          <a:tab pos="3510915" algn="l"/>
                          <a:tab pos="3870960" algn="l"/>
                          <a:tab pos="4231005" algn="l"/>
                        </a:tabLst>
                      </a:pPr>
                      <a:r>
                        <a:rPr lang="de-DE" sz="1400">
                          <a:effectLst/>
                        </a:rPr>
                        <a:t>120 €</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102089692"/>
                  </a:ext>
                </a:extLst>
              </a:tr>
              <a:tr h="461415">
                <a:tc>
                  <a:txBody>
                    <a:bodyPr/>
                    <a:lstStyle/>
                    <a:p>
                      <a:pPr algn="just">
                        <a:tabLst>
                          <a:tab pos="3870960" algn="l"/>
                          <a:tab pos="270510" algn="l"/>
                          <a:tab pos="3510915" algn="l"/>
                          <a:tab pos="3870960" algn="l"/>
                          <a:tab pos="4231005" algn="l"/>
                        </a:tabLst>
                      </a:pPr>
                      <a:r>
                        <a:rPr lang="de-DE" sz="1400">
                          <a:effectLst/>
                        </a:rPr>
                        <a:t>Familien (Ehepartner)</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tabLst>
                          <a:tab pos="3870960" algn="l"/>
                          <a:tab pos="270510" algn="l"/>
                          <a:tab pos="3510915" algn="l"/>
                          <a:tab pos="3870960" algn="l"/>
                          <a:tab pos="4231005" algn="l"/>
                        </a:tabLst>
                      </a:pPr>
                      <a:r>
                        <a:rPr lang="de-DE" sz="1400">
                          <a:effectLst/>
                        </a:rPr>
                        <a:t>12 €</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tabLst>
                          <a:tab pos="3870960" algn="l"/>
                          <a:tab pos="270510" algn="l"/>
                          <a:tab pos="3510915" algn="l"/>
                          <a:tab pos="3870960" algn="l"/>
                          <a:tab pos="4231005" algn="l"/>
                        </a:tabLst>
                      </a:pPr>
                      <a:r>
                        <a:rPr lang="de-DE" sz="1400">
                          <a:effectLst/>
                        </a:rPr>
                        <a:t>144 €</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tabLst>
                          <a:tab pos="3870960" algn="l"/>
                          <a:tab pos="270510" algn="l"/>
                          <a:tab pos="3510915" algn="l"/>
                          <a:tab pos="3870960" algn="l"/>
                          <a:tab pos="4231005" algn="l"/>
                        </a:tabLst>
                      </a:pPr>
                      <a:r>
                        <a:rPr lang="de-DE" sz="1400" dirty="0">
                          <a:effectLst/>
                        </a:rPr>
                        <a:t>16 €</a:t>
                      </a:r>
                      <a:endParaRPr lang="de-DE"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tabLst>
                          <a:tab pos="3870960" algn="l"/>
                          <a:tab pos="270510" algn="l"/>
                          <a:tab pos="3510915" algn="l"/>
                          <a:tab pos="3870960" algn="l"/>
                          <a:tab pos="4231005" algn="l"/>
                        </a:tabLst>
                      </a:pPr>
                      <a:r>
                        <a:rPr lang="de-DE" sz="1400">
                          <a:effectLst/>
                        </a:rPr>
                        <a:t>192 €</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735498276"/>
                  </a:ext>
                </a:extLst>
              </a:tr>
              <a:tr h="435015">
                <a:tc>
                  <a:txBody>
                    <a:bodyPr/>
                    <a:lstStyle/>
                    <a:p>
                      <a:pPr algn="just">
                        <a:tabLst>
                          <a:tab pos="3870960" algn="l"/>
                          <a:tab pos="270510" algn="l"/>
                          <a:tab pos="3510915" algn="l"/>
                          <a:tab pos="3870960" algn="l"/>
                          <a:tab pos="4231005" algn="l"/>
                        </a:tabLst>
                      </a:pPr>
                      <a:r>
                        <a:rPr lang="de-DE" sz="1400">
                          <a:effectLst/>
                        </a:rPr>
                        <a:t>Familien (3 und mehr)</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tabLst>
                          <a:tab pos="3870960" algn="l"/>
                          <a:tab pos="270510" algn="l"/>
                          <a:tab pos="3510915" algn="l"/>
                          <a:tab pos="3870960" algn="l"/>
                          <a:tab pos="4231005" algn="l"/>
                        </a:tabLst>
                      </a:pPr>
                      <a:r>
                        <a:rPr lang="de-DE" sz="1400">
                          <a:effectLst/>
                        </a:rPr>
                        <a:t>14 €</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tabLst>
                          <a:tab pos="3870960" algn="l"/>
                          <a:tab pos="270510" algn="l"/>
                          <a:tab pos="3510915" algn="l"/>
                          <a:tab pos="3870960" algn="l"/>
                          <a:tab pos="4231005" algn="l"/>
                        </a:tabLst>
                      </a:pPr>
                      <a:r>
                        <a:rPr lang="de-DE" sz="1400">
                          <a:effectLst/>
                        </a:rPr>
                        <a:t>168 €</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tabLst>
                          <a:tab pos="3870960" algn="l"/>
                          <a:tab pos="270510" algn="l"/>
                          <a:tab pos="3510915" algn="l"/>
                          <a:tab pos="3870960" algn="l"/>
                          <a:tab pos="4231005" algn="l"/>
                        </a:tabLst>
                      </a:pPr>
                      <a:r>
                        <a:rPr lang="de-DE" sz="1400">
                          <a:effectLst/>
                        </a:rPr>
                        <a:t>20 €</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tabLst>
                          <a:tab pos="3870960" algn="l"/>
                          <a:tab pos="270510" algn="l"/>
                          <a:tab pos="3510915" algn="l"/>
                          <a:tab pos="3870960" algn="l"/>
                          <a:tab pos="4231005" algn="l"/>
                        </a:tabLst>
                      </a:pPr>
                      <a:r>
                        <a:rPr lang="de-DE" sz="1400" dirty="0">
                          <a:effectLst/>
                        </a:rPr>
                        <a:t>240 €</a:t>
                      </a:r>
                      <a:endParaRPr lang="de-DE"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1509627986"/>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3"/>
          <p:cNvSpPr txBox="1"/>
          <p:nvPr/>
        </p:nvSpPr>
        <p:spPr>
          <a:xfrm>
            <a:off x="773292" y="1245074"/>
            <a:ext cx="9928575" cy="190817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de-DE" sz="1800" b="0" i="0" u="none" strike="noStrike" cap="none" dirty="0">
                <a:solidFill>
                  <a:schemeClr val="dk1"/>
                </a:solidFill>
                <a:latin typeface="+mn-lt"/>
                <a:cs typeface="Calibri"/>
                <a:sym typeface="Calibri"/>
              </a:rPr>
              <a:t>Antrag auf Beitragserhöhung</a:t>
            </a:r>
            <a:endParaRPr lang="de-DE" sz="1800" dirty="0"/>
          </a:p>
          <a:p>
            <a:pPr marL="342900" indent="-342900">
              <a:buAutoNum type="alphaLcParenR"/>
            </a:pPr>
            <a:endParaRPr lang="de-DE" dirty="0"/>
          </a:p>
          <a:p>
            <a:r>
              <a:rPr lang="de-DE" dirty="0"/>
              <a:t>Begründung</a:t>
            </a:r>
          </a:p>
          <a:p>
            <a:endParaRPr lang="de-DE" dirty="0"/>
          </a:p>
          <a:p>
            <a:r>
              <a:rPr lang="de-DE" dirty="0"/>
              <a:t>Die allgemeine Kostensteigerung macht auch vor dem Sportverein keinen Halt. Hierzu ein paar Beispiele</a:t>
            </a:r>
          </a:p>
          <a:p>
            <a:endParaRPr lang="de-DE" dirty="0"/>
          </a:p>
          <a:p>
            <a:pPr marL="0" marR="0" lvl="0" indent="0" algn="l" rtl="0">
              <a:lnSpc>
                <a:spcPct val="150000"/>
              </a:lnSpc>
              <a:spcBef>
                <a:spcPts val="0"/>
              </a:spcBef>
              <a:spcAft>
                <a:spcPts val="0"/>
              </a:spcAft>
              <a:buClr>
                <a:srgbClr val="000000"/>
              </a:buClr>
              <a:buSzPts val="2400"/>
              <a:buFont typeface="Arial"/>
              <a:buNone/>
            </a:pPr>
            <a:endParaRPr sz="1400" b="0" i="0" u="none" strike="noStrike" cap="none" dirty="0">
              <a:solidFill>
                <a:srgbClr val="000000"/>
              </a:solidFill>
              <a:latin typeface="+mn-lt"/>
              <a:sym typeface="Arial"/>
            </a:endParaRPr>
          </a:p>
        </p:txBody>
      </p:sp>
      <p:sp>
        <p:nvSpPr>
          <p:cNvPr id="351" name="Google Shape;351;p33"/>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Anträge</a:t>
            </a:r>
            <a:endParaRPr dirty="0">
              <a:latin typeface="+mn-lt"/>
            </a:endParaRPr>
          </a:p>
        </p:txBody>
      </p:sp>
      <p:graphicFrame>
        <p:nvGraphicFramePr>
          <p:cNvPr id="2" name="Tabelle 1">
            <a:extLst>
              <a:ext uri="{FF2B5EF4-FFF2-40B4-BE49-F238E27FC236}">
                <a16:creationId xmlns:a16="http://schemas.microsoft.com/office/drawing/2014/main" id="{D38D3749-22B1-28E2-3089-457F3654224E}"/>
              </a:ext>
            </a:extLst>
          </p:cNvPr>
          <p:cNvGraphicFramePr>
            <a:graphicFrameLocks noGrp="1"/>
          </p:cNvGraphicFramePr>
          <p:nvPr>
            <p:extLst>
              <p:ext uri="{D42A27DB-BD31-4B8C-83A1-F6EECF244321}">
                <p14:modId xmlns:p14="http://schemas.microsoft.com/office/powerpoint/2010/main" val="1463252951"/>
              </p:ext>
            </p:extLst>
          </p:nvPr>
        </p:nvGraphicFramePr>
        <p:xfrm>
          <a:off x="842569" y="2681020"/>
          <a:ext cx="8433108" cy="3032391"/>
        </p:xfrm>
        <a:graphic>
          <a:graphicData uri="http://schemas.openxmlformats.org/drawingml/2006/table">
            <a:tbl>
              <a:tblPr>
                <a:tableStyleId>{27C04A5E-0438-4142-A190-D8B6465D0D13}</a:tableStyleId>
              </a:tblPr>
              <a:tblGrid>
                <a:gridCol w="2419656">
                  <a:extLst>
                    <a:ext uri="{9D8B030D-6E8A-4147-A177-3AD203B41FA5}">
                      <a16:colId xmlns:a16="http://schemas.microsoft.com/office/drawing/2014/main" val="3288884786"/>
                    </a:ext>
                  </a:extLst>
                </a:gridCol>
                <a:gridCol w="1024482">
                  <a:extLst>
                    <a:ext uri="{9D8B030D-6E8A-4147-A177-3AD203B41FA5}">
                      <a16:colId xmlns:a16="http://schemas.microsoft.com/office/drawing/2014/main" val="2675592365"/>
                    </a:ext>
                  </a:extLst>
                </a:gridCol>
                <a:gridCol w="929031">
                  <a:extLst>
                    <a:ext uri="{9D8B030D-6E8A-4147-A177-3AD203B41FA5}">
                      <a16:colId xmlns:a16="http://schemas.microsoft.com/office/drawing/2014/main" val="2917716089"/>
                    </a:ext>
                  </a:extLst>
                </a:gridCol>
                <a:gridCol w="885139">
                  <a:extLst>
                    <a:ext uri="{9D8B030D-6E8A-4147-A177-3AD203B41FA5}">
                      <a16:colId xmlns:a16="http://schemas.microsoft.com/office/drawing/2014/main" val="3114098828"/>
                    </a:ext>
                  </a:extLst>
                </a:gridCol>
                <a:gridCol w="965606">
                  <a:extLst>
                    <a:ext uri="{9D8B030D-6E8A-4147-A177-3AD203B41FA5}">
                      <a16:colId xmlns:a16="http://schemas.microsoft.com/office/drawing/2014/main" val="4090408497"/>
                    </a:ext>
                  </a:extLst>
                </a:gridCol>
                <a:gridCol w="892455">
                  <a:extLst>
                    <a:ext uri="{9D8B030D-6E8A-4147-A177-3AD203B41FA5}">
                      <a16:colId xmlns:a16="http://schemas.microsoft.com/office/drawing/2014/main" val="3794504010"/>
                    </a:ext>
                  </a:extLst>
                </a:gridCol>
                <a:gridCol w="1316739">
                  <a:extLst>
                    <a:ext uri="{9D8B030D-6E8A-4147-A177-3AD203B41FA5}">
                      <a16:colId xmlns:a16="http://schemas.microsoft.com/office/drawing/2014/main" val="3545211338"/>
                    </a:ext>
                  </a:extLst>
                </a:gridCol>
              </a:tblGrid>
              <a:tr h="244326">
                <a:tc gridSpan="3">
                  <a:txBody>
                    <a:bodyPr/>
                    <a:lstStyle/>
                    <a:p>
                      <a:pPr algn="ctr" fontAlgn="b"/>
                      <a:r>
                        <a:rPr lang="de-DE" sz="1100" u="none" strike="noStrike">
                          <a:effectLst/>
                        </a:rPr>
                        <a:t>Kostenentwicklung in verschiedenen Bereichen</a:t>
                      </a:r>
                      <a:endParaRPr lang="de-DE" sz="1100" b="0" i="0" u="none" strike="noStrike">
                        <a:solidFill>
                          <a:srgbClr val="000000"/>
                        </a:solidFill>
                        <a:effectLst/>
                        <a:latin typeface="Aptos Narrow" panose="020B0004020202020204" pitchFamily="34" charset="0"/>
                      </a:endParaRPr>
                    </a:p>
                  </a:txBody>
                  <a:tcPr marL="9525" marR="9525" marT="9525" marB="0" anchor="b"/>
                </a:tc>
                <a:tc hMerge="1">
                  <a:txBody>
                    <a:bodyPr/>
                    <a:lstStyle/>
                    <a:p>
                      <a:endParaRPr lang="de-DE"/>
                    </a:p>
                  </a:txBody>
                  <a:tcPr/>
                </a:tc>
                <a:tc hMerge="1">
                  <a:txBody>
                    <a:bodyPr/>
                    <a:lstStyle/>
                    <a:p>
                      <a:endParaRPr lang="de-DE"/>
                    </a:p>
                  </a:txBody>
                  <a:tcPr/>
                </a:tc>
                <a:tc>
                  <a:txBody>
                    <a:bodyPr/>
                    <a:lstStyle/>
                    <a:p>
                      <a:pPr algn="l" fontAlgn="b"/>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de-DE"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21929079"/>
                  </a:ext>
                </a:extLst>
              </a:tr>
              <a:tr h="244326">
                <a:tc>
                  <a:txBody>
                    <a:bodyPr/>
                    <a:lstStyle/>
                    <a:p>
                      <a:pPr algn="l" fontAlgn="b"/>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de-DE" sz="11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de-DE"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983807696"/>
                  </a:ext>
                </a:extLst>
              </a:tr>
              <a:tr h="244326">
                <a:tc>
                  <a:txBody>
                    <a:bodyPr/>
                    <a:lstStyle/>
                    <a:p>
                      <a:pPr algn="l" fontAlgn="b"/>
                      <a:r>
                        <a:rPr lang="de-DE" sz="1100" u="none" strike="noStrike">
                          <a:effectLst/>
                        </a:rPr>
                        <a:t>Bereich</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2018</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2020</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2022</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2024</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2025</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de-DE" sz="1100" u="none" strike="noStrike" dirty="0">
                          <a:effectLst/>
                        </a:rPr>
                        <a:t>Änderung</a:t>
                      </a:r>
                    </a:p>
                    <a:p>
                      <a:pPr algn="ctr" fontAlgn="b"/>
                      <a:r>
                        <a:rPr lang="de-DE" sz="1100" u="none" strike="noStrike" dirty="0">
                          <a:effectLst/>
                        </a:rPr>
                        <a:t> 2025 zu 2018</a:t>
                      </a:r>
                      <a:endParaRPr lang="de-DE" sz="11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578537236"/>
                  </a:ext>
                </a:extLst>
              </a:tr>
              <a:tr h="244326">
                <a:tc>
                  <a:txBody>
                    <a:bodyPr/>
                    <a:lstStyle/>
                    <a:p>
                      <a:pPr algn="l" fontAlgn="b"/>
                      <a:r>
                        <a:rPr lang="de-DE" sz="1100" u="none" strike="noStrike">
                          <a:effectLst/>
                        </a:rPr>
                        <a:t>Verbandsbeiträge</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11.517,87 €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13.342,45 €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12.606,38 €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17.209,15 €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17.823,70 €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54,75%</a:t>
                      </a:r>
                      <a:endParaRPr lang="de-DE"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966641623"/>
                  </a:ext>
                </a:extLst>
              </a:tr>
              <a:tr h="244326">
                <a:tc>
                  <a:txBody>
                    <a:bodyPr/>
                    <a:lstStyle/>
                    <a:p>
                      <a:pPr algn="l" fontAlgn="b"/>
                      <a:r>
                        <a:rPr lang="de-DE" sz="1100" u="none" strike="noStrike">
                          <a:effectLst/>
                        </a:rPr>
                        <a:t>Übungsleiterkosten (inkl. Spenden)</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103.916,36 €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83.590,91 €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115.980,12 €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136.185,70 €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145.870,22 €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40,37%</a:t>
                      </a:r>
                      <a:endParaRPr lang="de-DE"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970117810"/>
                  </a:ext>
                </a:extLst>
              </a:tr>
              <a:tr h="244326">
                <a:tc>
                  <a:txBody>
                    <a:bodyPr/>
                    <a:lstStyle/>
                    <a:p>
                      <a:pPr algn="l" fontAlgn="b"/>
                      <a:r>
                        <a:rPr lang="de-DE" sz="1100" u="none" strike="noStrike">
                          <a:effectLst/>
                        </a:rPr>
                        <a:t>Strom</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12.630,18 €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10.988,12 €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20.136,41 €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17.711,33 €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17.996,00 €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42,48%</a:t>
                      </a:r>
                      <a:endParaRPr lang="de-DE"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887011749"/>
                  </a:ext>
                </a:extLst>
              </a:tr>
              <a:tr h="244326">
                <a:tc>
                  <a:txBody>
                    <a:bodyPr/>
                    <a:lstStyle/>
                    <a:p>
                      <a:pPr algn="l" fontAlgn="b"/>
                      <a:r>
                        <a:rPr lang="de-DE" sz="1100" u="none" strike="noStrike">
                          <a:effectLst/>
                        </a:rPr>
                        <a:t>Versicherung</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11.607,49 €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13.010,45 €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14.368,14 €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14.935,82 €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17.017,83 €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46,61%</a:t>
                      </a:r>
                      <a:endParaRPr lang="de-DE"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085344720"/>
                  </a:ext>
                </a:extLst>
              </a:tr>
              <a:tr h="244326">
                <a:tc>
                  <a:txBody>
                    <a:bodyPr/>
                    <a:lstStyle/>
                    <a:p>
                      <a:pPr algn="l" fontAlgn="b"/>
                      <a:r>
                        <a:rPr lang="de-DE" sz="1100" u="none" strike="noStrike">
                          <a:effectLst/>
                        </a:rPr>
                        <a:t>Schiedsrichter</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10.274,70 €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4.631,40 €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11.341,90 €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14.060,70 €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12.427,83 €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20,96%</a:t>
                      </a:r>
                      <a:endParaRPr lang="de-DE"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637871696"/>
                  </a:ext>
                </a:extLst>
              </a:tr>
              <a:tr h="244326">
                <a:tc>
                  <a:txBody>
                    <a:bodyPr/>
                    <a:lstStyle/>
                    <a:p>
                      <a:pPr algn="l" fontAlgn="b"/>
                      <a:r>
                        <a:rPr lang="de-DE" sz="1100" u="none" strike="noStrike">
                          <a:effectLst/>
                        </a:rPr>
                        <a:t>Personal</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dirty="0">
                          <a:effectLst/>
                        </a:rPr>
                        <a:t>84.342,07 €</a:t>
                      </a:r>
                      <a:endParaRPr lang="de-DE" sz="11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dirty="0">
                          <a:effectLst/>
                        </a:rPr>
                        <a:t>88.993,27 €</a:t>
                      </a:r>
                      <a:endParaRPr lang="de-DE" sz="11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119.188,61 €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dirty="0">
                          <a:effectLst/>
                        </a:rPr>
                        <a:t>130.626,76 €</a:t>
                      </a:r>
                      <a:endParaRPr lang="de-DE" sz="11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dirty="0">
                          <a:effectLst/>
                        </a:rPr>
                        <a:t>137.606,25 €</a:t>
                      </a:r>
                      <a:endParaRPr lang="de-DE" sz="11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63,15%</a:t>
                      </a:r>
                      <a:endParaRPr lang="de-DE"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560273609"/>
                  </a:ext>
                </a:extLst>
              </a:tr>
              <a:tr h="244326">
                <a:tc>
                  <a:txBody>
                    <a:bodyPr/>
                    <a:lstStyle/>
                    <a:p>
                      <a:pPr algn="l" fontAlgn="b"/>
                      <a:r>
                        <a:rPr lang="de-DE" sz="1100" u="none" strike="noStrike">
                          <a:effectLst/>
                        </a:rPr>
                        <a:t>Sozialversicherung</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45.450,42 €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42.752,08 €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49.878,46 €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48.746,79 €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52.836,49 €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16,25%</a:t>
                      </a:r>
                      <a:endParaRPr lang="de-DE"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931291994"/>
                  </a:ext>
                </a:extLst>
              </a:tr>
              <a:tr h="244326">
                <a:tc>
                  <a:txBody>
                    <a:bodyPr/>
                    <a:lstStyle/>
                    <a:p>
                      <a:pPr algn="l" fontAlgn="b"/>
                      <a:r>
                        <a:rPr lang="de-DE" sz="1100" u="none" strike="noStrike">
                          <a:effectLst/>
                        </a:rPr>
                        <a:t>Gas/Öl/Pellets</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9.690,67 €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11.618,50 €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17.302,90 €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18.024,38 €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13.322,60 €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37,48%</a:t>
                      </a:r>
                      <a:endParaRPr lang="de-DE"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056772972"/>
                  </a:ext>
                </a:extLst>
              </a:tr>
              <a:tr h="244326">
                <a:tc>
                  <a:txBody>
                    <a:bodyPr/>
                    <a:lstStyle/>
                    <a:p>
                      <a:pPr algn="l" fontAlgn="b"/>
                      <a:r>
                        <a:rPr lang="de-DE" sz="1100" u="none" strike="noStrike">
                          <a:effectLst/>
                        </a:rPr>
                        <a:t>Gesamt</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289.429,76 €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268.927,18 €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360.802,92 €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397.500,63 €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a:effectLst/>
                        </a:rPr>
                        <a:t>414.900,92 €</a:t>
                      </a:r>
                      <a:endParaRPr lang="de-D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100" u="none" strike="noStrike" dirty="0">
                          <a:effectLst/>
                        </a:rPr>
                        <a:t>43,35%</a:t>
                      </a:r>
                      <a:endParaRPr lang="de-DE" sz="11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562745068"/>
                  </a:ext>
                </a:extLst>
              </a:tr>
            </a:tbl>
          </a:graphicData>
        </a:graphic>
      </p:graphicFrame>
    </p:spTree>
    <p:extLst>
      <p:ext uri="{BB962C8B-B14F-4D97-AF65-F5344CB8AC3E}">
        <p14:creationId xmlns:p14="http://schemas.microsoft.com/office/powerpoint/2010/main" val="38108298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1" name="Google Shape;351;p33"/>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Anträge</a:t>
            </a:r>
            <a:endParaRPr dirty="0">
              <a:latin typeface="+mn-lt"/>
            </a:endParaRPr>
          </a:p>
        </p:txBody>
      </p:sp>
      <p:graphicFrame>
        <p:nvGraphicFramePr>
          <p:cNvPr id="3" name="Diagramm 2">
            <a:extLst>
              <a:ext uri="{FF2B5EF4-FFF2-40B4-BE49-F238E27FC236}">
                <a16:creationId xmlns:a16="http://schemas.microsoft.com/office/drawing/2014/main" id="{C5434DBD-17ED-8540-B820-B33531EEBF81}"/>
              </a:ext>
            </a:extLst>
          </p:cNvPr>
          <p:cNvGraphicFramePr>
            <a:graphicFrameLocks/>
          </p:cNvGraphicFramePr>
          <p:nvPr>
            <p:extLst>
              <p:ext uri="{D42A27DB-BD31-4B8C-83A1-F6EECF244321}">
                <p14:modId xmlns:p14="http://schemas.microsoft.com/office/powerpoint/2010/main" val="2249952567"/>
              </p:ext>
            </p:extLst>
          </p:nvPr>
        </p:nvGraphicFramePr>
        <p:xfrm>
          <a:off x="277978" y="819359"/>
          <a:ext cx="8712403" cy="50602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8849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1" name="Google Shape;351;p33"/>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Anträge</a:t>
            </a:r>
            <a:endParaRPr dirty="0">
              <a:latin typeface="+mn-lt"/>
            </a:endParaRPr>
          </a:p>
        </p:txBody>
      </p:sp>
      <p:graphicFrame>
        <p:nvGraphicFramePr>
          <p:cNvPr id="2" name="Diagramm 1">
            <a:extLst>
              <a:ext uri="{FF2B5EF4-FFF2-40B4-BE49-F238E27FC236}">
                <a16:creationId xmlns:a16="http://schemas.microsoft.com/office/drawing/2014/main" id="{C8E1FD3B-8244-03EF-D53A-E40AEAB087C8}"/>
              </a:ext>
            </a:extLst>
          </p:cNvPr>
          <p:cNvGraphicFramePr>
            <a:graphicFrameLocks/>
          </p:cNvGraphicFramePr>
          <p:nvPr>
            <p:extLst>
              <p:ext uri="{D42A27DB-BD31-4B8C-83A1-F6EECF244321}">
                <p14:modId xmlns:p14="http://schemas.microsoft.com/office/powerpoint/2010/main" val="3018315393"/>
              </p:ext>
            </p:extLst>
          </p:nvPr>
        </p:nvGraphicFramePr>
        <p:xfrm>
          <a:off x="285293" y="1170433"/>
          <a:ext cx="9063533" cy="46158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74592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1" name="Google Shape;351;p33"/>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Anträge</a:t>
            </a:r>
            <a:endParaRPr dirty="0">
              <a:latin typeface="+mn-lt"/>
            </a:endParaRPr>
          </a:p>
        </p:txBody>
      </p:sp>
      <p:graphicFrame>
        <p:nvGraphicFramePr>
          <p:cNvPr id="3" name="Diagramm 2">
            <a:extLst>
              <a:ext uri="{FF2B5EF4-FFF2-40B4-BE49-F238E27FC236}">
                <a16:creationId xmlns:a16="http://schemas.microsoft.com/office/drawing/2014/main" id="{68F8A947-6648-1AB8-4CA5-D270376FAD40}"/>
              </a:ext>
            </a:extLst>
          </p:cNvPr>
          <p:cNvGraphicFramePr>
            <a:graphicFrameLocks/>
          </p:cNvGraphicFramePr>
          <p:nvPr>
            <p:extLst>
              <p:ext uri="{D42A27DB-BD31-4B8C-83A1-F6EECF244321}">
                <p14:modId xmlns:p14="http://schemas.microsoft.com/office/powerpoint/2010/main" val="4158277865"/>
              </p:ext>
            </p:extLst>
          </p:nvPr>
        </p:nvGraphicFramePr>
        <p:xfrm>
          <a:off x="71932" y="1067104"/>
          <a:ext cx="8077200" cy="472379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feld 4">
            <a:extLst>
              <a:ext uri="{FF2B5EF4-FFF2-40B4-BE49-F238E27FC236}">
                <a16:creationId xmlns:a16="http://schemas.microsoft.com/office/drawing/2014/main" id="{FC5E581A-9099-6383-CFD0-04A88B540719}"/>
              </a:ext>
            </a:extLst>
          </p:cNvPr>
          <p:cNvSpPr txBox="1"/>
          <p:nvPr/>
        </p:nvSpPr>
        <p:spPr>
          <a:xfrm>
            <a:off x="8061351" y="2077517"/>
            <a:ext cx="4058718" cy="1384995"/>
          </a:xfrm>
          <a:prstGeom prst="rect">
            <a:avLst/>
          </a:prstGeom>
          <a:noFill/>
        </p:spPr>
        <p:txBody>
          <a:bodyPr wrap="square" rtlCol="0">
            <a:spAutoFit/>
          </a:bodyPr>
          <a:lstStyle/>
          <a:p>
            <a:r>
              <a:rPr lang="de-DE" dirty="0"/>
              <a:t>Anmerkungen: </a:t>
            </a:r>
          </a:p>
          <a:p>
            <a:r>
              <a:rPr lang="de-DE" dirty="0"/>
              <a:t>Badmintonbälle werden vom Verein gestellt, in anderen Vereinen zahlt der Spieler einen Anteil (ab 20€/Dtzd.)</a:t>
            </a:r>
          </a:p>
          <a:p>
            <a:r>
              <a:rPr lang="de-DE" dirty="0"/>
              <a:t>Keiner der anderen Vereine hat so hoch spielende Handballmannschaften.</a:t>
            </a:r>
          </a:p>
        </p:txBody>
      </p:sp>
    </p:spTree>
    <p:extLst>
      <p:ext uri="{BB962C8B-B14F-4D97-AF65-F5344CB8AC3E}">
        <p14:creationId xmlns:p14="http://schemas.microsoft.com/office/powerpoint/2010/main" val="3541687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3"/>
          <p:cNvSpPr txBox="1"/>
          <p:nvPr/>
        </p:nvSpPr>
        <p:spPr>
          <a:xfrm>
            <a:off x="773292" y="1828582"/>
            <a:ext cx="9928575" cy="253911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de-DE" sz="1800" b="0" i="0" u="none" strike="noStrike" cap="none" dirty="0">
                <a:solidFill>
                  <a:schemeClr val="dk1"/>
                </a:solidFill>
                <a:latin typeface="+mn-lt"/>
                <a:cs typeface="Calibri"/>
                <a:sym typeface="Calibri"/>
              </a:rPr>
              <a:t>Antrag auf Änderung des Wochentages der Mitgliederversammlung</a:t>
            </a:r>
          </a:p>
          <a:p>
            <a:pPr marL="0" marR="0" lvl="0" indent="0" algn="l" rtl="0">
              <a:lnSpc>
                <a:spcPct val="150000"/>
              </a:lnSpc>
              <a:spcBef>
                <a:spcPts val="0"/>
              </a:spcBef>
              <a:spcAft>
                <a:spcPts val="0"/>
              </a:spcAft>
              <a:buClr>
                <a:srgbClr val="000000"/>
              </a:buClr>
              <a:buSzPts val="2400"/>
              <a:buFont typeface="Arial"/>
              <a:buNone/>
            </a:pPr>
            <a:r>
              <a:rPr lang="de-DE" sz="1800" dirty="0">
                <a:solidFill>
                  <a:schemeClr val="dk1"/>
                </a:solidFill>
                <a:latin typeface="+mn-lt"/>
                <a:cs typeface="Calibri"/>
                <a:sym typeface="Calibri"/>
              </a:rPr>
              <a:t>Antragssteller: Bernhard </a:t>
            </a:r>
            <a:r>
              <a:rPr lang="de-DE" sz="1800" dirty="0" err="1">
                <a:solidFill>
                  <a:schemeClr val="dk1"/>
                </a:solidFill>
                <a:latin typeface="+mn-lt"/>
                <a:cs typeface="Calibri"/>
                <a:sym typeface="Calibri"/>
              </a:rPr>
              <a:t>Hütig</a:t>
            </a:r>
            <a:r>
              <a:rPr lang="de-DE" sz="1800" dirty="0">
                <a:solidFill>
                  <a:schemeClr val="dk1"/>
                </a:solidFill>
                <a:latin typeface="+mn-lt"/>
                <a:cs typeface="Calibri"/>
                <a:sym typeface="Calibri"/>
              </a:rPr>
              <a:t> im Namen der Herrengymnastik</a:t>
            </a:r>
          </a:p>
          <a:p>
            <a:pPr marL="342900" indent="-342900">
              <a:buAutoNum type="alphaLcParenR"/>
            </a:pPr>
            <a:endParaRPr lang="de-DE" dirty="0"/>
          </a:p>
          <a:p>
            <a:endParaRPr lang="de-DE" dirty="0"/>
          </a:p>
          <a:p>
            <a:endParaRPr lang="de-DE" dirty="0"/>
          </a:p>
          <a:p>
            <a:endParaRPr lang="de-DE" dirty="0"/>
          </a:p>
          <a:p>
            <a:endParaRPr lang="de-DE" dirty="0"/>
          </a:p>
          <a:p>
            <a:endParaRPr lang="de-DE" dirty="0"/>
          </a:p>
          <a:p>
            <a:pPr marL="0" marR="0" lvl="0" indent="0" algn="l" rtl="0">
              <a:lnSpc>
                <a:spcPct val="150000"/>
              </a:lnSpc>
              <a:spcBef>
                <a:spcPts val="0"/>
              </a:spcBef>
              <a:spcAft>
                <a:spcPts val="0"/>
              </a:spcAft>
              <a:buClr>
                <a:srgbClr val="000000"/>
              </a:buClr>
              <a:buSzPts val="2400"/>
              <a:buFont typeface="Arial"/>
              <a:buNone/>
            </a:pPr>
            <a:endParaRPr sz="1400" b="0" i="0" u="none" strike="noStrike" cap="none" dirty="0">
              <a:solidFill>
                <a:srgbClr val="000000"/>
              </a:solidFill>
              <a:latin typeface="+mn-lt"/>
              <a:sym typeface="Arial"/>
            </a:endParaRPr>
          </a:p>
        </p:txBody>
      </p:sp>
      <p:sp>
        <p:nvSpPr>
          <p:cNvPr id="351" name="Google Shape;351;p33"/>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Anträge</a:t>
            </a:r>
            <a:endParaRPr dirty="0">
              <a:latin typeface="+mn-lt"/>
            </a:endParaRPr>
          </a:p>
        </p:txBody>
      </p:sp>
      <p:pic>
        <p:nvPicPr>
          <p:cNvPr id="3" name="Grafik 2">
            <a:extLst>
              <a:ext uri="{FF2B5EF4-FFF2-40B4-BE49-F238E27FC236}">
                <a16:creationId xmlns:a16="http://schemas.microsoft.com/office/drawing/2014/main" id="{87D86C34-559B-F70B-4324-4A79F335A6A1}"/>
              </a:ext>
            </a:extLst>
          </p:cNvPr>
          <p:cNvPicPr>
            <a:picLocks noChangeAspect="1"/>
          </p:cNvPicPr>
          <p:nvPr/>
        </p:nvPicPr>
        <p:blipFill>
          <a:blip r:embed="rId3"/>
          <a:stretch>
            <a:fillRect/>
          </a:stretch>
        </p:blipFill>
        <p:spPr>
          <a:xfrm>
            <a:off x="773292" y="2745469"/>
            <a:ext cx="6481329" cy="3669961"/>
          </a:xfrm>
          <a:prstGeom prst="rect">
            <a:avLst/>
          </a:prstGeom>
        </p:spPr>
      </p:pic>
    </p:spTree>
    <p:extLst>
      <p:ext uri="{BB962C8B-B14F-4D97-AF65-F5344CB8AC3E}">
        <p14:creationId xmlns:p14="http://schemas.microsoft.com/office/powerpoint/2010/main" val="1009884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
          <p:cNvSpPr txBox="1"/>
          <p:nvPr/>
        </p:nvSpPr>
        <p:spPr>
          <a:xfrm>
            <a:off x="3653033" y="-361950"/>
            <a:ext cx="3854528" cy="109756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000"/>
              <a:buFont typeface="Calibri"/>
              <a:buNone/>
            </a:pPr>
            <a:r>
              <a:rPr lang="de-DE" sz="4000" b="1" i="0" u="none" strike="noStrike" cap="none" dirty="0">
                <a:solidFill>
                  <a:schemeClr val="dk1"/>
                </a:solidFill>
                <a:latin typeface="Calibri"/>
                <a:ea typeface="Calibri"/>
                <a:cs typeface="Calibri"/>
                <a:sym typeface="Calibri"/>
              </a:rPr>
              <a:t>Tagesordnung</a:t>
            </a:r>
            <a:endParaRPr sz="1400" b="0" i="0" u="none" strike="noStrike" cap="none" dirty="0">
              <a:solidFill>
                <a:srgbClr val="000000"/>
              </a:solidFill>
              <a:latin typeface="Arial"/>
              <a:ea typeface="Arial"/>
              <a:cs typeface="Arial"/>
              <a:sym typeface="Arial"/>
            </a:endParaRPr>
          </a:p>
        </p:txBody>
      </p:sp>
      <p:sp>
        <p:nvSpPr>
          <p:cNvPr id="117" name="Google Shape;117;p2"/>
          <p:cNvSpPr txBox="1"/>
          <p:nvPr/>
        </p:nvSpPr>
        <p:spPr>
          <a:xfrm>
            <a:off x="6591456" y="1993369"/>
            <a:ext cx="5301996" cy="280072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0000"/>
              </a:buClr>
              <a:buSzPts val="1600"/>
              <a:buFont typeface="+mj-lt"/>
              <a:buAutoNum type="arabicPeriod" startAt="8"/>
            </a:pPr>
            <a:r>
              <a:rPr lang="de-DE" sz="1600" b="0" i="0" u="none" strike="noStrike" cap="none" dirty="0">
                <a:solidFill>
                  <a:srgbClr val="FF0000"/>
                </a:solidFill>
                <a:latin typeface="+mn-lt"/>
                <a:ea typeface="Calibri"/>
                <a:cs typeface="Calibri"/>
                <a:sym typeface="Calibri"/>
              </a:rPr>
              <a:t>Wahl Kassenprüfer/in (bisher Gerrit Heidemann)</a:t>
            </a:r>
            <a:endParaRPr sz="1400" b="0" i="0" u="none" strike="noStrike" cap="none" dirty="0">
              <a:solidFill>
                <a:srgbClr val="000000"/>
              </a:solidFill>
              <a:latin typeface="+mn-lt"/>
              <a:sym typeface="Arial"/>
            </a:endParaRPr>
          </a:p>
          <a:p>
            <a:pPr marL="444500" marR="0" lvl="0" indent="-342900" algn="l" rtl="0">
              <a:lnSpc>
                <a:spcPct val="100000"/>
              </a:lnSpc>
              <a:spcBef>
                <a:spcPts val="0"/>
              </a:spcBef>
              <a:spcAft>
                <a:spcPts val="0"/>
              </a:spcAft>
              <a:buClr>
                <a:schemeClr val="dk1"/>
              </a:buClr>
              <a:buSzPts val="1600"/>
              <a:buFont typeface="+mj-lt"/>
              <a:buAutoNum type="arabicPeriod" startAt="8"/>
            </a:pPr>
            <a:endParaRPr sz="1600" b="0" i="0" u="none" strike="noStrike" cap="none"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mj-lt"/>
              <a:buAutoNum type="arabicPeriod" startAt="8"/>
            </a:pPr>
            <a:r>
              <a:rPr lang="de-DE" sz="1600" b="0" i="0" u="none" strike="noStrike" cap="none" dirty="0">
                <a:solidFill>
                  <a:srgbClr val="FF0000"/>
                </a:solidFill>
                <a:latin typeface="+mn-lt"/>
                <a:ea typeface="Calibri"/>
                <a:cs typeface="Calibri"/>
                <a:sym typeface="Calibri"/>
              </a:rPr>
              <a:t>Anträge</a:t>
            </a:r>
          </a:p>
          <a:p>
            <a:pPr marR="0" lvl="0" algn="l" rtl="0">
              <a:lnSpc>
                <a:spcPct val="100000"/>
              </a:lnSpc>
              <a:spcBef>
                <a:spcPts val="0"/>
              </a:spcBef>
              <a:spcAft>
                <a:spcPts val="0"/>
              </a:spcAft>
              <a:buClr>
                <a:srgbClr val="FF0000"/>
              </a:buClr>
              <a:buSzPts val="1600"/>
            </a:pPr>
            <a:r>
              <a:rPr lang="de-DE" sz="1600" dirty="0">
                <a:solidFill>
                  <a:srgbClr val="FF0000"/>
                </a:solidFill>
                <a:latin typeface="+mn-lt"/>
                <a:ea typeface="Calibri"/>
                <a:cs typeface="Calibri"/>
                <a:sym typeface="Calibri"/>
              </a:rPr>
              <a:t>       a. Antrag auf Erhöhung der Beiträge</a:t>
            </a:r>
            <a:br>
              <a:rPr lang="de-DE" sz="1600" dirty="0">
                <a:solidFill>
                  <a:srgbClr val="FF0000"/>
                </a:solidFill>
                <a:latin typeface="+mn-lt"/>
                <a:ea typeface="Calibri"/>
                <a:cs typeface="Calibri"/>
                <a:sym typeface="Calibri"/>
              </a:rPr>
            </a:br>
            <a:r>
              <a:rPr lang="de-DE" sz="1600" dirty="0">
                <a:solidFill>
                  <a:srgbClr val="FF0000"/>
                </a:solidFill>
                <a:latin typeface="+mn-lt"/>
                <a:ea typeface="Calibri"/>
                <a:cs typeface="Calibri"/>
                <a:sym typeface="Calibri"/>
              </a:rPr>
              <a:t>       b. Antrag auf Änderung des Wochentages der MV</a:t>
            </a:r>
          </a:p>
          <a:p>
            <a:pPr marL="342900" marR="0" lvl="0" indent="-342900" algn="l" rtl="0">
              <a:lnSpc>
                <a:spcPct val="100000"/>
              </a:lnSpc>
              <a:spcBef>
                <a:spcPts val="0"/>
              </a:spcBef>
              <a:spcAft>
                <a:spcPts val="0"/>
              </a:spcAft>
              <a:buClr>
                <a:srgbClr val="FF0000"/>
              </a:buClr>
              <a:buSzPts val="1600"/>
              <a:buFont typeface="+mj-lt"/>
              <a:buAutoNum type="arabicPeriod" startAt="8"/>
            </a:pPr>
            <a:endParaRPr lang="de-DE" sz="1600" b="0" i="0" u="none" strike="noStrike" cap="none"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mj-lt"/>
              <a:buAutoNum type="arabicPeriod" startAt="8"/>
            </a:pPr>
            <a:r>
              <a:rPr lang="de-DE" sz="1600" b="0" i="0" u="none" strike="noStrike" cap="none" dirty="0">
                <a:solidFill>
                  <a:srgbClr val="FF0000"/>
                </a:solidFill>
                <a:latin typeface="+mn-lt"/>
                <a:ea typeface="Calibri"/>
                <a:cs typeface="Calibri"/>
                <a:sym typeface="Calibri"/>
              </a:rPr>
              <a:t>Ehrungen</a:t>
            </a:r>
            <a:endParaRPr sz="1400" b="0" i="0" u="none" strike="noStrike" cap="none" dirty="0">
              <a:solidFill>
                <a:srgbClr val="000000"/>
              </a:solidFill>
              <a:latin typeface="+mn-lt"/>
              <a:sym typeface="Arial"/>
            </a:endParaRPr>
          </a:p>
          <a:p>
            <a:pPr marL="444500" marR="0" lvl="0" indent="-342900" algn="l" rtl="0">
              <a:lnSpc>
                <a:spcPct val="100000"/>
              </a:lnSpc>
              <a:spcBef>
                <a:spcPts val="0"/>
              </a:spcBef>
              <a:spcAft>
                <a:spcPts val="0"/>
              </a:spcAft>
              <a:buClr>
                <a:schemeClr val="dk1"/>
              </a:buClr>
              <a:buSzPts val="1600"/>
              <a:buFont typeface="+mj-lt"/>
              <a:buAutoNum type="arabicPeriod" startAt="8"/>
            </a:pPr>
            <a:endParaRPr sz="1600" b="0" i="0" u="none" strike="noStrike" cap="none"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mj-lt"/>
              <a:buAutoNum type="arabicPeriod" startAt="8"/>
            </a:pPr>
            <a:r>
              <a:rPr lang="de-DE" sz="1600" b="0" i="0" u="none" strike="noStrike" cap="none" dirty="0">
                <a:solidFill>
                  <a:srgbClr val="FF0000"/>
                </a:solidFill>
                <a:latin typeface="+mn-lt"/>
                <a:ea typeface="Calibri"/>
                <a:cs typeface="Calibri"/>
                <a:sym typeface="Calibri"/>
              </a:rPr>
              <a:t>SC DJK-Ausblick auf das Jahr 2026</a:t>
            </a:r>
            <a:endParaRPr sz="1400" b="0" i="0" u="none" strike="noStrike" cap="none" dirty="0">
              <a:solidFill>
                <a:srgbClr val="000000"/>
              </a:solidFill>
              <a:latin typeface="+mn-lt"/>
              <a:sym typeface="Arial"/>
            </a:endParaRPr>
          </a:p>
          <a:p>
            <a:pPr marL="444500" marR="0" lvl="0" indent="-342900" algn="l" rtl="0">
              <a:lnSpc>
                <a:spcPct val="100000"/>
              </a:lnSpc>
              <a:spcBef>
                <a:spcPts val="0"/>
              </a:spcBef>
              <a:spcAft>
                <a:spcPts val="0"/>
              </a:spcAft>
              <a:buClr>
                <a:schemeClr val="dk1"/>
              </a:buClr>
              <a:buSzPts val="1600"/>
              <a:buFont typeface="+mj-lt"/>
              <a:buAutoNum type="arabicPeriod" startAt="8"/>
            </a:pPr>
            <a:endParaRPr sz="1600" b="0" i="0" u="none" strike="noStrike" cap="none"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mj-lt"/>
              <a:buAutoNum type="arabicPeriod" startAt="8"/>
            </a:pPr>
            <a:r>
              <a:rPr lang="de-DE" sz="1600" b="0" i="0" u="none" strike="noStrike" cap="none" dirty="0">
                <a:solidFill>
                  <a:srgbClr val="FF0000"/>
                </a:solidFill>
                <a:latin typeface="+mn-lt"/>
                <a:ea typeface="Calibri"/>
                <a:cs typeface="Calibri"/>
                <a:sym typeface="Calibri"/>
              </a:rPr>
              <a:t>Informationen und Diskussion</a:t>
            </a:r>
            <a:endParaRPr sz="1800" b="1" i="0" u="none" strike="noStrike" cap="none" dirty="0">
              <a:solidFill>
                <a:srgbClr val="FF0000"/>
              </a:solidFill>
              <a:latin typeface="+mn-lt"/>
              <a:ea typeface="Calibri"/>
              <a:cs typeface="Calibri"/>
              <a:sym typeface="Calibri"/>
            </a:endParaRPr>
          </a:p>
        </p:txBody>
      </p:sp>
      <p:sp>
        <p:nvSpPr>
          <p:cNvPr id="118" name="Google Shape;118;p2"/>
          <p:cNvSpPr txBox="1"/>
          <p:nvPr/>
        </p:nvSpPr>
        <p:spPr>
          <a:xfrm>
            <a:off x="298548" y="991424"/>
            <a:ext cx="6096000" cy="550916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0000"/>
              </a:buClr>
              <a:buSzPts val="1600"/>
              <a:buFont typeface="+mj-lt"/>
              <a:buAutoNum type="arabicPeriod"/>
            </a:pPr>
            <a:r>
              <a:rPr lang="de-DE" sz="1600" b="0" i="0" u="none" strike="noStrike" cap="none" dirty="0">
                <a:solidFill>
                  <a:srgbClr val="FF0000"/>
                </a:solidFill>
                <a:latin typeface="+mn-lt"/>
                <a:ea typeface="Calibri"/>
                <a:cs typeface="Calibri"/>
                <a:sym typeface="Calibri"/>
              </a:rPr>
              <a:t>Begrüßung durch den Vorsitzenden Martin Steinbach</a:t>
            </a:r>
            <a:endParaRPr sz="1400" b="0" i="0" u="none" strike="noStrike" cap="none" dirty="0">
              <a:solidFill>
                <a:srgbClr val="000000"/>
              </a:solidFill>
              <a:latin typeface="+mn-lt"/>
              <a:sym typeface="Arial"/>
            </a:endParaRPr>
          </a:p>
          <a:p>
            <a:pPr marL="444500" marR="0" lvl="0" indent="-342900" algn="l" rtl="0">
              <a:lnSpc>
                <a:spcPct val="100000"/>
              </a:lnSpc>
              <a:spcBef>
                <a:spcPts val="0"/>
              </a:spcBef>
              <a:spcAft>
                <a:spcPts val="0"/>
              </a:spcAft>
              <a:buClr>
                <a:schemeClr val="dk1"/>
              </a:buClr>
              <a:buSzPts val="1600"/>
              <a:buFont typeface="+mj-lt"/>
              <a:buAutoNum type="arabicPeriod"/>
            </a:pPr>
            <a:endParaRPr sz="1600" b="0" i="0" u="none" strike="noStrike" cap="none"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Calibri"/>
              <a:buAutoNum type="arabicPeriod"/>
            </a:pPr>
            <a:r>
              <a:rPr lang="de-DE" sz="1600" b="0" i="0" u="none" strike="noStrike" cap="none" dirty="0">
                <a:solidFill>
                  <a:srgbClr val="FF0000"/>
                </a:solidFill>
                <a:latin typeface="+mn-lt"/>
                <a:ea typeface="Calibri"/>
                <a:cs typeface="Calibri"/>
                <a:sym typeface="Calibri"/>
              </a:rPr>
              <a:t>Protokoll der Mitgliederversammlung 2025</a:t>
            </a:r>
            <a:endParaRPr sz="1400" b="0" i="0" u="none" strike="noStrike" cap="none" dirty="0">
              <a:solidFill>
                <a:srgbClr val="000000"/>
              </a:solidFill>
              <a:latin typeface="+mn-lt"/>
              <a:sym typeface="Arial"/>
            </a:endParaRPr>
          </a:p>
          <a:p>
            <a:pPr marL="444500" marR="0" lvl="0" indent="-342900" algn="l" rtl="0">
              <a:lnSpc>
                <a:spcPct val="100000"/>
              </a:lnSpc>
              <a:spcBef>
                <a:spcPts val="0"/>
              </a:spcBef>
              <a:spcAft>
                <a:spcPts val="0"/>
              </a:spcAft>
              <a:buClr>
                <a:schemeClr val="dk1"/>
              </a:buClr>
              <a:buSzPts val="1600"/>
              <a:buFont typeface="+mj-lt"/>
              <a:buAutoNum type="arabicPeriod"/>
            </a:pPr>
            <a:endParaRPr sz="1600" b="0" i="0" u="none" strike="noStrike" cap="none"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Calibri"/>
              <a:buAutoNum type="arabicPeriod"/>
            </a:pPr>
            <a:r>
              <a:rPr lang="de-DE" sz="1600" b="0" i="0" u="none" strike="noStrike" cap="none" dirty="0">
                <a:solidFill>
                  <a:srgbClr val="FF0000"/>
                </a:solidFill>
                <a:latin typeface="+mn-lt"/>
                <a:ea typeface="Calibri"/>
                <a:cs typeface="Calibri"/>
                <a:sym typeface="Calibri"/>
              </a:rPr>
              <a:t>Geschäftsbericht über das Jahr 2025 durch den Vorsitzenden Martin Steinbach</a:t>
            </a:r>
            <a:endParaRPr sz="1400" b="0" i="0" u="none" strike="noStrike" cap="none" dirty="0">
              <a:solidFill>
                <a:srgbClr val="000000"/>
              </a:solidFill>
              <a:latin typeface="+mn-lt"/>
              <a:sym typeface="Arial"/>
            </a:endParaRPr>
          </a:p>
          <a:p>
            <a:pPr marL="444500" marR="0" lvl="0" indent="-342900" algn="l" rtl="0">
              <a:lnSpc>
                <a:spcPct val="100000"/>
              </a:lnSpc>
              <a:spcBef>
                <a:spcPts val="0"/>
              </a:spcBef>
              <a:spcAft>
                <a:spcPts val="0"/>
              </a:spcAft>
              <a:buClr>
                <a:schemeClr val="dk1"/>
              </a:buClr>
              <a:buSzPts val="1600"/>
              <a:buFont typeface="+mj-lt"/>
              <a:buAutoNum type="arabicPeriod"/>
            </a:pPr>
            <a:endParaRPr sz="1600" b="0" i="0" u="none" strike="noStrike" cap="none"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Calibri"/>
              <a:buAutoNum type="arabicPeriod"/>
            </a:pPr>
            <a:r>
              <a:rPr lang="de-DE" sz="1600" b="0" i="0" u="none" strike="noStrike" cap="none" dirty="0">
                <a:solidFill>
                  <a:srgbClr val="FF0000"/>
                </a:solidFill>
                <a:latin typeface="+mn-lt"/>
                <a:ea typeface="Calibri"/>
                <a:cs typeface="Calibri"/>
                <a:sym typeface="Calibri"/>
              </a:rPr>
              <a:t>Bericht des Schatzmeisters Dieter Rengers</a:t>
            </a:r>
            <a:endParaRPr sz="1400" b="0" i="0" u="none" strike="noStrike" cap="none" dirty="0">
              <a:solidFill>
                <a:srgbClr val="000000"/>
              </a:solidFill>
              <a:latin typeface="+mn-lt"/>
              <a:sym typeface="Arial"/>
            </a:endParaRPr>
          </a:p>
          <a:p>
            <a:pPr marL="444500" marR="0" lvl="0" indent="-342900" algn="l" rtl="0">
              <a:lnSpc>
                <a:spcPct val="100000"/>
              </a:lnSpc>
              <a:spcBef>
                <a:spcPts val="0"/>
              </a:spcBef>
              <a:spcAft>
                <a:spcPts val="0"/>
              </a:spcAft>
              <a:buClr>
                <a:schemeClr val="dk1"/>
              </a:buClr>
              <a:buSzPts val="1600"/>
              <a:buFont typeface="+mj-lt"/>
              <a:buAutoNum type="arabicPeriod"/>
            </a:pPr>
            <a:endParaRPr sz="1600" b="0" i="0" u="none" strike="noStrike" cap="none"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Calibri"/>
              <a:buAutoNum type="arabicPeriod"/>
            </a:pPr>
            <a:r>
              <a:rPr lang="de-DE" sz="1600" b="0" i="0" u="none" strike="noStrike" cap="none" dirty="0">
                <a:solidFill>
                  <a:srgbClr val="FF0000"/>
                </a:solidFill>
                <a:latin typeface="+mn-lt"/>
                <a:ea typeface="Calibri"/>
                <a:cs typeface="Calibri"/>
                <a:sym typeface="Calibri"/>
              </a:rPr>
              <a:t>Bericht der Kassenprüfer Daniel Franke / Gerrit Heidemann</a:t>
            </a:r>
            <a:endParaRPr sz="1400" b="0" i="0" u="none" strike="noStrike" cap="none" dirty="0">
              <a:solidFill>
                <a:srgbClr val="000000"/>
              </a:solidFill>
              <a:latin typeface="+mn-lt"/>
              <a:sym typeface="Arial"/>
            </a:endParaRPr>
          </a:p>
          <a:p>
            <a:pPr marL="444500" marR="0" lvl="0" indent="-342900" algn="l" rtl="0">
              <a:lnSpc>
                <a:spcPct val="100000"/>
              </a:lnSpc>
              <a:spcBef>
                <a:spcPts val="0"/>
              </a:spcBef>
              <a:spcAft>
                <a:spcPts val="0"/>
              </a:spcAft>
              <a:buClr>
                <a:schemeClr val="dk1"/>
              </a:buClr>
              <a:buSzPts val="1600"/>
              <a:buFont typeface="+mj-lt"/>
              <a:buAutoNum type="arabicPeriod"/>
            </a:pPr>
            <a:endParaRPr sz="1600" b="0" i="0" u="none" strike="noStrike" cap="none" dirty="0">
              <a:solidFill>
                <a:srgbClr val="FF0000"/>
              </a:solidFill>
              <a:latin typeface="+mn-lt"/>
              <a:ea typeface="Calibri"/>
              <a:cs typeface="Calibri"/>
              <a:sym typeface="Calibri"/>
            </a:endParaRPr>
          </a:p>
          <a:p>
            <a:pPr marL="342900" indent="-342900">
              <a:buClr>
                <a:srgbClr val="FF0000"/>
              </a:buClr>
              <a:buSzPts val="1600"/>
              <a:buFont typeface="Calibri"/>
              <a:buAutoNum type="arabicPeriod"/>
            </a:pPr>
            <a:r>
              <a:rPr lang="de-DE" sz="1600" b="0" i="0" u="none" strike="noStrike" cap="none" dirty="0">
                <a:solidFill>
                  <a:srgbClr val="FF0000"/>
                </a:solidFill>
                <a:latin typeface="+mn-lt"/>
                <a:ea typeface="Calibri"/>
                <a:cs typeface="Calibri"/>
                <a:sym typeface="Calibri"/>
              </a:rPr>
              <a:t>Entlastung des Vorstandes</a:t>
            </a:r>
          </a:p>
          <a:p>
            <a:pPr marL="342900" indent="-342900">
              <a:buClr>
                <a:srgbClr val="FF0000"/>
              </a:buClr>
              <a:buSzPts val="1600"/>
              <a:buFont typeface="Calibri"/>
              <a:buAutoNum type="arabicPeriod"/>
            </a:pPr>
            <a:endParaRPr lang="de-DE" sz="1600" dirty="0">
              <a:solidFill>
                <a:srgbClr val="FF0000"/>
              </a:solidFill>
              <a:latin typeface="+mn-lt"/>
              <a:ea typeface="Calibri"/>
              <a:cs typeface="Calibri"/>
              <a:sym typeface="Calibri"/>
            </a:endParaRPr>
          </a:p>
          <a:p>
            <a:pPr marL="342900" indent="-342900">
              <a:buClr>
                <a:srgbClr val="FF0000"/>
              </a:buClr>
              <a:buSzPts val="1600"/>
              <a:buFont typeface="Calibri"/>
              <a:buAutoNum type="arabicPeriod"/>
            </a:pPr>
            <a:r>
              <a:rPr lang="de-DE" sz="1600" dirty="0">
                <a:solidFill>
                  <a:srgbClr val="FF0000"/>
                </a:solidFill>
                <a:ea typeface="Calibri"/>
                <a:cs typeface="Calibri"/>
                <a:sym typeface="Calibri"/>
              </a:rPr>
              <a:t>Vorstandswahlen </a:t>
            </a:r>
          </a:p>
          <a:p>
            <a:pPr lvl="8">
              <a:buClr>
                <a:srgbClr val="FF0000"/>
              </a:buClr>
              <a:buSzPts val="1600"/>
              <a:tabLst>
                <a:tab pos="442913" algn="l"/>
              </a:tabLst>
            </a:pPr>
            <a:r>
              <a:rPr lang="de-DE" sz="1600" dirty="0">
                <a:solidFill>
                  <a:srgbClr val="FF0000"/>
                </a:solidFill>
                <a:ea typeface="Calibri"/>
                <a:cs typeface="Calibri"/>
                <a:sym typeface="Calibri"/>
              </a:rPr>
              <a:t> 	a. Vorsitzender (bisher Martin Steinbach)</a:t>
            </a:r>
          </a:p>
          <a:p>
            <a:pPr lvl="8">
              <a:buClr>
                <a:srgbClr val="FF0000"/>
              </a:buClr>
              <a:buSzPts val="1600"/>
              <a:tabLst>
                <a:tab pos="442913" algn="l"/>
              </a:tabLst>
            </a:pPr>
            <a:r>
              <a:rPr lang="de-DE" sz="1600" dirty="0">
                <a:solidFill>
                  <a:srgbClr val="FF0000"/>
                </a:solidFill>
                <a:ea typeface="Calibri"/>
                <a:cs typeface="Calibri"/>
                <a:sym typeface="Calibri"/>
              </a:rPr>
              <a:t>	b. Stellv. Vorsitzende/r (bisher Heinz Steinhoff)</a:t>
            </a:r>
          </a:p>
          <a:p>
            <a:pPr lvl="8">
              <a:buClr>
                <a:srgbClr val="FF0000"/>
              </a:buClr>
              <a:buSzPts val="1600"/>
              <a:tabLst>
                <a:tab pos="442913" algn="l"/>
              </a:tabLst>
            </a:pPr>
            <a:r>
              <a:rPr lang="de-DE" sz="1600" dirty="0">
                <a:solidFill>
                  <a:srgbClr val="FF0000"/>
                </a:solidFill>
                <a:ea typeface="Calibri"/>
                <a:cs typeface="Calibri"/>
                <a:sym typeface="Calibri"/>
              </a:rPr>
              <a:t>	c. Schatzmeister (bisher Dieter Rengers)</a:t>
            </a:r>
          </a:p>
          <a:p>
            <a:pPr lvl="8">
              <a:buClr>
                <a:srgbClr val="FF0000"/>
              </a:buClr>
              <a:buSzPts val="1600"/>
              <a:tabLst>
                <a:tab pos="442913" algn="l"/>
              </a:tabLst>
            </a:pPr>
            <a:r>
              <a:rPr lang="de-DE" sz="1600" dirty="0">
                <a:solidFill>
                  <a:srgbClr val="FF0000"/>
                </a:solidFill>
                <a:ea typeface="Calibri"/>
                <a:cs typeface="Calibri"/>
                <a:sym typeface="Calibri"/>
              </a:rPr>
              <a:t>	d. Sportwart/in Breitensport (bisher Marion Kemker)</a:t>
            </a:r>
            <a:br>
              <a:rPr lang="de-DE" sz="1600" dirty="0">
                <a:solidFill>
                  <a:srgbClr val="FF0000"/>
                </a:solidFill>
                <a:ea typeface="Calibri"/>
                <a:cs typeface="Calibri"/>
                <a:sym typeface="Calibri"/>
              </a:rPr>
            </a:br>
            <a:r>
              <a:rPr lang="de-DE" sz="1600" dirty="0">
                <a:solidFill>
                  <a:srgbClr val="FF0000"/>
                </a:solidFill>
                <a:ea typeface="Calibri"/>
                <a:cs typeface="Calibri"/>
                <a:sym typeface="Calibri"/>
              </a:rPr>
              <a:t>  	e. Beisitzer/in (bisher Carmen Günnewig)</a:t>
            </a:r>
            <a:br>
              <a:rPr lang="de-DE" sz="1600" dirty="0">
                <a:solidFill>
                  <a:srgbClr val="FF0000"/>
                </a:solidFill>
                <a:ea typeface="Calibri"/>
                <a:cs typeface="Calibri"/>
                <a:sym typeface="Calibri"/>
              </a:rPr>
            </a:br>
            <a:r>
              <a:rPr lang="de-DE" sz="1600" dirty="0">
                <a:solidFill>
                  <a:srgbClr val="FF0000"/>
                </a:solidFill>
                <a:ea typeface="Calibri"/>
                <a:cs typeface="Calibri"/>
                <a:sym typeface="Calibri"/>
              </a:rPr>
              <a:t>	f.  Beisitzer/in (bisher Jörg </a:t>
            </a:r>
            <a:r>
              <a:rPr lang="de-DE" sz="1600" dirty="0" err="1">
                <a:solidFill>
                  <a:srgbClr val="FF0000"/>
                </a:solidFill>
                <a:ea typeface="Calibri"/>
                <a:cs typeface="Calibri"/>
                <a:sym typeface="Calibri"/>
              </a:rPr>
              <a:t>Preuschhoff</a:t>
            </a:r>
            <a:r>
              <a:rPr lang="de-DE" sz="1600" dirty="0">
                <a:solidFill>
                  <a:srgbClr val="FF0000"/>
                </a:solidFill>
                <a:ea typeface="Calibri"/>
                <a:cs typeface="Calibri"/>
                <a:sym typeface="Calibri"/>
              </a:rPr>
              <a:t>)</a:t>
            </a:r>
            <a:endParaRPr lang="de-DE" sz="1600" dirty="0"/>
          </a:p>
          <a:p>
            <a:pPr marL="342900" marR="0" lvl="0" indent="-342900" algn="l" rtl="0">
              <a:lnSpc>
                <a:spcPct val="100000"/>
              </a:lnSpc>
              <a:spcBef>
                <a:spcPts val="0"/>
              </a:spcBef>
              <a:spcAft>
                <a:spcPts val="0"/>
              </a:spcAft>
              <a:buClr>
                <a:srgbClr val="FF0000"/>
              </a:buClr>
              <a:buSzPts val="1600"/>
              <a:buFont typeface="Calibri"/>
              <a:buAutoNum type="arabicPeriod"/>
            </a:pP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6"/>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Ehrungen</a:t>
            </a:r>
            <a:endParaRPr sz="1400" b="0" i="0" u="none" strike="noStrike" cap="none" dirty="0">
              <a:solidFill>
                <a:srgbClr val="000000"/>
              </a:solidFill>
              <a:latin typeface="+mn-lt"/>
              <a:sym typeface="Arial"/>
            </a:endParaRPr>
          </a:p>
          <a:p>
            <a:pPr marL="0" marR="0" lvl="0" indent="0" algn="ctr" rtl="0">
              <a:lnSpc>
                <a:spcPct val="90000"/>
              </a:lnSpc>
              <a:spcBef>
                <a:spcPts val="0"/>
              </a:spcBef>
              <a:spcAft>
                <a:spcPts val="0"/>
              </a:spcAft>
              <a:buClr>
                <a:schemeClr val="dk1"/>
              </a:buClr>
              <a:buSzPts val="4400"/>
              <a:buFont typeface="Calibri"/>
              <a:buNone/>
            </a:pPr>
            <a:endParaRPr sz="44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0"/>
          <p:cNvSpPr txBox="1">
            <a:spLocks noGrp="1"/>
          </p:cNvSpPr>
          <p:nvPr>
            <p:ph type="title"/>
          </p:nvPr>
        </p:nvSpPr>
        <p:spPr>
          <a:xfrm>
            <a:off x="773292" y="156579"/>
            <a:ext cx="10515600" cy="80187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Ehrung für besondere Verdienste</a:t>
            </a:r>
            <a:endParaRPr dirty="0">
              <a:latin typeface="+mn-lt"/>
            </a:endParaRPr>
          </a:p>
        </p:txBody>
      </p:sp>
      <p:sp>
        <p:nvSpPr>
          <p:cNvPr id="4" name="Textfeld 3">
            <a:extLst>
              <a:ext uri="{FF2B5EF4-FFF2-40B4-BE49-F238E27FC236}">
                <a16:creationId xmlns:a16="http://schemas.microsoft.com/office/drawing/2014/main" id="{D32A220B-E8E3-9558-DF2E-08D8AE660D9C}"/>
              </a:ext>
            </a:extLst>
          </p:cNvPr>
          <p:cNvSpPr txBox="1"/>
          <p:nvPr/>
        </p:nvSpPr>
        <p:spPr>
          <a:xfrm>
            <a:off x="837300" y="1059120"/>
            <a:ext cx="10387584" cy="4462760"/>
          </a:xfrm>
          <a:prstGeom prst="rect">
            <a:avLst/>
          </a:prstGeom>
          <a:noFill/>
        </p:spPr>
        <p:txBody>
          <a:bodyPr wrap="square" rtlCol="0">
            <a:spAutoFit/>
          </a:bodyPr>
          <a:lstStyle/>
          <a:p>
            <a:r>
              <a:rPr lang="de-DE" sz="1800" dirty="0">
                <a:effectLst/>
                <a:latin typeface="Aptos" panose="020B0004020202020204" pitchFamily="34" charset="0"/>
                <a:ea typeface="Aptos" panose="020B0004020202020204" pitchFamily="34" charset="0"/>
                <a:cs typeface="Aptos" panose="020B0004020202020204" pitchFamily="34" charset="0"/>
              </a:rPr>
              <a:t>Julia </a:t>
            </a:r>
            <a:r>
              <a:rPr lang="de-DE" sz="1800" dirty="0" err="1">
                <a:effectLst/>
                <a:latin typeface="Aptos" panose="020B0004020202020204" pitchFamily="34" charset="0"/>
                <a:ea typeface="Aptos" panose="020B0004020202020204" pitchFamily="34" charset="0"/>
                <a:cs typeface="Aptos" panose="020B0004020202020204" pitchFamily="34" charset="0"/>
              </a:rPr>
              <a:t>Börding</a:t>
            </a:r>
            <a:r>
              <a:rPr lang="de-DE" sz="1800" dirty="0">
                <a:effectLst/>
                <a:latin typeface="Aptos" panose="020B0004020202020204" pitchFamily="34" charset="0"/>
                <a:ea typeface="Aptos" panose="020B0004020202020204" pitchFamily="34" charset="0"/>
                <a:cs typeface="Aptos" panose="020B0004020202020204" pitchFamily="34" charset="0"/>
              </a:rPr>
              <a:t>:</a:t>
            </a:r>
          </a:p>
          <a:p>
            <a:pPr marL="342900" lvl="0" indent="-342900">
              <a:buSzPts val="1000"/>
              <a:buFont typeface="Symbol" panose="05050102010706020507" pitchFamily="18" charset="2"/>
              <a:buChar char=""/>
              <a:tabLst>
                <a:tab pos="457200" algn="l"/>
              </a:tabLst>
            </a:pPr>
            <a:r>
              <a:rPr lang="de-DE" sz="1800" dirty="0">
                <a:effectLst/>
                <a:latin typeface="Aptos" panose="020B0004020202020204" pitchFamily="34" charset="0"/>
                <a:ea typeface="Times New Roman" panose="02020603050405020304" pitchFamily="18" charset="0"/>
                <a:cs typeface="Aptos" panose="020B0004020202020204" pitchFamily="34" charset="0"/>
              </a:rPr>
              <a:t>Managt alle Jugendteams der Volleyballabteilung seit ca. 2018 (müsste ich vielleicht nochmal bei Vorstandskollegen fragen)</a:t>
            </a:r>
            <a:endParaRPr lang="de-DE"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de-DE" sz="1800" dirty="0">
                <a:effectLst/>
                <a:latin typeface="Aptos" panose="020B0004020202020204" pitchFamily="34" charset="0"/>
                <a:ea typeface="Times New Roman" panose="02020603050405020304" pitchFamily="18" charset="0"/>
                <a:cs typeface="Aptos" panose="020B0004020202020204" pitchFamily="34" charset="0"/>
              </a:rPr>
              <a:t>Sie organisiert alle zwei Jahre ein komplettes Jugendcamp</a:t>
            </a:r>
            <a:endParaRPr lang="de-DE"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de-DE" sz="1800" dirty="0">
                <a:effectLst/>
                <a:latin typeface="Aptos" panose="020B0004020202020204" pitchFamily="34" charset="0"/>
                <a:ea typeface="Times New Roman" panose="02020603050405020304" pitchFamily="18" charset="0"/>
                <a:cs typeface="Aptos" panose="020B0004020202020204" pitchFamily="34" charset="0"/>
              </a:rPr>
              <a:t>Ist für alle Jugendlichen in der Abteilung immer ansprechbar</a:t>
            </a:r>
            <a:endParaRPr lang="de-DE" sz="1800" dirty="0">
              <a:effectLst/>
              <a:latin typeface="Aptos" panose="020B0004020202020204" pitchFamily="34" charset="0"/>
              <a:ea typeface="Aptos" panose="020B0004020202020204" pitchFamily="34" charset="0"/>
              <a:cs typeface="Aptos" panose="020B0004020202020204" pitchFamily="34" charset="0"/>
            </a:endParaRPr>
          </a:p>
          <a:p>
            <a:r>
              <a:rPr lang="de-DE" sz="1800" dirty="0">
                <a:effectLst/>
                <a:latin typeface="Aptos" panose="020B0004020202020204" pitchFamily="34" charset="0"/>
                <a:ea typeface="Aptos" panose="020B0004020202020204" pitchFamily="34" charset="0"/>
                <a:cs typeface="Aptos" panose="020B0004020202020204" pitchFamily="34" charset="0"/>
              </a:rPr>
              <a:t> </a:t>
            </a:r>
          </a:p>
          <a:p>
            <a:r>
              <a:rPr lang="de-DE" sz="1800" dirty="0">
                <a:effectLst/>
                <a:latin typeface="Aptos" panose="020B0004020202020204" pitchFamily="34" charset="0"/>
                <a:ea typeface="Aptos" panose="020B0004020202020204" pitchFamily="34" charset="0"/>
                <a:cs typeface="Aptos" panose="020B0004020202020204" pitchFamily="34" charset="0"/>
              </a:rPr>
              <a:t>Jörg Jestädt:</a:t>
            </a:r>
          </a:p>
          <a:p>
            <a:pPr marL="342900" lvl="0" indent="-342900">
              <a:buSzPts val="1000"/>
              <a:buFont typeface="Symbol" panose="05050102010706020507" pitchFamily="18" charset="2"/>
              <a:buChar char=""/>
              <a:tabLst>
                <a:tab pos="457200" algn="l"/>
              </a:tabLst>
            </a:pPr>
            <a:r>
              <a:rPr lang="de-DE" sz="1800" dirty="0">
                <a:effectLst/>
                <a:latin typeface="Aptos" panose="020B0004020202020204" pitchFamily="34" charset="0"/>
                <a:ea typeface="Times New Roman" panose="02020603050405020304" pitchFamily="18" charset="0"/>
                <a:cs typeface="Aptos" panose="020B0004020202020204" pitchFamily="34" charset="0"/>
              </a:rPr>
              <a:t>Abteilungsleiter Volleyball von 1991 bis 2001</a:t>
            </a:r>
            <a:endParaRPr lang="de-DE"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de-DE" sz="1800" dirty="0">
                <a:effectLst/>
                <a:latin typeface="Aptos" panose="020B0004020202020204" pitchFamily="34" charset="0"/>
                <a:ea typeface="Times New Roman" panose="02020603050405020304" pitchFamily="18" charset="0"/>
                <a:cs typeface="Aptos" panose="020B0004020202020204" pitchFamily="34" charset="0"/>
              </a:rPr>
              <a:t>Pressewart Volleyball von 2002 bis 2004</a:t>
            </a:r>
            <a:endParaRPr lang="de-DE"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de-DE" sz="1800" dirty="0">
                <a:effectLst/>
                <a:latin typeface="Aptos" panose="020B0004020202020204" pitchFamily="34" charset="0"/>
                <a:ea typeface="Times New Roman" panose="02020603050405020304" pitchFamily="18" charset="0"/>
                <a:cs typeface="Aptos" panose="020B0004020202020204" pitchFamily="34" charset="0"/>
              </a:rPr>
              <a:t>Beisitzer Volleyball von 2005 bis heute</a:t>
            </a:r>
            <a:endParaRPr lang="de-DE"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de-DE" sz="1800" dirty="0">
                <a:effectLst/>
                <a:latin typeface="Aptos" panose="020B0004020202020204" pitchFamily="34" charset="0"/>
                <a:ea typeface="Times New Roman" panose="02020603050405020304" pitchFamily="18" charset="0"/>
                <a:cs typeface="Aptos" panose="020B0004020202020204" pitchFamily="34" charset="0"/>
              </a:rPr>
              <a:t>Weiterhin aktiver Spieler und Trainer</a:t>
            </a:r>
            <a:endParaRPr lang="de-DE" sz="1800" dirty="0">
              <a:effectLst/>
              <a:latin typeface="Aptos" panose="020B0004020202020204" pitchFamily="34" charset="0"/>
              <a:ea typeface="Aptos" panose="020B0004020202020204" pitchFamily="34" charset="0"/>
              <a:cs typeface="Aptos" panose="020B0004020202020204" pitchFamily="34" charset="0"/>
            </a:endParaRPr>
          </a:p>
          <a:p>
            <a:r>
              <a:rPr lang="de-DE" sz="1800" dirty="0">
                <a:effectLst/>
                <a:latin typeface="Aptos" panose="020B0004020202020204" pitchFamily="34" charset="0"/>
                <a:ea typeface="Aptos" panose="020B0004020202020204" pitchFamily="34" charset="0"/>
                <a:cs typeface="Aptos" panose="020B0004020202020204" pitchFamily="34" charset="0"/>
              </a:rPr>
              <a:t> </a:t>
            </a:r>
          </a:p>
          <a:p>
            <a:r>
              <a:rPr lang="de-DE" sz="1800" dirty="0">
                <a:effectLst/>
                <a:latin typeface="Aptos" panose="020B0004020202020204" pitchFamily="34" charset="0"/>
                <a:ea typeface="Aptos" panose="020B0004020202020204" pitchFamily="34" charset="0"/>
                <a:cs typeface="Aptos" panose="020B0004020202020204" pitchFamily="34" charset="0"/>
              </a:rPr>
              <a:t>Axel Korn:</a:t>
            </a:r>
          </a:p>
          <a:p>
            <a:pPr marL="342900" lvl="0" indent="-342900">
              <a:buSzPts val="1000"/>
              <a:buFont typeface="Symbol" panose="05050102010706020507" pitchFamily="18" charset="2"/>
              <a:buChar char=""/>
              <a:tabLst>
                <a:tab pos="457200" algn="l"/>
              </a:tabLst>
            </a:pPr>
            <a:r>
              <a:rPr lang="de-DE" sz="1800" dirty="0">
                <a:effectLst/>
                <a:latin typeface="Aptos" panose="020B0004020202020204" pitchFamily="34" charset="0"/>
                <a:ea typeface="Times New Roman" panose="02020603050405020304" pitchFamily="18" charset="0"/>
                <a:cs typeface="Aptos" panose="020B0004020202020204" pitchFamily="34" charset="0"/>
              </a:rPr>
              <a:t>Seit 1994 aktiv in der Abteilung als ehemaliger Spieler, aktiver Schiedsrichter, ehemaliger Hobbywart, ehemaliger Pressewart und aktueller Turnierwart</a:t>
            </a:r>
            <a:endParaRPr lang="de-DE" sz="1800" dirty="0">
              <a:effectLst/>
              <a:latin typeface="Aptos" panose="020B0004020202020204" pitchFamily="34" charset="0"/>
              <a:ea typeface="Aptos" panose="020B0004020202020204" pitchFamily="34" charset="0"/>
              <a:cs typeface="Aptos" panose="020B0004020202020204" pitchFamily="34" charset="0"/>
            </a:endParaRPr>
          </a:p>
          <a:p>
            <a:endParaRPr lang="de-DE" dirty="0"/>
          </a:p>
        </p:txBody>
      </p:sp>
    </p:spTree>
    <p:extLst>
      <p:ext uri="{BB962C8B-B14F-4D97-AF65-F5344CB8AC3E}">
        <p14:creationId xmlns:p14="http://schemas.microsoft.com/office/powerpoint/2010/main" val="14289603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0"/>
          <p:cNvSpPr txBox="1">
            <a:spLocks noGrp="1"/>
          </p:cNvSpPr>
          <p:nvPr>
            <p:ph type="title"/>
          </p:nvPr>
        </p:nvSpPr>
        <p:spPr>
          <a:xfrm>
            <a:off x="773292" y="156579"/>
            <a:ext cx="10515600" cy="80187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Ehrung für </a:t>
            </a:r>
            <a:r>
              <a:rPr lang="de-DE" sz="3600">
                <a:latin typeface="+mn-lt"/>
              </a:rPr>
              <a:t>besondere Leistungen</a:t>
            </a:r>
            <a:endParaRPr dirty="0">
              <a:latin typeface="+mn-lt"/>
            </a:endParaRPr>
          </a:p>
        </p:txBody>
      </p:sp>
      <p:sp>
        <p:nvSpPr>
          <p:cNvPr id="4" name="Textfeld 3">
            <a:extLst>
              <a:ext uri="{FF2B5EF4-FFF2-40B4-BE49-F238E27FC236}">
                <a16:creationId xmlns:a16="http://schemas.microsoft.com/office/drawing/2014/main" id="{D32A220B-E8E3-9558-DF2E-08D8AE660D9C}"/>
              </a:ext>
            </a:extLst>
          </p:cNvPr>
          <p:cNvSpPr txBox="1"/>
          <p:nvPr/>
        </p:nvSpPr>
        <p:spPr>
          <a:xfrm>
            <a:off x="837300" y="1059120"/>
            <a:ext cx="10387584" cy="4401205"/>
          </a:xfrm>
          <a:prstGeom prst="rect">
            <a:avLst/>
          </a:prstGeom>
          <a:noFill/>
        </p:spPr>
        <p:txBody>
          <a:bodyPr wrap="square" rtlCol="0">
            <a:spAutoFit/>
          </a:bodyPr>
          <a:lstStyle/>
          <a:p>
            <a:r>
              <a:rPr lang="de-DE" dirty="0"/>
              <a:t>Jule und Lia Fichtner</a:t>
            </a:r>
          </a:p>
          <a:p>
            <a:endParaRPr lang="de-DE" dirty="0"/>
          </a:p>
          <a:p>
            <a:r>
              <a:rPr lang="de-DE" dirty="0"/>
              <a:t>2019:	Mit 13,5 Jahren Erwerb des Schiedsrichterscheins Handball</a:t>
            </a:r>
          </a:p>
          <a:p>
            <a:endParaRPr lang="de-DE" dirty="0"/>
          </a:p>
          <a:p>
            <a:r>
              <a:rPr lang="de-DE" dirty="0"/>
              <a:t>2021:	Aufstieg im HV Westfalen (Leitung von Landesligaspielen)</a:t>
            </a:r>
            <a:br>
              <a:rPr lang="de-DE" dirty="0"/>
            </a:br>
            <a:r>
              <a:rPr lang="de-DE" dirty="0"/>
              <a:t>	erste Einsätze bei Top-Turnieren</a:t>
            </a:r>
          </a:p>
          <a:p>
            <a:endParaRPr lang="de-DE" dirty="0"/>
          </a:p>
          <a:p>
            <a:r>
              <a:rPr lang="de-DE" dirty="0"/>
              <a:t>2024:	Leitung Spiel um Platz 3 beim internationalen TOP-C-Jugendturnier in Melden</a:t>
            </a:r>
          </a:p>
          <a:p>
            <a:r>
              <a:rPr lang="de-DE" dirty="0"/>
              <a:t>	Erstmalige Leitung von Spielen in der Regionalliga Frauen</a:t>
            </a:r>
          </a:p>
          <a:p>
            <a:r>
              <a:rPr lang="de-DE" dirty="0"/>
              <a:t>	Einladung zum größten internationalen Jugendturnier in Prag (Leitung Halbfinale WJA)</a:t>
            </a:r>
          </a:p>
          <a:p>
            <a:r>
              <a:rPr lang="de-DE" dirty="0"/>
              <a:t>	Einladung zum höchstdotierten A- und B-Jugendturnier in Deutschland (Leitung Finale WJA)</a:t>
            </a:r>
          </a:p>
          <a:p>
            <a:endParaRPr lang="de-DE" dirty="0"/>
          </a:p>
          <a:p>
            <a:pPr marL="342900" indent="-342900">
              <a:buAutoNum type="arabicPlain" startAt="2025"/>
            </a:pPr>
            <a:r>
              <a:rPr lang="de-DE" dirty="0"/>
              <a:t>:	Aufnahme in den DHB-Jungschiedsrichterkader</a:t>
            </a:r>
          </a:p>
          <a:p>
            <a:pPr lvl="3"/>
            <a:r>
              <a:rPr lang="de-DE" dirty="0"/>
              <a:t>	erneute Einladung zum höchstdotierten A- und B-Jugendturnier in Deutschland (Leitung Finale MJA)</a:t>
            </a:r>
          </a:p>
          <a:p>
            <a:pPr lvl="3"/>
            <a:r>
              <a:rPr lang="de-DE" dirty="0"/>
              <a:t>	Aufstieg im HV Westfalen (Leitung von Oberligaspielen der Männer)</a:t>
            </a:r>
          </a:p>
          <a:p>
            <a:pPr lvl="3"/>
            <a:r>
              <a:rPr lang="de-DE" dirty="0"/>
              <a:t>	Erste Ansetzungen durch den DHB bei Spielen der A-Jugendbundesliga männlich und weiblich</a:t>
            </a:r>
          </a:p>
          <a:p>
            <a:pPr lvl="3"/>
            <a:endParaRPr lang="de-DE" dirty="0"/>
          </a:p>
          <a:p>
            <a:pPr lvl="3"/>
            <a:r>
              <a:rPr lang="de-DE" dirty="0"/>
              <a:t>2026:	erneute Einladung zum größten internationalen Jugendturnier in Prag </a:t>
            </a:r>
          </a:p>
          <a:p>
            <a:pPr lvl="3"/>
            <a:r>
              <a:rPr lang="de-DE" dirty="0"/>
              <a:t>	DHB-Ansetzung für die Deutschen Schulmeisterschaften in Berlin im Mai </a:t>
            </a:r>
          </a:p>
          <a:p>
            <a:pPr marL="342900" indent="-342900">
              <a:buAutoNum type="arabicPlain" startAt="2025"/>
            </a:pPr>
            <a:endParaRPr lang="de-DE" dirty="0"/>
          </a:p>
        </p:txBody>
      </p:sp>
    </p:spTree>
    <p:extLst>
      <p:ext uri="{BB962C8B-B14F-4D97-AF65-F5344CB8AC3E}">
        <p14:creationId xmlns:p14="http://schemas.microsoft.com/office/powerpoint/2010/main" val="11955269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9"/>
          <p:cNvSpPr txBox="1">
            <a:spLocks noGrp="1"/>
          </p:cNvSpPr>
          <p:nvPr>
            <p:ph type="title"/>
          </p:nvPr>
        </p:nvSpPr>
        <p:spPr>
          <a:xfrm>
            <a:off x="773291" y="-2064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Ehrungen</a:t>
            </a:r>
            <a:endParaRPr dirty="0">
              <a:latin typeface="+mn-lt"/>
            </a:endParaRPr>
          </a:p>
        </p:txBody>
      </p:sp>
      <p:sp>
        <p:nvSpPr>
          <p:cNvPr id="387" name="Google Shape;387;p39"/>
          <p:cNvSpPr txBox="1"/>
          <p:nvPr/>
        </p:nvSpPr>
        <p:spPr>
          <a:xfrm>
            <a:off x="773291" y="1043328"/>
            <a:ext cx="885648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1" i="0" u="none" strike="noStrike" cap="none" dirty="0">
                <a:solidFill>
                  <a:schemeClr val="dk1"/>
                </a:solidFill>
                <a:latin typeface="+mn-lt"/>
                <a:ea typeface="Calibri"/>
                <a:cs typeface="Calibri"/>
                <a:sym typeface="Calibri"/>
              </a:rPr>
              <a:t>Silberne Ehrennadel für 25 Jahre Mitgliedschaft</a:t>
            </a:r>
            <a:endParaRPr sz="1400" b="0" i="0" u="none" strike="noStrike" cap="none" dirty="0">
              <a:solidFill>
                <a:srgbClr val="000000"/>
              </a:solidFill>
              <a:latin typeface="+mn-lt"/>
              <a:sym typeface="Arial"/>
            </a:endParaRPr>
          </a:p>
        </p:txBody>
      </p:sp>
      <p:graphicFrame>
        <p:nvGraphicFramePr>
          <p:cNvPr id="388" name="Google Shape;388;p39"/>
          <p:cNvGraphicFramePr/>
          <p:nvPr>
            <p:extLst>
              <p:ext uri="{D42A27DB-BD31-4B8C-83A1-F6EECF244321}">
                <p14:modId xmlns:p14="http://schemas.microsoft.com/office/powerpoint/2010/main" val="1824709601"/>
              </p:ext>
            </p:extLst>
          </p:nvPr>
        </p:nvGraphicFramePr>
        <p:xfrm>
          <a:off x="994611" y="2079784"/>
          <a:ext cx="4206921" cy="3002280"/>
        </p:xfrm>
        <a:graphic>
          <a:graphicData uri="http://schemas.openxmlformats.org/drawingml/2006/table">
            <a:tbl>
              <a:tblPr>
                <a:noFill/>
                <a:tableStyleId>{27C04A5E-0438-4142-A190-D8B6465D0D13}</a:tableStyleId>
              </a:tblPr>
              <a:tblGrid>
                <a:gridCol w="1343080">
                  <a:extLst>
                    <a:ext uri="{9D8B030D-6E8A-4147-A177-3AD203B41FA5}">
                      <a16:colId xmlns:a16="http://schemas.microsoft.com/office/drawing/2014/main" val="20000"/>
                    </a:ext>
                  </a:extLst>
                </a:gridCol>
                <a:gridCol w="2863841">
                  <a:extLst>
                    <a:ext uri="{9D8B030D-6E8A-4147-A177-3AD203B41FA5}">
                      <a16:colId xmlns:a16="http://schemas.microsoft.com/office/drawing/2014/main" val="20001"/>
                    </a:ext>
                  </a:extLst>
                </a:gridCol>
              </a:tblGrid>
              <a:tr h="337304">
                <a:tc>
                  <a:txBody>
                    <a:bodyPr/>
                    <a:lstStyle/>
                    <a:p>
                      <a:pPr algn="l" fontAlgn="ctr"/>
                      <a:r>
                        <a:rPr lang="de-DE" sz="2400" b="0" i="0" u="none" strike="noStrike">
                          <a:solidFill>
                            <a:srgbClr val="000000"/>
                          </a:solidFill>
                          <a:effectLst/>
                          <a:latin typeface="+mj-lt"/>
                        </a:rPr>
                        <a:t> Inge</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Becker</a:t>
                      </a:r>
                    </a:p>
                  </a:txBody>
                  <a:tcPr marL="9525" marR="9525" marT="9525" marB="0" anchor="ctr">
                    <a:solidFill>
                      <a:schemeClr val="bg1"/>
                    </a:solidFill>
                  </a:tcPr>
                </a:tc>
                <a:extLst>
                  <a:ext uri="{0D108BD9-81ED-4DB2-BD59-A6C34878D82A}">
                    <a16:rowId xmlns:a16="http://schemas.microsoft.com/office/drawing/2014/main" val="10000"/>
                  </a:ext>
                </a:extLst>
              </a:tr>
              <a:tr h="337304">
                <a:tc>
                  <a:txBody>
                    <a:bodyPr/>
                    <a:lstStyle/>
                    <a:p>
                      <a:pPr algn="l" fontAlgn="ctr"/>
                      <a:r>
                        <a:rPr lang="de-DE" sz="2400" b="0" i="0" u="none" strike="noStrike">
                          <a:solidFill>
                            <a:srgbClr val="000000"/>
                          </a:solidFill>
                          <a:effectLst/>
                          <a:latin typeface="+mj-lt"/>
                        </a:rPr>
                        <a:t> Fee</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Bröker</a:t>
                      </a:r>
                    </a:p>
                  </a:txBody>
                  <a:tcPr marL="9525" marR="9525" marT="9525" marB="0" anchor="ctr">
                    <a:solidFill>
                      <a:schemeClr val="bg1"/>
                    </a:solidFill>
                  </a:tcPr>
                </a:tc>
                <a:extLst>
                  <a:ext uri="{0D108BD9-81ED-4DB2-BD59-A6C34878D82A}">
                    <a16:rowId xmlns:a16="http://schemas.microsoft.com/office/drawing/2014/main" val="326614738"/>
                  </a:ext>
                </a:extLst>
              </a:tr>
              <a:tr h="337304">
                <a:tc>
                  <a:txBody>
                    <a:bodyPr/>
                    <a:lstStyle/>
                    <a:p>
                      <a:pPr algn="l" fontAlgn="ctr"/>
                      <a:r>
                        <a:rPr lang="de-DE" sz="2400" b="0" i="0" u="none" strike="noStrike">
                          <a:solidFill>
                            <a:srgbClr val="000000"/>
                          </a:solidFill>
                          <a:effectLst/>
                          <a:latin typeface="+mj-lt"/>
                        </a:rPr>
                        <a:t> Max</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Effing</a:t>
                      </a:r>
                    </a:p>
                  </a:txBody>
                  <a:tcPr marL="9525" marR="9525" marT="9525" marB="0" anchor="ctr">
                    <a:solidFill>
                      <a:schemeClr val="bg1"/>
                    </a:solidFill>
                  </a:tcPr>
                </a:tc>
                <a:extLst>
                  <a:ext uri="{0D108BD9-81ED-4DB2-BD59-A6C34878D82A}">
                    <a16:rowId xmlns:a16="http://schemas.microsoft.com/office/drawing/2014/main" val="3128501254"/>
                  </a:ext>
                </a:extLst>
              </a:tr>
              <a:tr h="337304">
                <a:tc>
                  <a:txBody>
                    <a:bodyPr/>
                    <a:lstStyle/>
                    <a:p>
                      <a:pPr algn="l" fontAlgn="ctr"/>
                      <a:r>
                        <a:rPr lang="de-DE" sz="2400" b="0" i="0" u="none" strike="noStrike">
                          <a:solidFill>
                            <a:srgbClr val="000000"/>
                          </a:solidFill>
                          <a:effectLst/>
                          <a:latin typeface="+mj-lt"/>
                        </a:rPr>
                        <a:t> Daniel</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Franke</a:t>
                      </a:r>
                    </a:p>
                  </a:txBody>
                  <a:tcPr marL="9525" marR="9525" marT="9525" marB="0" anchor="ctr">
                    <a:solidFill>
                      <a:schemeClr val="bg1"/>
                    </a:solidFill>
                  </a:tcPr>
                </a:tc>
                <a:extLst>
                  <a:ext uri="{0D108BD9-81ED-4DB2-BD59-A6C34878D82A}">
                    <a16:rowId xmlns:a16="http://schemas.microsoft.com/office/drawing/2014/main" val="3178360559"/>
                  </a:ext>
                </a:extLst>
              </a:tr>
              <a:tr h="337304">
                <a:tc>
                  <a:txBody>
                    <a:bodyPr/>
                    <a:lstStyle/>
                    <a:p>
                      <a:pPr algn="l" fontAlgn="ctr"/>
                      <a:r>
                        <a:rPr lang="de-DE" sz="2400" b="0" i="0" u="none" strike="noStrike" dirty="0">
                          <a:solidFill>
                            <a:srgbClr val="000000"/>
                          </a:solidFill>
                          <a:effectLst/>
                          <a:latin typeface="+mj-lt"/>
                        </a:rPr>
                        <a:t> Katrin</a:t>
                      </a:r>
                    </a:p>
                  </a:txBody>
                  <a:tcPr marL="9525" marR="9525" marT="9525" marB="0" anchor="ctr">
                    <a:solidFill>
                      <a:schemeClr val="bg1"/>
                    </a:solidFill>
                  </a:tcPr>
                </a:tc>
                <a:tc>
                  <a:txBody>
                    <a:bodyPr/>
                    <a:lstStyle/>
                    <a:p>
                      <a:pPr algn="l" fontAlgn="ctr"/>
                      <a:r>
                        <a:rPr lang="de-DE" sz="2400" b="0" i="0" u="none" strike="noStrike" dirty="0">
                          <a:solidFill>
                            <a:srgbClr val="000000"/>
                          </a:solidFill>
                          <a:effectLst/>
                          <a:latin typeface="+mj-lt"/>
                        </a:rPr>
                        <a:t>Kemker</a:t>
                      </a:r>
                    </a:p>
                  </a:txBody>
                  <a:tcPr marL="9525" marR="9525" marT="9525" marB="0" anchor="ctr">
                    <a:solidFill>
                      <a:schemeClr val="bg1"/>
                    </a:solidFill>
                  </a:tcPr>
                </a:tc>
                <a:extLst>
                  <a:ext uri="{0D108BD9-81ED-4DB2-BD59-A6C34878D82A}">
                    <a16:rowId xmlns:a16="http://schemas.microsoft.com/office/drawing/2014/main" val="2365278862"/>
                  </a:ext>
                </a:extLst>
              </a:tr>
              <a:tr h="337304">
                <a:tc>
                  <a:txBody>
                    <a:bodyPr/>
                    <a:lstStyle/>
                    <a:p>
                      <a:pPr algn="l" fontAlgn="ctr"/>
                      <a:r>
                        <a:rPr lang="de-DE" sz="2400" b="0" i="0" u="none" strike="noStrike">
                          <a:solidFill>
                            <a:srgbClr val="000000"/>
                          </a:solidFill>
                          <a:effectLst/>
                          <a:latin typeface="+mj-lt"/>
                        </a:rPr>
                        <a:t> Marion</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Kemker</a:t>
                      </a:r>
                    </a:p>
                  </a:txBody>
                  <a:tcPr marL="9525" marR="9525" marT="9525" marB="0" anchor="ctr">
                    <a:solidFill>
                      <a:schemeClr val="bg1"/>
                    </a:solidFill>
                  </a:tcPr>
                </a:tc>
                <a:extLst>
                  <a:ext uri="{0D108BD9-81ED-4DB2-BD59-A6C34878D82A}">
                    <a16:rowId xmlns:a16="http://schemas.microsoft.com/office/drawing/2014/main" val="529205708"/>
                  </a:ext>
                </a:extLst>
              </a:tr>
              <a:tr h="337304">
                <a:tc>
                  <a:txBody>
                    <a:bodyPr/>
                    <a:lstStyle/>
                    <a:p>
                      <a:pPr algn="l" fontAlgn="ctr"/>
                      <a:r>
                        <a:rPr lang="de-DE" sz="2400" b="0" i="0" u="none" strike="noStrike">
                          <a:solidFill>
                            <a:srgbClr val="000000"/>
                          </a:solidFill>
                          <a:effectLst/>
                          <a:latin typeface="+mj-lt"/>
                        </a:rPr>
                        <a:t> Sven</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Kirschke</a:t>
                      </a:r>
                    </a:p>
                  </a:txBody>
                  <a:tcPr marL="9525" marR="9525" marT="9525" marB="0" anchor="ctr">
                    <a:solidFill>
                      <a:schemeClr val="bg1"/>
                    </a:solidFill>
                  </a:tcPr>
                </a:tc>
                <a:extLst>
                  <a:ext uri="{0D108BD9-81ED-4DB2-BD59-A6C34878D82A}">
                    <a16:rowId xmlns:a16="http://schemas.microsoft.com/office/drawing/2014/main" val="10001"/>
                  </a:ext>
                </a:extLst>
              </a:tr>
              <a:tr h="337304">
                <a:tc>
                  <a:txBody>
                    <a:bodyPr/>
                    <a:lstStyle/>
                    <a:p>
                      <a:pPr algn="l" fontAlgn="ctr"/>
                      <a:endParaRPr lang="de-DE" sz="2400" b="0" i="0" u="none" strike="noStrike" dirty="0">
                        <a:solidFill>
                          <a:srgbClr val="000000"/>
                        </a:solidFill>
                        <a:effectLst/>
                        <a:latin typeface="+mj-lt"/>
                      </a:endParaRPr>
                    </a:p>
                  </a:txBody>
                  <a:tcPr marL="9525" marR="9525" marT="9525" marB="0" anchor="ctr">
                    <a:solidFill>
                      <a:schemeClr val="bg1"/>
                    </a:solidFill>
                  </a:tcPr>
                </a:tc>
                <a:tc>
                  <a:txBody>
                    <a:bodyPr/>
                    <a:lstStyle/>
                    <a:p>
                      <a:pPr algn="l" fontAlgn="ctr"/>
                      <a:endParaRPr lang="de-DE" sz="2400" b="0" i="0" u="none" strike="noStrike" dirty="0">
                        <a:solidFill>
                          <a:srgbClr val="000000"/>
                        </a:solidFill>
                        <a:effectLst/>
                        <a:latin typeface="+mj-lt"/>
                      </a:endParaRPr>
                    </a:p>
                  </a:txBody>
                  <a:tcPr marL="9525" marR="9525" marT="9525" marB="0" anchor="ctr">
                    <a:solidFill>
                      <a:schemeClr val="bg1"/>
                    </a:solidFill>
                  </a:tcPr>
                </a:tc>
                <a:extLst>
                  <a:ext uri="{0D108BD9-81ED-4DB2-BD59-A6C34878D82A}">
                    <a16:rowId xmlns:a16="http://schemas.microsoft.com/office/drawing/2014/main" val="10002"/>
                  </a:ext>
                </a:extLst>
              </a:tr>
            </a:tbl>
          </a:graphicData>
        </a:graphic>
      </p:graphicFrame>
      <p:graphicFrame>
        <p:nvGraphicFramePr>
          <p:cNvPr id="389" name="Google Shape;389;p39"/>
          <p:cNvGraphicFramePr/>
          <p:nvPr>
            <p:extLst>
              <p:ext uri="{D42A27DB-BD31-4B8C-83A1-F6EECF244321}">
                <p14:modId xmlns:p14="http://schemas.microsoft.com/office/powerpoint/2010/main" val="1435737300"/>
              </p:ext>
            </p:extLst>
          </p:nvPr>
        </p:nvGraphicFramePr>
        <p:xfrm>
          <a:off x="5201532" y="2079784"/>
          <a:ext cx="5017307" cy="2698430"/>
        </p:xfrm>
        <a:graphic>
          <a:graphicData uri="http://schemas.openxmlformats.org/drawingml/2006/table">
            <a:tbl>
              <a:tblPr>
                <a:noFill/>
                <a:tableStyleId>{27C04A5E-0438-4142-A190-D8B6465D0D13}</a:tableStyleId>
              </a:tblPr>
              <a:tblGrid>
                <a:gridCol w="1323093">
                  <a:extLst>
                    <a:ext uri="{9D8B030D-6E8A-4147-A177-3AD203B41FA5}">
                      <a16:colId xmlns:a16="http://schemas.microsoft.com/office/drawing/2014/main" val="20000"/>
                    </a:ext>
                  </a:extLst>
                </a:gridCol>
                <a:gridCol w="3694214">
                  <a:extLst>
                    <a:ext uri="{9D8B030D-6E8A-4147-A177-3AD203B41FA5}">
                      <a16:colId xmlns:a16="http://schemas.microsoft.com/office/drawing/2014/main" val="20001"/>
                    </a:ext>
                  </a:extLst>
                </a:gridCol>
              </a:tblGrid>
              <a:tr h="385490">
                <a:tc>
                  <a:txBody>
                    <a:bodyPr/>
                    <a:lstStyle/>
                    <a:p>
                      <a:pPr algn="l" fontAlgn="ctr"/>
                      <a:r>
                        <a:rPr lang="de-DE" sz="2400" b="0" i="0" u="none" strike="noStrike">
                          <a:solidFill>
                            <a:srgbClr val="000000"/>
                          </a:solidFill>
                          <a:effectLst/>
                          <a:latin typeface="+mj-lt"/>
                        </a:rPr>
                        <a:t> Isabell</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Komor</a:t>
                      </a:r>
                    </a:p>
                  </a:txBody>
                  <a:tcPr marL="9525" marR="9525" marT="9525" marB="0" anchor="ctr">
                    <a:solidFill>
                      <a:schemeClr val="bg1"/>
                    </a:solidFill>
                  </a:tcPr>
                </a:tc>
                <a:extLst>
                  <a:ext uri="{0D108BD9-81ED-4DB2-BD59-A6C34878D82A}">
                    <a16:rowId xmlns:a16="http://schemas.microsoft.com/office/drawing/2014/main" val="10000"/>
                  </a:ext>
                </a:extLst>
              </a:tr>
              <a:tr h="385490">
                <a:tc>
                  <a:txBody>
                    <a:bodyPr/>
                    <a:lstStyle/>
                    <a:p>
                      <a:pPr algn="l" fontAlgn="ctr"/>
                      <a:r>
                        <a:rPr lang="de-DE" sz="2400" b="0" i="0" u="none" strike="noStrike">
                          <a:solidFill>
                            <a:srgbClr val="000000"/>
                          </a:solidFill>
                          <a:effectLst/>
                          <a:latin typeface="+mj-lt"/>
                        </a:rPr>
                        <a:t> Annette</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Mey</a:t>
                      </a:r>
                    </a:p>
                  </a:txBody>
                  <a:tcPr marL="9525" marR="9525" marT="9525" marB="0" anchor="ctr">
                    <a:solidFill>
                      <a:schemeClr val="bg1"/>
                    </a:solidFill>
                  </a:tcPr>
                </a:tc>
                <a:extLst>
                  <a:ext uri="{0D108BD9-81ED-4DB2-BD59-A6C34878D82A}">
                    <a16:rowId xmlns:a16="http://schemas.microsoft.com/office/drawing/2014/main" val="3576885042"/>
                  </a:ext>
                </a:extLst>
              </a:tr>
              <a:tr h="385490">
                <a:tc>
                  <a:txBody>
                    <a:bodyPr/>
                    <a:lstStyle/>
                    <a:p>
                      <a:pPr algn="l" fontAlgn="ctr"/>
                      <a:r>
                        <a:rPr lang="de-DE" sz="2400" b="0" i="0" u="none" strike="noStrike">
                          <a:solidFill>
                            <a:srgbClr val="000000"/>
                          </a:solidFill>
                          <a:effectLst/>
                          <a:latin typeface="+mj-lt"/>
                        </a:rPr>
                        <a:t> Pascal</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Przybyla</a:t>
                      </a:r>
                    </a:p>
                  </a:txBody>
                  <a:tcPr marL="9525" marR="9525" marT="9525" marB="0" anchor="ctr">
                    <a:solidFill>
                      <a:schemeClr val="bg1"/>
                    </a:solidFill>
                  </a:tcPr>
                </a:tc>
                <a:extLst>
                  <a:ext uri="{0D108BD9-81ED-4DB2-BD59-A6C34878D82A}">
                    <a16:rowId xmlns:a16="http://schemas.microsoft.com/office/drawing/2014/main" val="4059318605"/>
                  </a:ext>
                </a:extLst>
              </a:tr>
              <a:tr h="385490">
                <a:tc>
                  <a:txBody>
                    <a:bodyPr/>
                    <a:lstStyle/>
                    <a:p>
                      <a:pPr algn="l" fontAlgn="ctr"/>
                      <a:r>
                        <a:rPr lang="de-DE" sz="2400" b="0" i="0" u="none" strike="noStrike">
                          <a:solidFill>
                            <a:srgbClr val="000000"/>
                          </a:solidFill>
                          <a:effectLst/>
                          <a:latin typeface="+mj-lt"/>
                        </a:rPr>
                        <a:t> Kathrin</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Rottmann</a:t>
                      </a:r>
                    </a:p>
                  </a:txBody>
                  <a:tcPr marL="9525" marR="9525" marT="9525" marB="0" anchor="ctr">
                    <a:solidFill>
                      <a:schemeClr val="bg1"/>
                    </a:solidFill>
                  </a:tcPr>
                </a:tc>
                <a:extLst>
                  <a:ext uri="{0D108BD9-81ED-4DB2-BD59-A6C34878D82A}">
                    <a16:rowId xmlns:a16="http://schemas.microsoft.com/office/drawing/2014/main" val="3512677114"/>
                  </a:ext>
                </a:extLst>
              </a:tr>
              <a:tr h="385490">
                <a:tc>
                  <a:txBody>
                    <a:bodyPr/>
                    <a:lstStyle/>
                    <a:p>
                      <a:pPr algn="l" fontAlgn="ctr"/>
                      <a:r>
                        <a:rPr lang="de-DE" sz="2400" b="0" i="0" u="none" strike="noStrike">
                          <a:solidFill>
                            <a:srgbClr val="000000"/>
                          </a:solidFill>
                          <a:effectLst/>
                          <a:latin typeface="+mj-lt"/>
                        </a:rPr>
                        <a:t> Sander</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van Dijk</a:t>
                      </a:r>
                    </a:p>
                  </a:txBody>
                  <a:tcPr marL="9525" marR="9525" marT="9525" marB="0" anchor="ctr">
                    <a:solidFill>
                      <a:schemeClr val="bg1"/>
                    </a:solidFill>
                  </a:tcPr>
                </a:tc>
                <a:extLst>
                  <a:ext uri="{0D108BD9-81ED-4DB2-BD59-A6C34878D82A}">
                    <a16:rowId xmlns:a16="http://schemas.microsoft.com/office/drawing/2014/main" val="438192974"/>
                  </a:ext>
                </a:extLst>
              </a:tr>
              <a:tr h="385490">
                <a:tc>
                  <a:txBody>
                    <a:bodyPr/>
                    <a:lstStyle/>
                    <a:p>
                      <a:pPr algn="l" fontAlgn="ctr"/>
                      <a:r>
                        <a:rPr lang="de-DE" sz="2400" b="0" i="0" u="none" strike="noStrike">
                          <a:solidFill>
                            <a:srgbClr val="000000"/>
                          </a:solidFill>
                          <a:effectLst/>
                          <a:latin typeface="+mj-lt"/>
                        </a:rPr>
                        <a:t> Ludger</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Wessel-Terharn</a:t>
                      </a:r>
                    </a:p>
                  </a:txBody>
                  <a:tcPr marL="9525" marR="9525" marT="9525" marB="0" anchor="ctr">
                    <a:solidFill>
                      <a:schemeClr val="bg1"/>
                    </a:solidFill>
                  </a:tcPr>
                </a:tc>
                <a:extLst>
                  <a:ext uri="{0D108BD9-81ED-4DB2-BD59-A6C34878D82A}">
                    <a16:rowId xmlns:a16="http://schemas.microsoft.com/office/drawing/2014/main" val="1396598085"/>
                  </a:ext>
                </a:extLst>
              </a:tr>
              <a:tr h="385490">
                <a:tc>
                  <a:txBody>
                    <a:bodyPr/>
                    <a:lstStyle/>
                    <a:p>
                      <a:pPr algn="l" fontAlgn="ctr"/>
                      <a:r>
                        <a:rPr lang="de-DE" sz="2400" b="0" i="0" u="none" strike="noStrike" dirty="0">
                          <a:solidFill>
                            <a:srgbClr val="000000"/>
                          </a:solidFill>
                          <a:effectLst/>
                          <a:latin typeface="+mj-lt"/>
                        </a:rPr>
                        <a:t> Philipp</a:t>
                      </a:r>
                    </a:p>
                  </a:txBody>
                  <a:tcPr marL="9525" marR="9525" marT="9525" marB="0" anchor="ctr">
                    <a:solidFill>
                      <a:schemeClr val="bg1"/>
                    </a:solidFill>
                  </a:tcPr>
                </a:tc>
                <a:tc>
                  <a:txBody>
                    <a:bodyPr/>
                    <a:lstStyle/>
                    <a:p>
                      <a:pPr algn="l" fontAlgn="ctr"/>
                      <a:r>
                        <a:rPr lang="de-DE" sz="2400" b="0" i="0" u="none" strike="noStrike" dirty="0">
                          <a:solidFill>
                            <a:srgbClr val="000000"/>
                          </a:solidFill>
                          <a:effectLst/>
                          <a:latin typeface="+mj-lt"/>
                        </a:rPr>
                        <a:t>Zech</a:t>
                      </a:r>
                    </a:p>
                  </a:txBody>
                  <a:tcPr marL="9525" marR="9525" marT="9525" marB="0" anchor="ctr">
                    <a:solidFill>
                      <a:schemeClr val="bg1"/>
                    </a:solidFill>
                  </a:tcPr>
                </a:tc>
                <a:extLst>
                  <a:ext uri="{0D108BD9-81ED-4DB2-BD59-A6C34878D82A}">
                    <a16:rowId xmlns:a16="http://schemas.microsoft.com/office/drawing/2014/main" val="2273530120"/>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9"/>
          <p:cNvSpPr txBox="1">
            <a:spLocks noGrp="1"/>
          </p:cNvSpPr>
          <p:nvPr>
            <p:ph type="title"/>
          </p:nvPr>
        </p:nvSpPr>
        <p:spPr>
          <a:xfrm>
            <a:off x="773291" y="-2064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Ehrungen</a:t>
            </a:r>
            <a:endParaRPr dirty="0">
              <a:latin typeface="+mn-lt"/>
            </a:endParaRPr>
          </a:p>
        </p:txBody>
      </p:sp>
      <p:sp>
        <p:nvSpPr>
          <p:cNvPr id="387" name="Google Shape;387;p39"/>
          <p:cNvSpPr txBox="1"/>
          <p:nvPr/>
        </p:nvSpPr>
        <p:spPr>
          <a:xfrm>
            <a:off x="773291" y="1043328"/>
            <a:ext cx="885648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1" i="0" u="none" strike="noStrike" cap="none" dirty="0">
                <a:solidFill>
                  <a:schemeClr val="dk1"/>
                </a:solidFill>
                <a:latin typeface="+mn-lt"/>
                <a:ea typeface="Calibri"/>
                <a:cs typeface="Calibri"/>
                <a:sym typeface="Calibri"/>
              </a:rPr>
              <a:t>Goldene Ehrennadel für 40 Jahre Mitgliedschaft</a:t>
            </a:r>
            <a:endParaRPr lang="de-DE" sz="1400" b="0" i="0" u="none" strike="noStrike" cap="none" dirty="0">
              <a:solidFill>
                <a:srgbClr val="000000"/>
              </a:solidFill>
              <a:latin typeface="+mn-lt"/>
              <a:sym typeface="Arial"/>
            </a:endParaRPr>
          </a:p>
        </p:txBody>
      </p:sp>
      <p:graphicFrame>
        <p:nvGraphicFramePr>
          <p:cNvPr id="388" name="Google Shape;388;p39"/>
          <p:cNvGraphicFramePr/>
          <p:nvPr>
            <p:extLst>
              <p:ext uri="{D42A27DB-BD31-4B8C-83A1-F6EECF244321}">
                <p14:modId xmlns:p14="http://schemas.microsoft.com/office/powerpoint/2010/main" val="3905631947"/>
              </p:ext>
            </p:extLst>
          </p:nvPr>
        </p:nvGraphicFramePr>
        <p:xfrm>
          <a:off x="996432" y="2079783"/>
          <a:ext cx="4205100" cy="3615160"/>
        </p:xfrm>
        <a:graphic>
          <a:graphicData uri="http://schemas.openxmlformats.org/drawingml/2006/table">
            <a:tbl>
              <a:tblPr>
                <a:noFill/>
                <a:tableStyleId>{27C04A5E-0438-4142-A190-D8B6465D0D13}</a:tableStyleId>
              </a:tblPr>
              <a:tblGrid>
                <a:gridCol w="1602389">
                  <a:extLst>
                    <a:ext uri="{9D8B030D-6E8A-4147-A177-3AD203B41FA5}">
                      <a16:colId xmlns:a16="http://schemas.microsoft.com/office/drawing/2014/main" val="20000"/>
                    </a:ext>
                  </a:extLst>
                </a:gridCol>
                <a:gridCol w="2602711">
                  <a:extLst>
                    <a:ext uri="{9D8B030D-6E8A-4147-A177-3AD203B41FA5}">
                      <a16:colId xmlns:a16="http://schemas.microsoft.com/office/drawing/2014/main" val="20001"/>
                    </a:ext>
                  </a:extLst>
                </a:gridCol>
              </a:tblGrid>
              <a:tr h="451895">
                <a:tc>
                  <a:txBody>
                    <a:bodyPr/>
                    <a:lstStyle/>
                    <a:p>
                      <a:pPr algn="l" fontAlgn="ctr"/>
                      <a:r>
                        <a:rPr lang="de-DE" sz="2400" b="0" i="0" u="none" strike="noStrike">
                          <a:solidFill>
                            <a:srgbClr val="000000"/>
                          </a:solidFill>
                          <a:effectLst/>
                          <a:latin typeface="+mn-lt"/>
                        </a:rPr>
                        <a:t> Petra</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Hagenkötter</a:t>
                      </a:r>
                    </a:p>
                  </a:txBody>
                  <a:tcPr marL="9525" marR="9525" marT="9525" marB="0" anchor="ctr">
                    <a:solidFill>
                      <a:schemeClr val="bg1"/>
                    </a:solidFill>
                  </a:tcPr>
                </a:tc>
                <a:extLst>
                  <a:ext uri="{0D108BD9-81ED-4DB2-BD59-A6C34878D82A}">
                    <a16:rowId xmlns:a16="http://schemas.microsoft.com/office/drawing/2014/main" val="10000"/>
                  </a:ext>
                </a:extLst>
              </a:tr>
              <a:tr h="451895">
                <a:tc>
                  <a:txBody>
                    <a:bodyPr/>
                    <a:lstStyle/>
                    <a:p>
                      <a:pPr algn="l" fontAlgn="ctr"/>
                      <a:r>
                        <a:rPr lang="de-DE" sz="2400" b="0" i="0" u="none" strike="noStrike">
                          <a:solidFill>
                            <a:srgbClr val="000000"/>
                          </a:solidFill>
                          <a:effectLst/>
                          <a:latin typeface="+mn-lt"/>
                        </a:rPr>
                        <a:t> Ursula</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Harhoff</a:t>
                      </a:r>
                    </a:p>
                  </a:txBody>
                  <a:tcPr marL="9525" marR="9525" marT="9525" marB="0" anchor="ctr">
                    <a:solidFill>
                      <a:schemeClr val="bg1"/>
                    </a:solidFill>
                  </a:tcPr>
                </a:tc>
                <a:extLst>
                  <a:ext uri="{0D108BD9-81ED-4DB2-BD59-A6C34878D82A}">
                    <a16:rowId xmlns:a16="http://schemas.microsoft.com/office/drawing/2014/main" val="326614738"/>
                  </a:ext>
                </a:extLst>
              </a:tr>
              <a:tr h="451895">
                <a:tc>
                  <a:txBody>
                    <a:bodyPr/>
                    <a:lstStyle/>
                    <a:p>
                      <a:pPr algn="l" fontAlgn="ctr"/>
                      <a:r>
                        <a:rPr lang="de-DE" sz="2400" b="0" i="0" u="none" strike="noStrike">
                          <a:solidFill>
                            <a:srgbClr val="000000"/>
                          </a:solidFill>
                          <a:effectLst/>
                          <a:latin typeface="+mn-lt"/>
                        </a:rPr>
                        <a:t> Frederik</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Isselhorst</a:t>
                      </a:r>
                    </a:p>
                  </a:txBody>
                  <a:tcPr marL="9525" marR="9525" marT="9525" marB="0" anchor="ctr">
                    <a:solidFill>
                      <a:schemeClr val="bg1"/>
                    </a:solidFill>
                  </a:tcPr>
                </a:tc>
                <a:extLst>
                  <a:ext uri="{0D108BD9-81ED-4DB2-BD59-A6C34878D82A}">
                    <a16:rowId xmlns:a16="http://schemas.microsoft.com/office/drawing/2014/main" val="3128501254"/>
                  </a:ext>
                </a:extLst>
              </a:tr>
              <a:tr h="451895">
                <a:tc>
                  <a:txBody>
                    <a:bodyPr/>
                    <a:lstStyle/>
                    <a:p>
                      <a:pPr algn="l" fontAlgn="ctr"/>
                      <a:r>
                        <a:rPr lang="de-DE" sz="2400" b="0" i="0" u="none" strike="noStrike">
                          <a:solidFill>
                            <a:srgbClr val="000000"/>
                          </a:solidFill>
                          <a:effectLst/>
                          <a:latin typeface="+mn-lt"/>
                        </a:rPr>
                        <a:t> Gerhard</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Isselhorst</a:t>
                      </a:r>
                    </a:p>
                  </a:txBody>
                  <a:tcPr marL="9525" marR="9525" marT="9525" marB="0" anchor="ctr">
                    <a:solidFill>
                      <a:schemeClr val="bg1"/>
                    </a:solidFill>
                  </a:tcPr>
                </a:tc>
                <a:extLst>
                  <a:ext uri="{0D108BD9-81ED-4DB2-BD59-A6C34878D82A}">
                    <a16:rowId xmlns:a16="http://schemas.microsoft.com/office/drawing/2014/main" val="3178360559"/>
                  </a:ext>
                </a:extLst>
              </a:tr>
              <a:tr h="451895">
                <a:tc>
                  <a:txBody>
                    <a:bodyPr/>
                    <a:lstStyle/>
                    <a:p>
                      <a:pPr algn="l" fontAlgn="ctr"/>
                      <a:r>
                        <a:rPr lang="de-DE" sz="2400" b="0" i="0" u="none" strike="noStrike">
                          <a:solidFill>
                            <a:srgbClr val="000000"/>
                          </a:solidFill>
                          <a:effectLst/>
                          <a:latin typeface="+mn-lt"/>
                        </a:rPr>
                        <a:t> Gabriele</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Kirsch</a:t>
                      </a:r>
                    </a:p>
                  </a:txBody>
                  <a:tcPr marL="9525" marR="9525" marT="9525" marB="0" anchor="ctr">
                    <a:solidFill>
                      <a:schemeClr val="bg1"/>
                    </a:solidFill>
                  </a:tcPr>
                </a:tc>
                <a:extLst>
                  <a:ext uri="{0D108BD9-81ED-4DB2-BD59-A6C34878D82A}">
                    <a16:rowId xmlns:a16="http://schemas.microsoft.com/office/drawing/2014/main" val="2365278862"/>
                  </a:ext>
                </a:extLst>
              </a:tr>
              <a:tr h="451895">
                <a:tc>
                  <a:txBody>
                    <a:bodyPr/>
                    <a:lstStyle/>
                    <a:p>
                      <a:pPr algn="l" fontAlgn="ctr"/>
                      <a:r>
                        <a:rPr lang="de-DE" sz="2400" b="0" i="0" u="none" strike="noStrike" dirty="0">
                          <a:solidFill>
                            <a:srgbClr val="000000"/>
                          </a:solidFill>
                          <a:effectLst/>
                          <a:latin typeface="+mn-lt"/>
                        </a:rPr>
                        <a:t> Bernd</a:t>
                      </a:r>
                    </a:p>
                  </a:txBody>
                  <a:tcPr marL="9525" marR="9525" marT="9525" marB="0" anchor="ctr">
                    <a:solidFill>
                      <a:schemeClr val="bg1"/>
                    </a:solidFill>
                  </a:tcPr>
                </a:tc>
                <a:tc>
                  <a:txBody>
                    <a:bodyPr/>
                    <a:lstStyle/>
                    <a:p>
                      <a:pPr algn="l" fontAlgn="ctr"/>
                      <a:r>
                        <a:rPr lang="de-DE" sz="2400" b="0" i="0" u="none" strike="noStrike" dirty="0">
                          <a:solidFill>
                            <a:srgbClr val="000000"/>
                          </a:solidFill>
                          <a:effectLst/>
                          <a:latin typeface="+mj-lt"/>
                        </a:rPr>
                        <a:t>Kleideiter</a:t>
                      </a:r>
                    </a:p>
                  </a:txBody>
                  <a:tcPr marL="9525" marR="9525" marT="9525" marB="0" anchor="ctr">
                    <a:solidFill>
                      <a:schemeClr val="bg1"/>
                    </a:solidFill>
                  </a:tcPr>
                </a:tc>
                <a:extLst>
                  <a:ext uri="{0D108BD9-81ED-4DB2-BD59-A6C34878D82A}">
                    <a16:rowId xmlns:a16="http://schemas.microsoft.com/office/drawing/2014/main" val="529205708"/>
                  </a:ext>
                </a:extLst>
              </a:tr>
              <a:tr h="451895">
                <a:tc>
                  <a:txBody>
                    <a:bodyPr/>
                    <a:lstStyle/>
                    <a:p>
                      <a:pPr algn="l" fontAlgn="ctr"/>
                      <a:r>
                        <a:rPr lang="de-DE" sz="2400" b="0" i="0" u="none" strike="noStrike" dirty="0">
                          <a:solidFill>
                            <a:srgbClr val="000000"/>
                          </a:solidFill>
                          <a:effectLst/>
                          <a:latin typeface="+mj-lt"/>
                        </a:rPr>
                        <a:t> Karola</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Kutschmann</a:t>
                      </a:r>
                    </a:p>
                  </a:txBody>
                  <a:tcPr marL="9525" marR="9525" marT="9525" marB="0" anchor="ctr">
                    <a:solidFill>
                      <a:schemeClr val="bg1"/>
                    </a:solidFill>
                  </a:tcPr>
                </a:tc>
                <a:extLst>
                  <a:ext uri="{0D108BD9-81ED-4DB2-BD59-A6C34878D82A}">
                    <a16:rowId xmlns:a16="http://schemas.microsoft.com/office/drawing/2014/main" val="10001"/>
                  </a:ext>
                </a:extLst>
              </a:tr>
              <a:tr h="451895">
                <a:tc>
                  <a:txBody>
                    <a:bodyPr/>
                    <a:lstStyle/>
                    <a:p>
                      <a:pPr algn="l" fontAlgn="ctr"/>
                      <a:r>
                        <a:rPr lang="de-DE" sz="2400" b="0" i="0" u="none" strike="noStrike" dirty="0">
                          <a:solidFill>
                            <a:srgbClr val="000000"/>
                          </a:solidFill>
                          <a:effectLst/>
                          <a:latin typeface="+mj-lt"/>
                        </a:rPr>
                        <a:t> Gerd</a:t>
                      </a:r>
                    </a:p>
                  </a:txBody>
                  <a:tcPr marL="9525" marR="9525" marT="9525" marB="0" anchor="ctr">
                    <a:solidFill>
                      <a:schemeClr val="bg1"/>
                    </a:solidFill>
                  </a:tcPr>
                </a:tc>
                <a:tc>
                  <a:txBody>
                    <a:bodyPr/>
                    <a:lstStyle/>
                    <a:p>
                      <a:pPr algn="l" fontAlgn="ctr"/>
                      <a:r>
                        <a:rPr lang="de-DE" sz="2400" b="0" i="0" u="none" strike="noStrike" dirty="0">
                          <a:solidFill>
                            <a:srgbClr val="000000"/>
                          </a:solidFill>
                          <a:effectLst/>
                          <a:latin typeface="+mj-lt"/>
                        </a:rPr>
                        <a:t>Ludwig</a:t>
                      </a:r>
                    </a:p>
                  </a:txBody>
                  <a:tcPr marL="9525" marR="9525" marT="9525" marB="0" anchor="ctr">
                    <a:solidFill>
                      <a:schemeClr val="bg1"/>
                    </a:solidFill>
                  </a:tcPr>
                </a:tc>
                <a:extLst>
                  <a:ext uri="{0D108BD9-81ED-4DB2-BD59-A6C34878D82A}">
                    <a16:rowId xmlns:a16="http://schemas.microsoft.com/office/drawing/2014/main" val="10002"/>
                  </a:ext>
                </a:extLst>
              </a:tr>
            </a:tbl>
          </a:graphicData>
        </a:graphic>
      </p:graphicFrame>
      <p:graphicFrame>
        <p:nvGraphicFramePr>
          <p:cNvPr id="389" name="Google Shape;389;p39"/>
          <p:cNvGraphicFramePr/>
          <p:nvPr>
            <p:extLst>
              <p:ext uri="{D42A27DB-BD31-4B8C-83A1-F6EECF244321}">
                <p14:modId xmlns:p14="http://schemas.microsoft.com/office/powerpoint/2010/main" val="479909094"/>
              </p:ext>
            </p:extLst>
          </p:nvPr>
        </p:nvGraphicFramePr>
        <p:xfrm>
          <a:off x="5201532" y="2079784"/>
          <a:ext cx="5017307" cy="3469410"/>
        </p:xfrm>
        <a:graphic>
          <a:graphicData uri="http://schemas.openxmlformats.org/drawingml/2006/table">
            <a:tbl>
              <a:tblPr>
                <a:noFill/>
                <a:tableStyleId>{27C04A5E-0438-4142-A190-D8B6465D0D13}</a:tableStyleId>
              </a:tblPr>
              <a:tblGrid>
                <a:gridCol w="1632405">
                  <a:extLst>
                    <a:ext uri="{9D8B030D-6E8A-4147-A177-3AD203B41FA5}">
                      <a16:colId xmlns:a16="http://schemas.microsoft.com/office/drawing/2014/main" val="20000"/>
                    </a:ext>
                  </a:extLst>
                </a:gridCol>
                <a:gridCol w="3384902">
                  <a:extLst>
                    <a:ext uri="{9D8B030D-6E8A-4147-A177-3AD203B41FA5}">
                      <a16:colId xmlns:a16="http://schemas.microsoft.com/office/drawing/2014/main" val="20001"/>
                    </a:ext>
                  </a:extLst>
                </a:gridCol>
              </a:tblGrid>
              <a:tr h="385490">
                <a:tc>
                  <a:txBody>
                    <a:bodyPr/>
                    <a:lstStyle/>
                    <a:p>
                      <a:pPr algn="l" fontAlgn="ctr"/>
                      <a:r>
                        <a:rPr lang="de-DE" sz="2400" b="0" i="0" u="none" strike="noStrike">
                          <a:solidFill>
                            <a:srgbClr val="000000"/>
                          </a:solidFill>
                          <a:effectLst/>
                          <a:latin typeface="+mj-lt"/>
                        </a:rPr>
                        <a:t> Christina</a:t>
                      </a:r>
                    </a:p>
                  </a:txBody>
                  <a:tcPr marL="9525" marR="9525" marT="9525" marB="0" anchor="ctr">
                    <a:solidFill>
                      <a:schemeClr val="bg1"/>
                    </a:solidFill>
                  </a:tcPr>
                </a:tc>
                <a:tc>
                  <a:txBody>
                    <a:bodyPr/>
                    <a:lstStyle/>
                    <a:p>
                      <a:pPr algn="l" fontAlgn="ctr"/>
                      <a:r>
                        <a:rPr lang="de-DE" sz="2400" b="0" i="0" u="none" strike="noStrike" dirty="0">
                          <a:solidFill>
                            <a:srgbClr val="000000"/>
                          </a:solidFill>
                          <a:effectLst/>
                          <a:latin typeface="+mj-lt"/>
                        </a:rPr>
                        <a:t>Möllers</a:t>
                      </a:r>
                    </a:p>
                  </a:txBody>
                  <a:tcPr marL="9525" marR="9525" marT="9525" marB="0" anchor="ctr">
                    <a:solidFill>
                      <a:schemeClr val="bg1"/>
                    </a:solidFill>
                  </a:tcPr>
                </a:tc>
                <a:extLst>
                  <a:ext uri="{0D108BD9-81ED-4DB2-BD59-A6C34878D82A}">
                    <a16:rowId xmlns:a16="http://schemas.microsoft.com/office/drawing/2014/main" val="10000"/>
                  </a:ext>
                </a:extLst>
              </a:tr>
              <a:tr h="385490">
                <a:tc>
                  <a:txBody>
                    <a:bodyPr/>
                    <a:lstStyle/>
                    <a:p>
                      <a:pPr algn="l" fontAlgn="ctr"/>
                      <a:r>
                        <a:rPr lang="de-DE" sz="2400" b="0" i="0" u="none" strike="noStrike">
                          <a:solidFill>
                            <a:srgbClr val="000000"/>
                          </a:solidFill>
                          <a:effectLst/>
                          <a:latin typeface="+mj-lt"/>
                        </a:rPr>
                        <a:t> Anita</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Riesenbeck</a:t>
                      </a:r>
                    </a:p>
                  </a:txBody>
                  <a:tcPr marL="9525" marR="9525" marT="9525" marB="0" anchor="ctr">
                    <a:solidFill>
                      <a:schemeClr val="bg1"/>
                    </a:solidFill>
                  </a:tcPr>
                </a:tc>
                <a:extLst>
                  <a:ext uri="{0D108BD9-81ED-4DB2-BD59-A6C34878D82A}">
                    <a16:rowId xmlns:a16="http://schemas.microsoft.com/office/drawing/2014/main" val="3576885042"/>
                  </a:ext>
                </a:extLst>
              </a:tr>
              <a:tr h="385490">
                <a:tc>
                  <a:txBody>
                    <a:bodyPr/>
                    <a:lstStyle/>
                    <a:p>
                      <a:pPr algn="l" fontAlgn="ctr"/>
                      <a:r>
                        <a:rPr lang="de-DE" sz="2400" b="0" i="0" u="none" strike="noStrike">
                          <a:solidFill>
                            <a:srgbClr val="000000"/>
                          </a:solidFill>
                          <a:effectLst/>
                          <a:latin typeface="+mj-lt"/>
                        </a:rPr>
                        <a:t> Brigitte</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Ross-Bültemeyer</a:t>
                      </a:r>
                    </a:p>
                  </a:txBody>
                  <a:tcPr marL="9525" marR="9525" marT="9525" marB="0" anchor="ctr">
                    <a:solidFill>
                      <a:schemeClr val="bg1"/>
                    </a:solidFill>
                  </a:tcPr>
                </a:tc>
                <a:extLst>
                  <a:ext uri="{0D108BD9-81ED-4DB2-BD59-A6C34878D82A}">
                    <a16:rowId xmlns:a16="http://schemas.microsoft.com/office/drawing/2014/main" val="4059318605"/>
                  </a:ext>
                </a:extLst>
              </a:tr>
              <a:tr h="385490">
                <a:tc>
                  <a:txBody>
                    <a:bodyPr/>
                    <a:lstStyle/>
                    <a:p>
                      <a:pPr algn="l" fontAlgn="ctr"/>
                      <a:r>
                        <a:rPr lang="de-DE" sz="2400" b="0" i="0" u="none" strike="noStrike">
                          <a:solidFill>
                            <a:srgbClr val="000000"/>
                          </a:solidFill>
                          <a:effectLst/>
                          <a:latin typeface="+mj-lt"/>
                        </a:rPr>
                        <a:t> Michael</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Schläpfer</a:t>
                      </a:r>
                    </a:p>
                  </a:txBody>
                  <a:tcPr marL="9525" marR="9525" marT="9525" marB="0" anchor="ctr">
                    <a:solidFill>
                      <a:schemeClr val="bg1"/>
                    </a:solidFill>
                  </a:tcPr>
                </a:tc>
                <a:extLst>
                  <a:ext uri="{0D108BD9-81ED-4DB2-BD59-A6C34878D82A}">
                    <a16:rowId xmlns:a16="http://schemas.microsoft.com/office/drawing/2014/main" val="3512677114"/>
                  </a:ext>
                </a:extLst>
              </a:tr>
              <a:tr h="385490">
                <a:tc>
                  <a:txBody>
                    <a:bodyPr/>
                    <a:lstStyle/>
                    <a:p>
                      <a:pPr algn="l" fontAlgn="ctr"/>
                      <a:r>
                        <a:rPr lang="de-DE" sz="2400" b="0" i="0" u="none" strike="noStrike">
                          <a:solidFill>
                            <a:srgbClr val="000000"/>
                          </a:solidFill>
                          <a:effectLst/>
                          <a:latin typeface="+mj-lt"/>
                        </a:rPr>
                        <a:t> Sabine</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Schläpfer</a:t>
                      </a:r>
                    </a:p>
                  </a:txBody>
                  <a:tcPr marL="9525" marR="9525" marT="9525" marB="0" anchor="ctr">
                    <a:solidFill>
                      <a:schemeClr val="bg1"/>
                    </a:solidFill>
                  </a:tcPr>
                </a:tc>
                <a:extLst>
                  <a:ext uri="{0D108BD9-81ED-4DB2-BD59-A6C34878D82A}">
                    <a16:rowId xmlns:a16="http://schemas.microsoft.com/office/drawing/2014/main" val="438192974"/>
                  </a:ext>
                </a:extLst>
              </a:tr>
              <a:tr h="385490">
                <a:tc>
                  <a:txBody>
                    <a:bodyPr/>
                    <a:lstStyle/>
                    <a:p>
                      <a:pPr algn="l" fontAlgn="ctr"/>
                      <a:r>
                        <a:rPr lang="de-DE" sz="2400" b="0" i="0" u="none" strike="noStrike">
                          <a:solidFill>
                            <a:srgbClr val="000000"/>
                          </a:solidFill>
                          <a:effectLst/>
                          <a:latin typeface="+mj-lt"/>
                        </a:rPr>
                        <a:t> Christian</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Teepe</a:t>
                      </a:r>
                    </a:p>
                  </a:txBody>
                  <a:tcPr marL="9525" marR="9525" marT="9525" marB="0" anchor="ctr">
                    <a:solidFill>
                      <a:schemeClr val="bg1"/>
                    </a:solidFill>
                  </a:tcPr>
                </a:tc>
                <a:extLst>
                  <a:ext uri="{0D108BD9-81ED-4DB2-BD59-A6C34878D82A}">
                    <a16:rowId xmlns:a16="http://schemas.microsoft.com/office/drawing/2014/main" val="1396598085"/>
                  </a:ext>
                </a:extLst>
              </a:tr>
              <a:tr h="385490">
                <a:tc>
                  <a:txBody>
                    <a:bodyPr/>
                    <a:lstStyle/>
                    <a:p>
                      <a:pPr algn="l" fontAlgn="ctr"/>
                      <a:r>
                        <a:rPr lang="de-DE" sz="2400" b="0" i="0" u="none" strike="noStrike" dirty="0">
                          <a:solidFill>
                            <a:srgbClr val="000000"/>
                          </a:solidFill>
                          <a:effectLst/>
                          <a:latin typeface="+mj-lt"/>
                        </a:rPr>
                        <a:t> Reinhild</a:t>
                      </a:r>
                    </a:p>
                  </a:txBody>
                  <a:tcPr marL="9525" marR="9525" marT="9525" marB="0" anchor="ctr">
                    <a:solidFill>
                      <a:schemeClr val="bg1"/>
                    </a:solidFill>
                  </a:tcPr>
                </a:tc>
                <a:tc>
                  <a:txBody>
                    <a:bodyPr/>
                    <a:lstStyle/>
                    <a:p>
                      <a:pPr algn="l" fontAlgn="ctr"/>
                      <a:r>
                        <a:rPr lang="de-DE" sz="2400" b="0" i="0" u="none" strike="noStrike" dirty="0" err="1">
                          <a:solidFill>
                            <a:srgbClr val="000000"/>
                          </a:solidFill>
                          <a:effectLst/>
                          <a:latin typeface="+mj-lt"/>
                        </a:rPr>
                        <a:t>Teepe</a:t>
                      </a:r>
                      <a:endParaRPr lang="de-DE" sz="2400" b="0" i="0" u="none" strike="noStrike" dirty="0">
                        <a:solidFill>
                          <a:srgbClr val="000000"/>
                        </a:solidFill>
                        <a:effectLst/>
                        <a:latin typeface="+mj-lt"/>
                      </a:endParaRPr>
                    </a:p>
                  </a:txBody>
                  <a:tcPr marL="9525" marR="9525" marT="9525" marB="0" anchor="ctr">
                    <a:solidFill>
                      <a:schemeClr val="bg1"/>
                    </a:solidFill>
                  </a:tcPr>
                </a:tc>
                <a:extLst>
                  <a:ext uri="{0D108BD9-81ED-4DB2-BD59-A6C34878D82A}">
                    <a16:rowId xmlns:a16="http://schemas.microsoft.com/office/drawing/2014/main" val="2273530120"/>
                  </a:ext>
                </a:extLst>
              </a:tr>
              <a:tr h="385490">
                <a:tc>
                  <a:txBody>
                    <a:bodyPr/>
                    <a:lstStyle/>
                    <a:p>
                      <a:pPr algn="l" fontAlgn="ctr"/>
                      <a:r>
                        <a:rPr lang="de-DE" sz="2400" b="0" i="0" u="none" strike="noStrike" dirty="0">
                          <a:solidFill>
                            <a:srgbClr val="000000"/>
                          </a:solidFill>
                          <a:effectLst/>
                          <a:latin typeface="+mj-lt"/>
                        </a:rPr>
                        <a:t> Sonja</a:t>
                      </a:r>
                    </a:p>
                  </a:txBody>
                  <a:tcPr marL="9525" marR="9525" marT="9525" marB="0" anchor="ctr">
                    <a:solidFill>
                      <a:schemeClr val="bg1"/>
                    </a:solidFill>
                  </a:tcPr>
                </a:tc>
                <a:tc>
                  <a:txBody>
                    <a:bodyPr/>
                    <a:lstStyle/>
                    <a:p>
                      <a:pPr algn="l" fontAlgn="ctr"/>
                      <a:r>
                        <a:rPr lang="de-DE" sz="2400" b="0" i="0" u="none" strike="noStrike" dirty="0" err="1">
                          <a:solidFill>
                            <a:srgbClr val="000000"/>
                          </a:solidFill>
                          <a:effectLst/>
                          <a:latin typeface="+mj-lt"/>
                        </a:rPr>
                        <a:t>Thomaszick</a:t>
                      </a:r>
                      <a:endParaRPr lang="de-DE" sz="2400" b="0" i="0" u="none" strike="noStrike" dirty="0">
                        <a:solidFill>
                          <a:srgbClr val="000000"/>
                        </a:solidFill>
                        <a:effectLst/>
                        <a:latin typeface="+mj-lt"/>
                      </a:endParaRPr>
                    </a:p>
                  </a:txBody>
                  <a:tcPr marL="9525" marR="9525" marT="9525" marB="0" anchor="ctr">
                    <a:solidFill>
                      <a:schemeClr val="bg1"/>
                    </a:solidFill>
                  </a:tcPr>
                </a:tc>
                <a:extLst>
                  <a:ext uri="{0D108BD9-81ED-4DB2-BD59-A6C34878D82A}">
                    <a16:rowId xmlns:a16="http://schemas.microsoft.com/office/drawing/2014/main" val="3657592440"/>
                  </a:ext>
                </a:extLst>
              </a:tr>
              <a:tr h="385490">
                <a:tc>
                  <a:txBody>
                    <a:bodyPr/>
                    <a:lstStyle/>
                    <a:p>
                      <a:pPr algn="l" fontAlgn="ctr"/>
                      <a:r>
                        <a:rPr lang="de-DE" sz="2400" b="0" i="0" u="none" strike="noStrike" dirty="0">
                          <a:solidFill>
                            <a:srgbClr val="000000"/>
                          </a:solidFill>
                          <a:effectLst/>
                          <a:latin typeface="+mj-lt"/>
                        </a:rPr>
                        <a:t> Siegfried</a:t>
                      </a:r>
                    </a:p>
                  </a:txBody>
                  <a:tcPr marL="9525" marR="9525" marT="9525" marB="0" anchor="ctr">
                    <a:solidFill>
                      <a:schemeClr val="bg1"/>
                    </a:solidFill>
                  </a:tcPr>
                </a:tc>
                <a:tc>
                  <a:txBody>
                    <a:bodyPr/>
                    <a:lstStyle/>
                    <a:p>
                      <a:pPr algn="l" fontAlgn="ctr"/>
                      <a:r>
                        <a:rPr lang="de-DE" sz="2400" b="0" i="0" u="none" strike="noStrike" dirty="0" err="1">
                          <a:solidFill>
                            <a:srgbClr val="000000"/>
                          </a:solidFill>
                          <a:effectLst/>
                          <a:latin typeface="+mj-lt"/>
                        </a:rPr>
                        <a:t>Thomaszick</a:t>
                      </a:r>
                      <a:endParaRPr lang="de-DE" sz="2400" b="0" i="0" u="none" strike="noStrike" dirty="0">
                        <a:solidFill>
                          <a:srgbClr val="000000"/>
                        </a:solidFill>
                        <a:effectLst/>
                        <a:latin typeface="+mj-lt"/>
                      </a:endParaRPr>
                    </a:p>
                  </a:txBody>
                  <a:tcPr marL="9525" marR="9525" marT="9525" marB="0" anchor="ctr">
                    <a:solidFill>
                      <a:schemeClr val="bg1"/>
                    </a:solidFill>
                  </a:tcPr>
                </a:tc>
                <a:extLst>
                  <a:ext uri="{0D108BD9-81ED-4DB2-BD59-A6C34878D82A}">
                    <a16:rowId xmlns:a16="http://schemas.microsoft.com/office/drawing/2014/main" val="864744328"/>
                  </a:ext>
                </a:extLst>
              </a:tr>
            </a:tbl>
          </a:graphicData>
        </a:graphic>
      </p:graphicFrame>
    </p:spTree>
    <p:extLst>
      <p:ext uri="{BB962C8B-B14F-4D97-AF65-F5344CB8AC3E}">
        <p14:creationId xmlns:p14="http://schemas.microsoft.com/office/powerpoint/2010/main" val="3547378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9"/>
          <p:cNvSpPr txBox="1">
            <a:spLocks noGrp="1"/>
          </p:cNvSpPr>
          <p:nvPr>
            <p:ph type="title"/>
          </p:nvPr>
        </p:nvSpPr>
        <p:spPr>
          <a:xfrm>
            <a:off x="773291" y="-2064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Ehrungen</a:t>
            </a:r>
            <a:endParaRPr dirty="0">
              <a:latin typeface="+mn-lt"/>
            </a:endParaRPr>
          </a:p>
        </p:txBody>
      </p:sp>
      <p:sp>
        <p:nvSpPr>
          <p:cNvPr id="387" name="Google Shape;387;p39"/>
          <p:cNvSpPr txBox="1"/>
          <p:nvPr/>
        </p:nvSpPr>
        <p:spPr>
          <a:xfrm>
            <a:off x="773291" y="1043328"/>
            <a:ext cx="8856483" cy="523180"/>
          </a:xfrm>
          <a:prstGeom prst="rect">
            <a:avLst/>
          </a:prstGeom>
          <a:noFill/>
          <a:ln>
            <a:noFill/>
          </a:ln>
        </p:spPr>
        <p:txBody>
          <a:bodyPr spcFirstLastPara="1" wrap="square" lIns="91425" tIns="45700" rIns="91425" bIns="45700" anchor="t" anchorCtr="0">
            <a:spAutoFit/>
          </a:bodyPr>
          <a:lstStyle/>
          <a:p>
            <a:pPr lvl="0">
              <a:buSzPts val="2800"/>
            </a:pPr>
            <a:r>
              <a:rPr lang="de-DE" sz="2800" b="1" dirty="0">
                <a:solidFill>
                  <a:schemeClr val="dk1"/>
                </a:solidFill>
                <a:ea typeface="Calibri"/>
                <a:cs typeface="Calibri"/>
                <a:sym typeface="Calibri"/>
              </a:rPr>
              <a:t>Ehrenurkunde für 50 Jahre Mitgliedschaft</a:t>
            </a:r>
            <a:endParaRPr lang="de-DE" sz="2800" dirty="0"/>
          </a:p>
        </p:txBody>
      </p:sp>
      <p:graphicFrame>
        <p:nvGraphicFramePr>
          <p:cNvPr id="388" name="Google Shape;388;p39"/>
          <p:cNvGraphicFramePr/>
          <p:nvPr>
            <p:extLst>
              <p:ext uri="{D42A27DB-BD31-4B8C-83A1-F6EECF244321}">
                <p14:modId xmlns:p14="http://schemas.microsoft.com/office/powerpoint/2010/main" val="2105869067"/>
              </p:ext>
            </p:extLst>
          </p:nvPr>
        </p:nvGraphicFramePr>
        <p:xfrm>
          <a:off x="996432" y="2079784"/>
          <a:ext cx="4205100" cy="3859585"/>
        </p:xfrm>
        <a:graphic>
          <a:graphicData uri="http://schemas.openxmlformats.org/drawingml/2006/table">
            <a:tbl>
              <a:tblPr>
                <a:noFill/>
                <a:tableStyleId>{27C04A5E-0438-4142-A190-D8B6465D0D13}</a:tableStyleId>
              </a:tblPr>
              <a:tblGrid>
                <a:gridCol w="1923231">
                  <a:extLst>
                    <a:ext uri="{9D8B030D-6E8A-4147-A177-3AD203B41FA5}">
                      <a16:colId xmlns:a16="http://schemas.microsoft.com/office/drawing/2014/main" val="20000"/>
                    </a:ext>
                  </a:extLst>
                </a:gridCol>
                <a:gridCol w="2281869">
                  <a:extLst>
                    <a:ext uri="{9D8B030D-6E8A-4147-A177-3AD203B41FA5}">
                      <a16:colId xmlns:a16="http://schemas.microsoft.com/office/drawing/2014/main" val="20001"/>
                    </a:ext>
                  </a:extLst>
                </a:gridCol>
              </a:tblGrid>
              <a:tr h="337304">
                <a:tc>
                  <a:txBody>
                    <a:bodyPr/>
                    <a:lstStyle/>
                    <a:p>
                      <a:pPr algn="l" fontAlgn="ctr"/>
                      <a:r>
                        <a:rPr lang="de-DE" sz="2400" b="0" i="0" u="none" strike="noStrike" dirty="0">
                          <a:solidFill>
                            <a:srgbClr val="000000"/>
                          </a:solidFill>
                          <a:effectLst/>
                          <a:latin typeface="+mj-lt"/>
                        </a:rPr>
                        <a:t> Bernd</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Buntenkötter</a:t>
                      </a:r>
                    </a:p>
                  </a:txBody>
                  <a:tcPr marL="9525" marR="9525" marT="9525" marB="0" anchor="ctr">
                    <a:solidFill>
                      <a:schemeClr val="bg1"/>
                    </a:solidFill>
                  </a:tcPr>
                </a:tc>
                <a:extLst>
                  <a:ext uri="{0D108BD9-81ED-4DB2-BD59-A6C34878D82A}">
                    <a16:rowId xmlns:a16="http://schemas.microsoft.com/office/drawing/2014/main" val="10000"/>
                  </a:ext>
                </a:extLst>
              </a:tr>
              <a:tr h="554950">
                <a:tc>
                  <a:txBody>
                    <a:bodyPr/>
                    <a:lstStyle/>
                    <a:p>
                      <a:pPr algn="l" fontAlgn="ctr"/>
                      <a:r>
                        <a:rPr lang="de-DE" sz="2400" b="0" i="0" u="none" strike="noStrike" dirty="0">
                          <a:solidFill>
                            <a:srgbClr val="000000"/>
                          </a:solidFill>
                          <a:effectLst/>
                          <a:latin typeface="+mj-lt"/>
                        </a:rPr>
                        <a:t> Norbert</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Winkelsett</a:t>
                      </a:r>
                    </a:p>
                  </a:txBody>
                  <a:tcPr marL="9525" marR="9525" marT="9525" marB="0" anchor="ctr">
                    <a:solidFill>
                      <a:schemeClr val="bg1"/>
                    </a:solidFill>
                  </a:tcPr>
                </a:tc>
                <a:extLst>
                  <a:ext uri="{0D108BD9-81ED-4DB2-BD59-A6C34878D82A}">
                    <a16:rowId xmlns:a16="http://schemas.microsoft.com/office/drawing/2014/main" val="326614738"/>
                  </a:ext>
                </a:extLst>
              </a:tr>
              <a:tr h="503202">
                <a:tc>
                  <a:txBody>
                    <a:bodyPr/>
                    <a:lstStyle/>
                    <a:p>
                      <a:pPr algn="l" fontAlgn="ctr"/>
                      <a:r>
                        <a:rPr lang="de-DE" sz="2400" b="0" i="0" u="none" strike="noStrike">
                          <a:solidFill>
                            <a:srgbClr val="000000"/>
                          </a:solidFill>
                          <a:effectLst/>
                          <a:latin typeface="+mj-lt"/>
                        </a:rPr>
                        <a:t> Werner</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Jakob</a:t>
                      </a:r>
                    </a:p>
                  </a:txBody>
                  <a:tcPr marL="9525" marR="9525" marT="9525" marB="0" anchor="ctr">
                    <a:solidFill>
                      <a:schemeClr val="bg1"/>
                    </a:solidFill>
                  </a:tcPr>
                </a:tc>
                <a:extLst>
                  <a:ext uri="{0D108BD9-81ED-4DB2-BD59-A6C34878D82A}">
                    <a16:rowId xmlns:a16="http://schemas.microsoft.com/office/drawing/2014/main" val="3128501254"/>
                  </a:ext>
                </a:extLst>
              </a:tr>
              <a:tr h="574401">
                <a:tc>
                  <a:txBody>
                    <a:bodyPr/>
                    <a:lstStyle/>
                    <a:p>
                      <a:pPr algn="l" fontAlgn="ctr"/>
                      <a:r>
                        <a:rPr lang="de-DE" sz="2400" b="0" i="0" u="none" strike="noStrike" dirty="0">
                          <a:solidFill>
                            <a:srgbClr val="000000"/>
                          </a:solidFill>
                          <a:effectLst/>
                          <a:latin typeface="+mj-lt"/>
                        </a:rPr>
                        <a:t> Bernhard</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Martens</a:t>
                      </a:r>
                    </a:p>
                  </a:txBody>
                  <a:tcPr marL="9525" marR="9525" marT="9525" marB="0" anchor="ctr">
                    <a:solidFill>
                      <a:schemeClr val="bg1"/>
                    </a:solidFill>
                  </a:tcPr>
                </a:tc>
                <a:extLst>
                  <a:ext uri="{0D108BD9-81ED-4DB2-BD59-A6C34878D82A}">
                    <a16:rowId xmlns:a16="http://schemas.microsoft.com/office/drawing/2014/main" val="3178360559"/>
                  </a:ext>
                </a:extLst>
              </a:tr>
              <a:tr h="337304">
                <a:tc>
                  <a:txBody>
                    <a:bodyPr/>
                    <a:lstStyle/>
                    <a:p>
                      <a:pPr algn="l" fontAlgn="ctr"/>
                      <a:r>
                        <a:rPr lang="de-DE" sz="2400" b="0" i="0" u="none" strike="noStrike">
                          <a:solidFill>
                            <a:srgbClr val="000000"/>
                          </a:solidFill>
                          <a:effectLst/>
                          <a:latin typeface="+mj-lt"/>
                        </a:rPr>
                        <a:t> Ernst-Walter</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Mexner</a:t>
                      </a:r>
                    </a:p>
                  </a:txBody>
                  <a:tcPr marL="9525" marR="9525" marT="9525" marB="0" anchor="ctr">
                    <a:solidFill>
                      <a:schemeClr val="bg1"/>
                    </a:solidFill>
                  </a:tcPr>
                </a:tc>
                <a:extLst>
                  <a:ext uri="{0D108BD9-81ED-4DB2-BD59-A6C34878D82A}">
                    <a16:rowId xmlns:a16="http://schemas.microsoft.com/office/drawing/2014/main" val="2365278862"/>
                  </a:ext>
                </a:extLst>
              </a:tr>
              <a:tr h="529684">
                <a:tc>
                  <a:txBody>
                    <a:bodyPr/>
                    <a:lstStyle/>
                    <a:p>
                      <a:pPr algn="l" fontAlgn="ctr"/>
                      <a:r>
                        <a:rPr lang="de-DE" sz="2400" b="0" i="0" u="none" strike="noStrike" dirty="0">
                          <a:solidFill>
                            <a:srgbClr val="000000"/>
                          </a:solidFill>
                          <a:effectLst/>
                          <a:latin typeface="+mj-lt"/>
                        </a:rPr>
                        <a:t> Elisabeth</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Mexner</a:t>
                      </a:r>
                    </a:p>
                  </a:txBody>
                  <a:tcPr marL="9525" marR="9525" marT="9525" marB="0" anchor="ctr">
                    <a:solidFill>
                      <a:schemeClr val="bg1"/>
                    </a:solidFill>
                  </a:tcPr>
                </a:tc>
                <a:extLst>
                  <a:ext uri="{0D108BD9-81ED-4DB2-BD59-A6C34878D82A}">
                    <a16:rowId xmlns:a16="http://schemas.microsoft.com/office/drawing/2014/main" val="529205708"/>
                  </a:ext>
                </a:extLst>
              </a:tr>
              <a:tr h="571493">
                <a:tc>
                  <a:txBody>
                    <a:bodyPr/>
                    <a:lstStyle/>
                    <a:p>
                      <a:pPr algn="l" fontAlgn="ctr"/>
                      <a:r>
                        <a:rPr lang="de-DE" sz="2400" b="0" i="0" u="none" strike="noStrike" dirty="0">
                          <a:solidFill>
                            <a:srgbClr val="000000"/>
                          </a:solidFill>
                          <a:effectLst/>
                          <a:latin typeface="+mj-lt"/>
                        </a:rPr>
                        <a:t> Günter</a:t>
                      </a:r>
                    </a:p>
                  </a:txBody>
                  <a:tcPr marL="9525" marR="9525" marT="9525" marB="0" anchor="ctr">
                    <a:solidFill>
                      <a:schemeClr val="bg1"/>
                    </a:solidFill>
                  </a:tcPr>
                </a:tc>
                <a:tc>
                  <a:txBody>
                    <a:bodyPr/>
                    <a:lstStyle/>
                    <a:p>
                      <a:pPr algn="l" fontAlgn="ctr"/>
                      <a:r>
                        <a:rPr lang="de-DE" sz="2400" b="0" i="0" u="none" strike="noStrike">
                          <a:solidFill>
                            <a:srgbClr val="000000"/>
                          </a:solidFill>
                          <a:effectLst/>
                          <a:latin typeface="+mj-lt"/>
                        </a:rPr>
                        <a:t>Möller</a:t>
                      </a:r>
                    </a:p>
                  </a:txBody>
                  <a:tcPr marL="9525" marR="9525" marT="9525" marB="0" anchor="ctr">
                    <a:solidFill>
                      <a:schemeClr val="bg1"/>
                    </a:solidFill>
                  </a:tcPr>
                </a:tc>
                <a:extLst>
                  <a:ext uri="{0D108BD9-81ED-4DB2-BD59-A6C34878D82A}">
                    <a16:rowId xmlns:a16="http://schemas.microsoft.com/office/drawing/2014/main" val="10001"/>
                  </a:ext>
                </a:extLst>
              </a:tr>
              <a:tr h="337304">
                <a:tc>
                  <a:txBody>
                    <a:bodyPr/>
                    <a:lstStyle/>
                    <a:p>
                      <a:pPr algn="l" fontAlgn="ctr"/>
                      <a:r>
                        <a:rPr lang="de-DE" sz="2400" b="0" i="0" u="none" strike="noStrike" dirty="0">
                          <a:solidFill>
                            <a:srgbClr val="000000"/>
                          </a:solidFill>
                          <a:effectLst/>
                          <a:latin typeface="+mj-lt"/>
                        </a:rPr>
                        <a:t> Guido</a:t>
                      </a:r>
                    </a:p>
                  </a:txBody>
                  <a:tcPr marL="9525" marR="9525" marT="9525" marB="0" anchor="ctr">
                    <a:solidFill>
                      <a:schemeClr val="bg1"/>
                    </a:solidFill>
                  </a:tcPr>
                </a:tc>
                <a:tc>
                  <a:txBody>
                    <a:bodyPr/>
                    <a:lstStyle/>
                    <a:p>
                      <a:pPr algn="l" fontAlgn="ctr"/>
                      <a:r>
                        <a:rPr lang="de-DE" sz="2400" b="0" i="0" u="none" strike="noStrike" dirty="0">
                          <a:solidFill>
                            <a:srgbClr val="000000"/>
                          </a:solidFill>
                          <a:effectLst/>
                          <a:latin typeface="+mj-lt"/>
                        </a:rPr>
                        <a:t>Loick</a:t>
                      </a:r>
                    </a:p>
                  </a:txBody>
                  <a:tcPr marL="9525" marR="9525" marT="9525" marB="0" anchor="ctr">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35630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0"/>
          <p:cNvSpPr txBox="1">
            <a:spLocks noGrp="1"/>
          </p:cNvSpPr>
          <p:nvPr>
            <p:ph type="title"/>
          </p:nvPr>
        </p:nvSpPr>
        <p:spPr>
          <a:xfrm>
            <a:off x="773292" y="156579"/>
            <a:ext cx="10515600" cy="80187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Ehrungen</a:t>
            </a:r>
            <a:endParaRPr dirty="0">
              <a:latin typeface="+mn-lt"/>
            </a:endParaRPr>
          </a:p>
        </p:txBody>
      </p:sp>
      <p:sp>
        <p:nvSpPr>
          <p:cNvPr id="395" name="Google Shape;395;p40"/>
          <p:cNvSpPr txBox="1"/>
          <p:nvPr/>
        </p:nvSpPr>
        <p:spPr>
          <a:xfrm>
            <a:off x="773292" y="958457"/>
            <a:ext cx="875170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1" i="0" u="none" strike="noStrike" cap="none" dirty="0">
                <a:solidFill>
                  <a:schemeClr val="dk1"/>
                </a:solidFill>
                <a:latin typeface="+mn-lt"/>
                <a:ea typeface="Calibri"/>
                <a:cs typeface="Calibri"/>
                <a:sym typeface="Calibri"/>
              </a:rPr>
              <a:t>Ehrenurkunde für 60 Jahre Mitgliedschaft</a:t>
            </a:r>
            <a:endParaRPr lang="de-DE" sz="1400" b="0" i="0" u="none" strike="noStrike" cap="none" dirty="0">
              <a:solidFill>
                <a:srgbClr val="000000"/>
              </a:solidFill>
              <a:latin typeface="+mn-lt"/>
              <a:sym typeface="Arial"/>
            </a:endParaRPr>
          </a:p>
        </p:txBody>
      </p:sp>
      <p:graphicFrame>
        <p:nvGraphicFramePr>
          <p:cNvPr id="396" name="Google Shape;396;p40"/>
          <p:cNvGraphicFramePr/>
          <p:nvPr>
            <p:extLst>
              <p:ext uri="{D42A27DB-BD31-4B8C-83A1-F6EECF244321}">
                <p14:modId xmlns:p14="http://schemas.microsoft.com/office/powerpoint/2010/main" val="459640409"/>
              </p:ext>
            </p:extLst>
          </p:nvPr>
        </p:nvGraphicFramePr>
        <p:xfrm>
          <a:off x="883234" y="1743860"/>
          <a:ext cx="3351175" cy="283845"/>
        </p:xfrm>
        <a:graphic>
          <a:graphicData uri="http://schemas.openxmlformats.org/drawingml/2006/table">
            <a:tbl>
              <a:tblPr>
                <a:noFill/>
                <a:tableStyleId>{27C04A5E-0438-4142-A190-D8B6465D0D13}</a:tableStyleId>
              </a:tblPr>
              <a:tblGrid>
                <a:gridCol w="1478966">
                  <a:extLst>
                    <a:ext uri="{9D8B030D-6E8A-4147-A177-3AD203B41FA5}">
                      <a16:colId xmlns:a16="http://schemas.microsoft.com/office/drawing/2014/main" val="20000"/>
                    </a:ext>
                  </a:extLst>
                </a:gridCol>
                <a:gridCol w="1872209">
                  <a:extLst>
                    <a:ext uri="{9D8B030D-6E8A-4147-A177-3AD203B41FA5}">
                      <a16:colId xmlns:a16="http://schemas.microsoft.com/office/drawing/2014/main" val="20001"/>
                    </a:ext>
                  </a:extLst>
                </a:gridCol>
              </a:tblGrid>
              <a:tr h="64746">
                <a:tc>
                  <a:txBody>
                    <a:bodyPr/>
                    <a:lstStyle/>
                    <a:p>
                      <a:pPr algn="l" fontAlgn="ctr"/>
                      <a:r>
                        <a:rPr lang="de-DE" sz="1800" b="0" i="0" u="none" strike="noStrike" dirty="0">
                          <a:solidFill>
                            <a:srgbClr val="000000"/>
                          </a:solidFill>
                          <a:effectLst/>
                          <a:latin typeface="Arial" panose="020B0604020202020204" pitchFamily="34" charset="0"/>
                          <a:cs typeface="Arial" panose="020B0604020202020204" pitchFamily="34" charset="0"/>
                        </a:rPr>
                        <a:t>Robert</a:t>
                      </a:r>
                    </a:p>
                  </a:txBody>
                  <a:tcPr marL="9525" marR="9525" marT="9525" marB="0" anchor="ctr">
                    <a:solidFill>
                      <a:schemeClr val="bg1"/>
                    </a:solidFill>
                  </a:tcPr>
                </a:tc>
                <a:tc>
                  <a:txBody>
                    <a:bodyPr/>
                    <a:lstStyle/>
                    <a:p>
                      <a:pPr algn="l" fontAlgn="ctr"/>
                      <a:r>
                        <a:rPr lang="de-DE" sz="1800" b="0" i="0" u="none" strike="noStrike" dirty="0">
                          <a:solidFill>
                            <a:srgbClr val="000000"/>
                          </a:solidFill>
                          <a:effectLst/>
                          <a:latin typeface="Arial" panose="020B0604020202020204" pitchFamily="34" charset="0"/>
                          <a:cs typeface="Arial" panose="020B0604020202020204" pitchFamily="34" charset="0"/>
                        </a:rPr>
                        <a:t>Höft</a:t>
                      </a:r>
                    </a:p>
                  </a:txBody>
                  <a:tcPr marL="9525" marR="9525" marT="9525" marB="0" anchor="ctr">
                    <a:solidFill>
                      <a:schemeClr val="bg1"/>
                    </a:solidFill>
                  </a:tcPr>
                </a:tc>
                <a:extLst>
                  <a:ext uri="{0D108BD9-81ED-4DB2-BD59-A6C34878D82A}">
                    <a16:rowId xmlns:a16="http://schemas.microsoft.com/office/drawing/2014/main" val="10000"/>
                  </a:ext>
                </a:extLst>
              </a:tr>
            </a:tbl>
          </a:graphicData>
        </a:graphic>
      </p:graphicFrame>
      <p:graphicFrame>
        <p:nvGraphicFramePr>
          <p:cNvPr id="2" name="Google Shape;396;p40">
            <a:extLst>
              <a:ext uri="{FF2B5EF4-FFF2-40B4-BE49-F238E27FC236}">
                <a16:creationId xmlns:a16="http://schemas.microsoft.com/office/drawing/2014/main" id="{A2EE9A61-A40A-5B7D-47BF-B10D288C4FC4}"/>
              </a:ext>
            </a:extLst>
          </p:cNvPr>
          <p:cNvGraphicFramePr/>
          <p:nvPr>
            <p:extLst>
              <p:ext uri="{D42A27DB-BD31-4B8C-83A1-F6EECF244321}">
                <p14:modId xmlns:p14="http://schemas.microsoft.com/office/powerpoint/2010/main" val="2381455627"/>
              </p:ext>
            </p:extLst>
          </p:nvPr>
        </p:nvGraphicFramePr>
        <p:xfrm>
          <a:off x="841667" y="3152893"/>
          <a:ext cx="3650666" cy="283845"/>
        </p:xfrm>
        <a:graphic>
          <a:graphicData uri="http://schemas.openxmlformats.org/drawingml/2006/table">
            <a:tbl>
              <a:tblPr>
                <a:noFill/>
                <a:tableStyleId>{27C04A5E-0438-4142-A190-D8B6465D0D13}</a:tableStyleId>
              </a:tblPr>
              <a:tblGrid>
                <a:gridCol w="1478966">
                  <a:extLst>
                    <a:ext uri="{9D8B030D-6E8A-4147-A177-3AD203B41FA5}">
                      <a16:colId xmlns:a16="http://schemas.microsoft.com/office/drawing/2014/main" val="20000"/>
                    </a:ext>
                  </a:extLst>
                </a:gridCol>
                <a:gridCol w="2171700">
                  <a:extLst>
                    <a:ext uri="{9D8B030D-6E8A-4147-A177-3AD203B41FA5}">
                      <a16:colId xmlns:a16="http://schemas.microsoft.com/office/drawing/2014/main" val="20001"/>
                    </a:ext>
                  </a:extLst>
                </a:gridCol>
              </a:tblGrid>
              <a:tr h="64746">
                <a:tc>
                  <a:txBody>
                    <a:bodyPr/>
                    <a:lstStyle/>
                    <a:p>
                      <a:pPr algn="l" defTabSz="1257300" fontAlgn="ctr"/>
                      <a:r>
                        <a:rPr lang="de-DE" sz="1800" b="0" i="0" u="none" strike="noStrike" dirty="0">
                          <a:solidFill>
                            <a:srgbClr val="000000"/>
                          </a:solidFill>
                          <a:effectLst/>
                          <a:latin typeface="Arial" panose="020B0604020202020204" pitchFamily="34" charset="0"/>
                          <a:cs typeface="Arial" panose="020B0604020202020204" pitchFamily="34" charset="0"/>
                        </a:rPr>
                        <a:t> Willi</a:t>
                      </a:r>
                    </a:p>
                  </a:txBody>
                  <a:tcPr marL="9525" marR="9525" marT="9525" marB="0" anchor="ctr">
                    <a:solidFill>
                      <a:schemeClr val="bg1"/>
                    </a:solidFill>
                  </a:tcPr>
                </a:tc>
                <a:tc>
                  <a:txBody>
                    <a:bodyPr/>
                    <a:lstStyle/>
                    <a:p>
                      <a:pPr algn="l" fontAlgn="ctr"/>
                      <a:r>
                        <a:rPr lang="de-DE" sz="1800" b="0" i="0" u="none" strike="noStrike" dirty="0">
                          <a:solidFill>
                            <a:srgbClr val="000000"/>
                          </a:solidFill>
                          <a:effectLst/>
                          <a:latin typeface="Arial" panose="020B0604020202020204" pitchFamily="34" charset="0"/>
                          <a:cs typeface="Arial" panose="020B0604020202020204" pitchFamily="34" charset="0"/>
                        </a:rPr>
                        <a:t>Stuppe</a:t>
                      </a:r>
                    </a:p>
                  </a:txBody>
                  <a:tcPr marL="9525" marR="9525" marT="9525" marB="0" anchor="ctr">
                    <a:solidFill>
                      <a:schemeClr val="bg1"/>
                    </a:solidFill>
                  </a:tcPr>
                </a:tc>
                <a:extLst>
                  <a:ext uri="{0D108BD9-81ED-4DB2-BD59-A6C34878D82A}">
                    <a16:rowId xmlns:a16="http://schemas.microsoft.com/office/drawing/2014/main" val="10000"/>
                  </a:ext>
                </a:extLst>
              </a:tr>
            </a:tbl>
          </a:graphicData>
        </a:graphic>
      </p:graphicFrame>
      <p:sp>
        <p:nvSpPr>
          <p:cNvPr id="3" name="Google Shape;395;p40">
            <a:extLst>
              <a:ext uri="{FF2B5EF4-FFF2-40B4-BE49-F238E27FC236}">
                <a16:creationId xmlns:a16="http://schemas.microsoft.com/office/drawing/2014/main" id="{ADD7EABF-1996-E096-F7D6-706D242F6008}"/>
              </a:ext>
            </a:extLst>
          </p:cNvPr>
          <p:cNvSpPr txBox="1"/>
          <p:nvPr/>
        </p:nvSpPr>
        <p:spPr>
          <a:xfrm>
            <a:off x="773292" y="2504984"/>
            <a:ext cx="875170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1" i="0" u="none" strike="noStrike" cap="none" dirty="0">
                <a:solidFill>
                  <a:schemeClr val="dk1"/>
                </a:solidFill>
                <a:latin typeface="+mn-lt"/>
                <a:ea typeface="Calibri"/>
                <a:cs typeface="Calibri"/>
                <a:sym typeface="Calibri"/>
              </a:rPr>
              <a:t>Ehrenurkunde für 70 Jahre Mitgliedschaft</a:t>
            </a:r>
            <a:endParaRPr lang="de-DE" sz="1400" b="0" i="0" u="none" strike="noStrike" cap="none" dirty="0">
              <a:solidFill>
                <a:srgbClr val="000000"/>
              </a:solidFill>
              <a:latin typeface="+mn-lt"/>
              <a:sym typeface="Arial"/>
            </a:endParaRPr>
          </a:p>
        </p:txBody>
      </p:sp>
      <p:sp>
        <p:nvSpPr>
          <p:cNvPr id="7" name="Google Shape;395;p40">
            <a:extLst>
              <a:ext uri="{FF2B5EF4-FFF2-40B4-BE49-F238E27FC236}">
                <a16:creationId xmlns:a16="http://schemas.microsoft.com/office/drawing/2014/main" id="{A244AA10-55FF-D5C1-D835-C1F9A439880E}"/>
              </a:ext>
            </a:extLst>
          </p:cNvPr>
          <p:cNvSpPr txBox="1"/>
          <p:nvPr/>
        </p:nvSpPr>
        <p:spPr>
          <a:xfrm>
            <a:off x="773292" y="4453466"/>
            <a:ext cx="875170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1" i="0" u="none" strike="noStrike" cap="none" dirty="0">
                <a:solidFill>
                  <a:schemeClr val="dk1"/>
                </a:solidFill>
                <a:latin typeface="+mn-lt"/>
                <a:ea typeface="Calibri"/>
                <a:cs typeface="Calibri"/>
                <a:sym typeface="Calibri"/>
              </a:rPr>
              <a:t>Ehrenurkunde für 80 Jahre Mitgliedschaft</a:t>
            </a:r>
            <a:endParaRPr lang="de-DE" sz="1400" b="0" i="0" u="none" strike="noStrike" cap="none" dirty="0">
              <a:solidFill>
                <a:srgbClr val="000000"/>
              </a:solidFill>
              <a:latin typeface="+mn-lt"/>
              <a:sym typeface="Arial"/>
            </a:endParaRPr>
          </a:p>
        </p:txBody>
      </p:sp>
      <p:graphicFrame>
        <p:nvGraphicFramePr>
          <p:cNvPr id="8" name="Google Shape;396;p40">
            <a:extLst>
              <a:ext uri="{FF2B5EF4-FFF2-40B4-BE49-F238E27FC236}">
                <a16:creationId xmlns:a16="http://schemas.microsoft.com/office/drawing/2014/main" id="{44F43D56-91AC-13B9-54A0-CD0E029FB3EC}"/>
              </a:ext>
            </a:extLst>
          </p:cNvPr>
          <p:cNvGraphicFramePr/>
          <p:nvPr>
            <p:extLst>
              <p:ext uri="{D42A27DB-BD31-4B8C-83A1-F6EECF244321}">
                <p14:modId xmlns:p14="http://schemas.microsoft.com/office/powerpoint/2010/main" val="1137459196"/>
              </p:ext>
            </p:extLst>
          </p:nvPr>
        </p:nvGraphicFramePr>
        <p:xfrm>
          <a:off x="883233" y="5052349"/>
          <a:ext cx="3609100" cy="283845"/>
        </p:xfrm>
        <a:graphic>
          <a:graphicData uri="http://schemas.openxmlformats.org/drawingml/2006/table">
            <a:tbl>
              <a:tblPr>
                <a:noFill/>
                <a:tableStyleId>{27C04A5E-0438-4142-A190-D8B6465D0D13}</a:tableStyleId>
              </a:tblPr>
              <a:tblGrid>
                <a:gridCol w="1462126">
                  <a:extLst>
                    <a:ext uri="{9D8B030D-6E8A-4147-A177-3AD203B41FA5}">
                      <a16:colId xmlns:a16="http://schemas.microsoft.com/office/drawing/2014/main" val="20000"/>
                    </a:ext>
                  </a:extLst>
                </a:gridCol>
                <a:gridCol w="2146974">
                  <a:extLst>
                    <a:ext uri="{9D8B030D-6E8A-4147-A177-3AD203B41FA5}">
                      <a16:colId xmlns:a16="http://schemas.microsoft.com/office/drawing/2014/main" val="20001"/>
                    </a:ext>
                  </a:extLst>
                </a:gridCol>
              </a:tblGrid>
              <a:tr h="150534">
                <a:tc>
                  <a:txBody>
                    <a:bodyPr/>
                    <a:lstStyle/>
                    <a:p>
                      <a:pPr algn="l" defTabSz="1257300" fontAlgn="ctr"/>
                      <a:r>
                        <a:rPr lang="de-DE" sz="1800" b="0" i="0" u="none" strike="noStrike" dirty="0">
                          <a:solidFill>
                            <a:srgbClr val="000000"/>
                          </a:solidFill>
                          <a:effectLst/>
                          <a:latin typeface="Arial" panose="020B0604020202020204" pitchFamily="34" charset="0"/>
                          <a:cs typeface="Arial" panose="020B0604020202020204" pitchFamily="34" charset="0"/>
                        </a:rPr>
                        <a:t>Paul</a:t>
                      </a:r>
                    </a:p>
                  </a:txBody>
                  <a:tcPr marL="9525" marR="9525" marT="9525" marB="0" anchor="ctr">
                    <a:solidFill>
                      <a:schemeClr val="bg1"/>
                    </a:solidFill>
                  </a:tcPr>
                </a:tc>
                <a:tc>
                  <a:txBody>
                    <a:bodyPr/>
                    <a:lstStyle/>
                    <a:p>
                      <a:pPr algn="l" fontAlgn="ctr"/>
                      <a:r>
                        <a:rPr lang="de-DE" sz="1800" b="0" i="0" u="none" strike="noStrike" dirty="0">
                          <a:solidFill>
                            <a:srgbClr val="000000"/>
                          </a:solidFill>
                          <a:effectLst/>
                          <a:latin typeface="Arial" panose="020B0604020202020204" pitchFamily="34" charset="0"/>
                          <a:cs typeface="Arial" panose="020B0604020202020204" pitchFamily="34" charset="0"/>
                        </a:rPr>
                        <a:t>Middendorf</a:t>
                      </a:r>
                    </a:p>
                  </a:txBody>
                  <a:tcPr marL="9525" marR="9525" marT="9525" marB="0" anchor="ctr">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276383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2"/>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Ausblick auf 2026</a:t>
            </a:r>
            <a:endParaRPr sz="1400" b="0" i="0" u="none" strike="noStrike" cap="none" dirty="0">
              <a:solidFill>
                <a:srgbClr val="000000"/>
              </a:solidFill>
              <a:latin typeface="+mn-lt"/>
              <a:sym typeface="Arial"/>
            </a:endParaRPr>
          </a:p>
          <a:p>
            <a:pPr marL="0" marR="0" lvl="0" indent="0" algn="ctr" rtl="0">
              <a:lnSpc>
                <a:spcPct val="90000"/>
              </a:lnSpc>
              <a:spcBef>
                <a:spcPts val="0"/>
              </a:spcBef>
              <a:spcAft>
                <a:spcPts val="0"/>
              </a:spcAft>
              <a:buClr>
                <a:schemeClr val="dk1"/>
              </a:buClr>
              <a:buSzPts val="4400"/>
              <a:buFont typeface="Calibri"/>
              <a:buNone/>
            </a:pPr>
            <a:endParaRPr sz="44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4"/>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Ausblick auf 2026</a:t>
            </a:r>
            <a:endParaRPr sz="3600" dirty="0">
              <a:latin typeface="+mn-lt"/>
            </a:endParaRPr>
          </a:p>
        </p:txBody>
      </p:sp>
      <p:sp>
        <p:nvSpPr>
          <p:cNvPr id="426" name="Google Shape;426;p44"/>
          <p:cNvSpPr txBox="1"/>
          <p:nvPr/>
        </p:nvSpPr>
        <p:spPr>
          <a:xfrm>
            <a:off x="773292" y="1199460"/>
            <a:ext cx="8506175" cy="12926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2400" b="0" i="0" u="none" strike="noStrike" cap="none" dirty="0">
                <a:solidFill>
                  <a:schemeClr val="dk1"/>
                </a:solidFill>
                <a:latin typeface="+mn-lt"/>
                <a:ea typeface="Calibri"/>
                <a:cs typeface="Calibri"/>
                <a:sym typeface="Calibri"/>
              </a:rPr>
              <a:t>Gesamtverein</a:t>
            </a:r>
            <a:endParaRPr sz="2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de-DE" sz="1800" b="0" i="0" u="none" strike="noStrike" cap="none" dirty="0">
                <a:solidFill>
                  <a:schemeClr val="dk1"/>
                </a:solidFill>
                <a:latin typeface="+mn-lt"/>
                <a:ea typeface="Calibri"/>
                <a:cs typeface="Calibri"/>
                <a:sym typeface="Calibri"/>
              </a:rPr>
              <a:t>20. Juni 		Sparkassen Vituslauf</a:t>
            </a: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427" name="Google Shape;427;p44" descr="https://sc-djk-everswinkel.online5.netzcocktail.de/_cache/images/cms_mediapool/Vereine_NETZCOCKTAIL/Sportarten/Triathlon/.633f1d2b058bfce30e21a34f983f8771/nc-vereine-0666-triathlon.jpg"/>
          <p:cNvPicPr preferRelativeResize="0"/>
          <p:nvPr/>
        </p:nvPicPr>
        <p:blipFill rotWithShape="1">
          <a:blip r:embed="rId3">
            <a:alphaModFix/>
          </a:blip>
          <a:srcRect/>
          <a:stretch/>
        </p:blipFill>
        <p:spPr>
          <a:xfrm>
            <a:off x="773292" y="2525023"/>
            <a:ext cx="4995333" cy="2811139"/>
          </a:xfrm>
          <a:prstGeom prst="rect">
            <a:avLst/>
          </a:prstGeom>
          <a:noFill/>
          <a:ln>
            <a:noFill/>
          </a:ln>
        </p:spPr>
      </p:pic>
    </p:spTree>
    <p:extLst>
      <p:ext uri="{BB962C8B-B14F-4D97-AF65-F5344CB8AC3E}">
        <p14:creationId xmlns:p14="http://schemas.microsoft.com/office/powerpoint/2010/main" val="37446952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4"/>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Rückblick auf 2025</a:t>
            </a:r>
            <a:endParaRPr sz="3600" dirty="0">
              <a:latin typeface="+mn-lt"/>
            </a:endParaRPr>
          </a:p>
        </p:txBody>
      </p:sp>
      <p:sp>
        <p:nvSpPr>
          <p:cNvPr id="2" name="Textfeld 1"/>
          <p:cNvSpPr txBox="1"/>
          <p:nvPr/>
        </p:nvSpPr>
        <p:spPr>
          <a:xfrm>
            <a:off x="773292" y="1115148"/>
            <a:ext cx="9863847" cy="3231654"/>
          </a:xfrm>
          <a:prstGeom prst="rect">
            <a:avLst/>
          </a:prstGeom>
          <a:noFill/>
        </p:spPr>
        <p:txBody>
          <a:bodyPr wrap="square" rtlCol="0">
            <a:spAutoFit/>
          </a:bodyPr>
          <a:lstStyle/>
          <a:p>
            <a:r>
              <a:rPr lang="de-DE" sz="2400" dirty="0"/>
              <a:t>Badminton</a:t>
            </a:r>
          </a:p>
          <a:p>
            <a:endParaRPr lang="de-DE" sz="2000" dirty="0"/>
          </a:p>
          <a:p>
            <a:pPr marL="342900" indent="-342900">
              <a:buFont typeface="Arial" panose="020B0604020202020204" pitchFamily="34" charset="0"/>
              <a:buChar char="•"/>
            </a:pPr>
            <a:r>
              <a:rPr lang="de-DE" sz="2000" dirty="0"/>
              <a:t>DJK-Bundesmeisterschaften fanden an Pfingsten in Dortmund statt mit mehreren Bundessieger/innen aus Everswinkel</a:t>
            </a:r>
          </a:p>
          <a:p>
            <a:pPr marL="342900" indent="-342900">
              <a:buFont typeface="Arial" panose="020B0604020202020204" pitchFamily="34" charset="0"/>
              <a:buChar char="•"/>
            </a:pPr>
            <a:r>
              <a:rPr lang="de-DE" sz="2000" dirty="0"/>
              <a:t>Diese Saison mit acht Mannschaften (6 Teams als Spielgemeinschaft mit der SG Sendenhorst) im Spielbetrieb</a:t>
            </a:r>
          </a:p>
          <a:p>
            <a:pPr marL="342900" indent="-342900">
              <a:buFont typeface="Arial" panose="020B0604020202020204" pitchFamily="34" charset="0"/>
              <a:buChar char="•"/>
            </a:pPr>
            <a:r>
              <a:rPr lang="de-DE" sz="2000" dirty="0"/>
              <a:t>U19 Meistertitel, U15-1 Meistertitel, U15-2 Vizemeister</a:t>
            </a:r>
          </a:p>
          <a:p>
            <a:pPr marL="342900" indent="-342900">
              <a:buFont typeface="Arial" panose="020B0604020202020204" pitchFamily="34" charset="0"/>
              <a:buChar char="•"/>
            </a:pPr>
            <a:r>
              <a:rPr lang="de-DE" sz="2000" dirty="0"/>
              <a:t>U15 wird Dritter beim Bezirkspokal</a:t>
            </a:r>
          </a:p>
          <a:p>
            <a:endParaRPr lang="de-DE" sz="2000" dirty="0"/>
          </a:p>
          <a:p>
            <a:endParaRPr lang="de-DE" sz="2000" dirty="0"/>
          </a:p>
        </p:txBody>
      </p:sp>
      <p:pic>
        <p:nvPicPr>
          <p:cNvPr id="5" name="Grafik 4" descr="Ein Bild, das Kleidung, Person, Schuhwerk, Lächeln enthält.&#10;&#10;Automatisch generierte Beschreibung">
            <a:extLst>
              <a:ext uri="{FF2B5EF4-FFF2-40B4-BE49-F238E27FC236}">
                <a16:creationId xmlns:a16="http://schemas.microsoft.com/office/drawing/2014/main" id="{42B829E4-3998-7551-5BA1-F4B48FD4B699}"/>
              </a:ext>
            </a:extLst>
          </p:cNvPr>
          <p:cNvPicPr>
            <a:picLocks noChangeAspect="1"/>
          </p:cNvPicPr>
          <p:nvPr/>
        </p:nvPicPr>
        <p:blipFill>
          <a:blip r:embed="rId3"/>
          <a:stretch>
            <a:fillRect/>
          </a:stretch>
        </p:blipFill>
        <p:spPr>
          <a:xfrm>
            <a:off x="7822104" y="3214838"/>
            <a:ext cx="2522468" cy="3070459"/>
          </a:xfrm>
          <a:prstGeom prst="rect">
            <a:avLst/>
          </a:prstGeom>
        </p:spPr>
      </p:pic>
      <p:pic>
        <p:nvPicPr>
          <p:cNvPr id="7" name="Grafik 6" descr="Ein Bild, das Person, Kleidung, Schuhwerk, draußen enthält.&#10;&#10;Automatisch generierte Beschreibung">
            <a:extLst>
              <a:ext uri="{FF2B5EF4-FFF2-40B4-BE49-F238E27FC236}">
                <a16:creationId xmlns:a16="http://schemas.microsoft.com/office/drawing/2014/main" id="{4FF7881B-3FF6-357F-A05B-6980AC0A256E}"/>
              </a:ext>
            </a:extLst>
          </p:cNvPr>
          <p:cNvPicPr>
            <a:picLocks noChangeAspect="1"/>
          </p:cNvPicPr>
          <p:nvPr/>
        </p:nvPicPr>
        <p:blipFill>
          <a:blip r:embed="rId4"/>
          <a:stretch>
            <a:fillRect/>
          </a:stretch>
        </p:blipFill>
        <p:spPr>
          <a:xfrm>
            <a:off x="1001028" y="3979808"/>
            <a:ext cx="5310314" cy="248836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5"/>
          <p:cNvSpPr txBox="1"/>
          <p:nvPr/>
        </p:nvSpPr>
        <p:spPr>
          <a:xfrm>
            <a:off x="334978" y="3098994"/>
            <a:ext cx="11121458"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200" b="1" i="0" u="none" strike="noStrike" cap="none" dirty="0">
                <a:solidFill>
                  <a:schemeClr val="dk1"/>
                </a:solidFill>
                <a:latin typeface="+mn-lt"/>
                <a:ea typeface="Calibri"/>
                <a:cs typeface="Calibri"/>
                <a:sym typeface="Calibri"/>
              </a:rPr>
              <a:t>Protokoll der Mitgliederversammlung 2025</a:t>
            </a:r>
          </a:p>
          <a:p>
            <a:pPr marL="0" marR="0" lvl="0" indent="0" algn="ctr" rtl="0">
              <a:lnSpc>
                <a:spcPct val="90000"/>
              </a:lnSpc>
              <a:spcBef>
                <a:spcPts val="0"/>
              </a:spcBef>
              <a:spcAft>
                <a:spcPts val="0"/>
              </a:spcAft>
              <a:buClr>
                <a:schemeClr val="dk1"/>
              </a:buClr>
              <a:buSzPts val="4400"/>
              <a:buFont typeface="Calibri"/>
              <a:buNone/>
            </a:pPr>
            <a:endParaRPr lang="de-DE" sz="4200" b="1" dirty="0">
              <a:solidFill>
                <a:schemeClr val="dk1"/>
              </a:solidFill>
              <a:latin typeface="+mn-lt"/>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endParaRPr lang="de-DE" sz="4200" b="1" i="0" u="none" strike="noStrike" cap="none" dirty="0">
              <a:solidFill>
                <a:schemeClr val="dk1"/>
              </a:solidFill>
              <a:latin typeface="+mn-lt"/>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endParaRPr lang="de-DE" sz="4200" b="1" dirty="0">
              <a:solidFill>
                <a:schemeClr val="dk1"/>
              </a:solidFill>
              <a:latin typeface="+mn-lt"/>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endParaRPr lang="de-DE" sz="4200" b="1" i="0" u="none" strike="noStrike" cap="none" dirty="0">
              <a:solidFill>
                <a:schemeClr val="dk1"/>
              </a:solidFill>
              <a:latin typeface="+mn-lt"/>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endParaRPr lang="de-DE" sz="4200" b="1" dirty="0">
              <a:solidFill>
                <a:schemeClr val="dk1"/>
              </a:solidFill>
              <a:latin typeface="+mn-lt"/>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endParaRPr lang="de-DE" sz="4200" b="1" i="0" u="none" strike="noStrike" cap="none" dirty="0">
              <a:solidFill>
                <a:schemeClr val="dk1"/>
              </a:solidFill>
              <a:latin typeface="+mn-lt"/>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endParaRPr lang="de-DE" sz="4200" b="1" dirty="0">
              <a:solidFill>
                <a:schemeClr val="dk1"/>
              </a:solidFill>
              <a:latin typeface="+mn-lt"/>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endParaRPr lang="de-DE" sz="4200" b="1" i="0" u="none" strike="noStrike" cap="none" dirty="0">
              <a:solidFill>
                <a:schemeClr val="dk1"/>
              </a:solidFill>
              <a:latin typeface="+mn-lt"/>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endParaRPr lang="de-DE" sz="4200" b="1" dirty="0">
              <a:solidFill>
                <a:schemeClr val="dk1"/>
              </a:solidFill>
              <a:latin typeface="+mn-lt"/>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endParaRPr sz="4200" b="0" i="0" u="none" strike="noStrike" cap="none" dirty="0">
              <a:solidFill>
                <a:srgbClr val="000000"/>
              </a:solidFill>
              <a:latin typeface="+mn-lt"/>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4"/>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Ausblick auf 2026</a:t>
            </a:r>
          </a:p>
        </p:txBody>
      </p:sp>
      <p:sp>
        <p:nvSpPr>
          <p:cNvPr id="2" name="Textfeld 1"/>
          <p:cNvSpPr txBox="1"/>
          <p:nvPr/>
        </p:nvSpPr>
        <p:spPr>
          <a:xfrm>
            <a:off x="773292" y="1128238"/>
            <a:ext cx="9863847" cy="2000548"/>
          </a:xfrm>
          <a:prstGeom prst="rect">
            <a:avLst/>
          </a:prstGeom>
          <a:noFill/>
        </p:spPr>
        <p:txBody>
          <a:bodyPr wrap="square" rtlCol="0">
            <a:spAutoFit/>
          </a:bodyPr>
          <a:lstStyle/>
          <a:p>
            <a:r>
              <a:rPr lang="de-DE" sz="2400" dirty="0"/>
              <a:t>Badminton</a:t>
            </a:r>
          </a:p>
          <a:p>
            <a:endParaRPr lang="de-DE" sz="2000" dirty="0"/>
          </a:p>
          <a:p>
            <a:pPr marL="342900" indent="-342900">
              <a:buFont typeface="Arial" panose="020B0604020202020204" pitchFamily="34" charset="0"/>
              <a:buChar char="•"/>
            </a:pPr>
            <a:r>
              <a:rPr lang="de-DE" sz="2000" dirty="0"/>
              <a:t>DJK-Bundessportfest an Pfingsten in Essen</a:t>
            </a:r>
          </a:p>
          <a:p>
            <a:pPr marL="342900" indent="-342900">
              <a:buFont typeface="Arial" panose="020B0604020202020204" pitchFamily="34" charset="0"/>
              <a:buChar char="•"/>
            </a:pPr>
            <a:r>
              <a:rPr lang="de-DE" sz="2000" dirty="0"/>
              <a:t>50 Jahre Badminton in Everswinkel</a:t>
            </a:r>
          </a:p>
          <a:p>
            <a:endParaRPr lang="de-DE" sz="2000" dirty="0"/>
          </a:p>
          <a:p>
            <a:endParaRPr lang="de-DE" sz="2000" dirty="0"/>
          </a:p>
        </p:txBody>
      </p:sp>
      <p:pic>
        <p:nvPicPr>
          <p:cNvPr id="2050" name="Picture 2" descr="Logo des DJK-Bundessportfests 2026 mit Schriftzug und dynamischen Figuren in rot, schwarz und gelb.">
            <a:extLst>
              <a:ext uri="{FF2B5EF4-FFF2-40B4-BE49-F238E27FC236}">
                <a16:creationId xmlns:a16="http://schemas.microsoft.com/office/drawing/2014/main" id="{B6ADC796-4975-4C38-7F96-0682E0340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001" y="2774883"/>
            <a:ext cx="4424122" cy="312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145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838200" y="613403"/>
            <a:ext cx="6515100" cy="1323439"/>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600" b="1" kern="1200" dirty="0" err="1">
                <a:solidFill>
                  <a:schemeClr val="tx1"/>
                </a:solidFill>
                <a:latin typeface="+mj-lt"/>
                <a:ea typeface="+mj-ea"/>
                <a:cs typeface="+mj-cs"/>
              </a:rPr>
              <a:t>Rückblick</a:t>
            </a:r>
            <a:r>
              <a:rPr lang="en-US" sz="3600" b="1" kern="1200" dirty="0">
                <a:solidFill>
                  <a:schemeClr val="tx1"/>
                </a:solidFill>
                <a:latin typeface="+mj-lt"/>
                <a:ea typeface="+mj-ea"/>
                <a:cs typeface="+mj-cs"/>
              </a:rPr>
              <a:t> 2025</a:t>
            </a:r>
          </a:p>
          <a:p>
            <a:pPr>
              <a:lnSpc>
                <a:spcPct val="90000"/>
              </a:lnSpc>
              <a:spcBef>
                <a:spcPct val="0"/>
              </a:spcBef>
              <a:spcAft>
                <a:spcPts val="600"/>
              </a:spcAft>
            </a:pPr>
            <a:r>
              <a:rPr lang="en-US" sz="2400" kern="1200" dirty="0" err="1">
                <a:solidFill>
                  <a:schemeClr val="tx1"/>
                </a:solidFill>
                <a:latin typeface="+mj-lt"/>
                <a:ea typeface="+mj-ea"/>
                <a:cs typeface="+mj-cs"/>
              </a:rPr>
              <a:t>Fußball</a:t>
            </a:r>
            <a:endParaRPr lang="en-US" sz="2400" kern="1200" dirty="0">
              <a:solidFill>
                <a:schemeClr val="tx1"/>
              </a:solidFill>
              <a:latin typeface="+mj-lt"/>
              <a:ea typeface="+mj-ea"/>
              <a:cs typeface="+mj-cs"/>
            </a:endParaRPr>
          </a:p>
        </p:txBody>
      </p:sp>
      <p:sp>
        <p:nvSpPr>
          <p:cNvPr id="6" name="Rechteck 5"/>
          <p:cNvSpPr/>
          <p:nvPr/>
        </p:nvSpPr>
        <p:spPr>
          <a:xfrm>
            <a:off x="838200" y="2201850"/>
            <a:ext cx="4391024" cy="2454300"/>
          </a:xfrm>
          <a:prstGeom prst="rect">
            <a:avLst/>
          </a:prstGeom>
        </p:spPr>
        <p:txBody>
          <a:bodyPr vert="horz" lIns="91440" tIns="45720" rIns="91440" bIns="45720" rtlCol="0">
            <a:normAutofit fontScale="92500" lnSpcReduction="20000"/>
          </a:bodyPr>
          <a:lstStyle/>
          <a:p>
            <a:pPr marL="342900" indent="-342900">
              <a:lnSpc>
                <a:spcPct val="90000"/>
              </a:lnSpc>
              <a:spcAft>
                <a:spcPts val="600"/>
              </a:spcAft>
              <a:buFont typeface="Arial" panose="020B0604020202020204" pitchFamily="34" charset="0"/>
              <a:buChar char="•"/>
            </a:pPr>
            <a:r>
              <a:rPr lang="en-US" sz="2200" dirty="0" err="1">
                <a:solidFill>
                  <a:schemeClr val="tx1">
                    <a:alpha val="80000"/>
                  </a:schemeClr>
                </a:solidFill>
              </a:rPr>
              <a:t>Umbau</a:t>
            </a:r>
            <a:r>
              <a:rPr lang="en-US" sz="2200" dirty="0">
                <a:solidFill>
                  <a:schemeClr val="tx1">
                    <a:alpha val="80000"/>
                  </a:schemeClr>
                </a:solidFill>
              </a:rPr>
              <a:t>/</a:t>
            </a:r>
            <a:r>
              <a:rPr lang="en-US" sz="2200" dirty="0" err="1">
                <a:solidFill>
                  <a:schemeClr val="tx1">
                    <a:alpha val="80000"/>
                  </a:schemeClr>
                </a:solidFill>
              </a:rPr>
              <a:t>Einweihung</a:t>
            </a:r>
            <a:r>
              <a:rPr lang="en-US" sz="2200" dirty="0">
                <a:solidFill>
                  <a:schemeClr val="tx1">
                    <a:alpha val="80000"/>
                  </a:schemeClr>
                </a:solidFill>
              </a:rPr>
              <a:t> </a:t>
            </a:r>
            <a:r>
              <a:rPr lang="en-US" sz="2200" dirty="0" err="1">
                <a:solidFill>
                  <a:schemeClr val="tx1">
                    <a:alpha val="80000"/>
                  </a:schemeClr>
                </a:solidFill>
              </a:rPr>
              <a:t>Laufbahn</a:t>
            </a:r>
            <a:br>
              <a:rPr lang="en-US" sz="2200" dirty="0">
                <a:solidFill>
                  <a:schemeClr val="tx1">
                    <a:alpha val="80000"/>
                  </a:schemeClr>
                </a:solidFill>
              </a:rPr>
            </a:br>
            <a:endParaRPr lang="en-US" sz="2200" dirty="0">
              <a:solidFill>
                <a:schemeClr val="tx1">
                  <a:alpha val="80000"/>
                </a:schemeClr>
              </a:solidFill>
            </a:endParaRPr>
          </a:p>
          <a:p>
            <a:pPr marL="342900" indent="-342900">
              <a:lnSpc>
                <a:spcPct val="90000"/>
              </a:lnSpc>
              <a:spcAft>
                <a:spcPts val="600"/>
              </a:spcAft>
              <a:buFont typeface="Arial" panose="020B0604020202020204" pitchFamily="34" charset="0"/>
              <a:buChar char="•"/>
            </a:pPr>
            <a:r>
              <a:rPr lang="en-US" sz="2200" dirty="0" err="1">
                <a:solidFill>
                  <a:schemeClr val="tx1">
                    <a:alpha val="80000"/>
                  </a:schemeClr>
                </a:solidFill>
              </a:rPr>
              <a:t>Fahrt</a:t>
            </a:r>
            <a:r>
              <a:rPr lang="en-US" sz="2200" dirty="0">
                <a:solidFill>
                  <a:schemeClr val="tx1">
                    <a:alpha val="80000"/>
                  </a:schemeClr>
                </a:solidFill>
              </a:rPr>
              <a:t> Rees (3 </a:t>
            </a:r>
            <a:r>
              <a:rPr lang="en-US" sz="2200" dirty="0" err="1">
                <a:solidFill>
                  <a:schemeClr val="tx1">
                    <a:alpha val="80000"/>
                  </a:schemeClr>
                </a:solidFill>
              </a:rPr>
              <a:t>Mannschaften</a:t>
            </a:r>
            <a:r>
              <a:rPr lang="en-US" sz="2200" dirty="0">
                <a:solidFill>
                  <a:schemeClr val="tx1">
                    <a:alpha val="80000"/>
                  </a:schemeClr>
                </a:solidFill>
              </a:rPr>
              <a:t>)</a:t>
            </a:r>
            <a:br>
              <a:rPr lang="en-US" sz="2200" dirty="0">
                <a:solidFill>
                  <a:schemeClr val="tx1">
                    <a:alpha val="80000"/>
                  </a:schemeClr>
                </a:solidFill>
              </a:rPr>
            </a:br>
            <a:endParaRPr lang="en-US" sz="2200" dirty="0">
              <a:solidFill>
                <a:schemeClr val="tx1">
                  <a:alpha val="80000"/>
                </a:schemeClr>
              </a:solidFill>
            </a:endParaRPr>
          </a:p>
          <a:p>
            <a:pPr marL="342900" indent="-342900">
              <a:lnSpc>
                <a:spcPct val="90000"/>
              </a:lnSpc>
              <a:spcAft>
                <a:spcPts val="600"/>
              </a:spcAft>
              <a:buFont typeface="Arial" panose="020B0604020202020204" pitchFamily="34" charset="0"/>
              <a:buChar char="•"/>
            </a:pPr>
            <a:r>
              <a:rPr lang="en-US" sz="2200" dirty="0" err="1">
                <a:solidFill>
                  <a:schemeClr val="tx1">
                    <a:alpha val="80000"/>
                  </a:schemeClr>
                </a:solidFill>
              </a:rPr>
              <a:t>Voba</a:t>
            </a:r>
            <a:r>
              <a:rPr lang="en-US" sz="2200" dirty="0">
                <a:solidFill>
                  <a:schemeClr val="tx1">
                    <a:alpha val="80000"/>
                  </a:schemeClr>
                </a:solidFill>
              </a:rPr>
              <a:t> Cup</a:t>
            </a:r>
            <a:br>
              <a:rPr lang="en-US" sz="2200" dirty="0">
                <a:solidFill>
                  <a:schemeClr val="tx1">
                    <a:alpha val="80000"/>
                  </a:schemeClr>
                </a:solidFill>
              </a:rPr>
            </a:br>
            <a:endParaRPr lang="en-US" sz="2200" dirty="0">
              <a:solidFill>
                <a:schemeClr val="tx1">
                  <a:alpha val="80000"/>
                </a:schemeClr>
              </a:solidFill>
            </a:endParaRPr>
          </a:p>
          <a:p>
            <a:pPr marL="342900" indent="-342900">
              <a:lnSpc>
                <a:spcPct val="90000"/>
              </a:lnSpc>
              <a:spcAft>
                <a:spcPts val="600"/>
              </a:spcAft>
              <a:buFont typeface="Arial" panose="020B0604020202020204" pitchFamily="34" charset="0"/>
              <a:buChar char="•"/>
            </a:pPr>
            <a:r>
              <a:rPr lang="en-US" sz="2200" dirty="0" err="1">
                <a:solidFill>
                  <a:schemeClr val="tx1">
                    <a:alpha val="80000"/>
                  </a:schemeClr>
                </a:solidFill>
              </a:rPr>
              <a:t>Herbstcamp</a:t>
            </a:r>
            <a:r>
              <a:rPr lang="en-US" sz="2200" dirty="0">
                <a:solidFill>
                  <a:schemeClr val="tx1">
                    <a:alpha val="80000"/>
                  </a:schemeClr>
                </a:solidFill>
              </a:rPr>
              <a:t> 2025 </a:t>
            </a:r>
            <a:br>
              <a:rPr lang="en-US" sz="2200" dirty="0">
                <a:solidFill>
                  <a:schemeClr val="tx1">
                    <a:alpha val="80000"/>
                  </a:schemeClr>
                </a:solidFill>
              </a:rPr>
            </a:br>
            <a:endParaRPr lang="en-US" sz="2200" dirty="0">
              <a:solidFill>
                <a:schemeClr val="tx1">
                  <a:alpha val="80000"/>
                </a:schemeClr>
              </a:solidFill>
            </a:endParaRPr>
          </a:p>
          <a:p>
            <a:pPr marL="342900" indent="-342900">
              <a:lnSpc>
                <a:spcPct val="90000"/>
              </a:lnSpc>
              <a:spcAft>
                <a:spcPts val="600"/>
              </a:spcAft>
              <a:buFont typeface="Arial" panose="020B0604020202020204" pitchFamily="34" charset="0"/>
              <a:buChar char="•"/>
            </a:pPr>
            <a:r>
              <a:rPr lang="en-US" sz="2200" dirty="0" err="1">
                <a:solidFill>
                  <a:schemeClr val="tx1">
                    <a:alpha val="80000"/>
                  </a:schemeClr>
                </a:solidFill>
              </a:rPr>
              <a:t>Ehrenamt</a:t>
            </a:r>
            <a:r>
              <a:rPr lang="en-US" sz="2200" dirty="0">
                <a:solidFill>
                  <a:schemeClr val="tx1">
                    <a:alpha val="80000"/>
                  </a:schemeClr>
                </a:solidFill>
              </a:rPr>
              <a:t> </a:t>
            </a:r>
            <a:r>
              <a:rPr lang="en-US" sz="2200" dirty="0" err="1">
                <a:solidFill>
                  <a:schemeClr val="tx1">
                    <a:alpha val="80000"/>
                  </a:schemeClr>
                </a:solidFill>
              </a:rPr>
              <a:t>überrascht</a:t>
            </a:r>
            <a:r>
              <a:rPr lang="en-US" sz="2200" dirty="0">
                <a:solidFill>
                  <a:schemeClr val="tx1">
                    <a:alpha val="80000"/>
                  </a:schemeClr>
                </a:solidFill>
              </a:rPr>
              <a:t> </a:t>
            </a:r>
          </a:p>
          <a:p>
            <a:pPr marL="342900" indent="-342900">
              <a:lnSpc>
                <a:spcPct val="90000"/>
              </a:lnSpc>
              <a:spcAft>
                <a:spcPts val="600"/>
              </a:spcAft>
              <a:buFont typeface="Arial" panose="020B0604020202020204" pitchFamily="34" charset="0"/>
              <a:buChar char="•"/>
            </a:pPr>
            <a:endParaRPr lang="en-US" sz="2200" dirty="0">
              <a:solidFill>
                <a:schemeClr val="tx1">
                  <a:alpha val="80000"/>
                </a:schemeClr>
              </a:solidFill>
            </a:endParaRPr>
          </a:p>
          <a:p>
            <a:pPr marL="342900" indent="-342900">
              <a:lnSpc>
                <a:spcPct val="90000"/>
              </a:lnSpc>
              <a:spcAft>
                <a:spcPts val="600"/>
              </a:spcAft>
              <a:buFont typeface="Arial" panose="020B0604020202020204" pitchFamily="34" charset="0"/>
              <a:buChar char="•"/>
            </a:pPr>
            <a:endParaRPr lang="en-US" sz="2200" dirty="0">
              <a:solidFill>
                <a:schemeClr val="tx1">
                  <a:alpha val="80000"/>
                </a:schemeClr>
              </a:solidFill>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4033" y="613403"/>
            <a:ext cx="1776986" cy="1690068"/>
          </a:xfrm>
          <a:prstGeom prst="rect">
            <a:avLst/>
          </a:prstGeom>
        </p:spPr>
      </p:pic>
      <p:pic>
        <p:nvPicPr>
          <p:cNvPr id="5" name="Grafik 4">
            <a:extLst>
              <a:ext uri="{FF2B5EF4-FFF2-40B4-BE49-F238E27FC236}">
                <a16:creationId xmlns:a16="http://schemas.microsoft.com/office/drawing/2014/main" id="{33EDF451-3D83-7B00-BAD4-B11118EBFE10}"/>
              </a:ext>
            </a:extLst>
          </p:cNvPr>
          <p:cNvPicPr>
            <a:picLocks noChangeAspect="1"/>
          </p:cNvPicPr>
          <p:nvPr/>
        </p:nvPicPr>
        <p:blipFill>
          <a:blip r:embed="rId4"/>
          <a:stretch>
            <a:fillRect/>
          </a:stretch>
        </p:blipFill>
        <p:spPr>
          <a:xfrm>
            <a:off x="5495060" y="2122610"/>
            <a:ext cx="6036006" cy="4527005"/>
          </a:xfrm>
          <a:prstGeom prst="rect">
            <a:avLst/>
          </a:prstGeom>
        </p:spPr>
      </p:pic>
    </p:spTree>
    <p:extLst>
      <p:ext uri="{BB962C8B-B14F-4D97-AF65-F5344CB8AC3E}">
        <p14:creationId xmlns:p14="http://schemas.microsoft.com/office/powerpoint/2010/main" val="10515253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5"/>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Ausblick auf 2026</a:t>
            </a:r>
            <a:endParaRPr sz="3600" dirty="0">
              <a:latin typeface="+mn-lt"/>
            </a:endParaRPr>
          </a:p>
        </p:txBody>
      </p:sp>
      <p:sp>
        <p:nvSpPr>
          <p:cNvPr id="3" name="Textfeld 2">
            <a:extLst>
              <a:ext uri="{FF2B5EF4-FFF2-40B4-BE49-F238E27FC236}">
                <a16:creationId xmlns:a16="http://schemas.microsoft.com/office/drawing/2014/main" id="{9CE76372-B836-073A-9B04-E32B3D5309FD}"/>
              </a:ext>
            </a:extLst>
          </p:cNvPr>
          <p:cNvSpPr txBox="1"/>
          <p:nvPr/>
        </p:nvSpPr>
        <p:spPr>
          <a:xfrm>
            <a:off x="903108" y="1179078"/>
            <a:ext cx="11856116" cy="1938992"/>
          </a:xfrm>
          <a:prstGeom prst="rect">
            <a:avLst/>
          </a:prstGeom>
          <a:noFill/>
        </p:spPr>
        <p:txBody>
          <a:bodyPr wrap="square" rtlCol="0">
            <a:spAutoFit/>
          </a:bodyPr>
          <a:lstStyle/>
          <a:p>
            <a:pPr marL="0" marR="0" lvl="0" indent="0" algn="l" rtl="0">
              <a:lnSpc>
                <a:spcPct val="100000"/>
              </a:lnSpc>
              <a:spcBef>
                <a:spcPts val="0"/>
              </a:spcBef>
              <a:spcAft>
                <a:spcPts val="0"/>
              </a:spcAft>
              <a:buClr>
                <a:srgbClr val="000000"/>
              </a:buClr>
              <a:buSzPts val="1800"/>
              <a:buFont typeface="Arial"/>
              <a:buNone/>
            </a:pPr>
            <a:r>
              <a:rPr lang="de-DE" sz="2400" b="0" i="0" u="none" strike="noStrike" cap="none" dirty="0">
                <a:solidFill>
                  <a:schemeClr val="dk1"/>
                </a:solidFill>
                <a:latin typeface="+mn-lt"/>
                <a:ea typeface="Calibri"/>
                <a:cs typeface="Calibri"/>
                <a:sym typeface="Calibri"/>
              </a:rPr>
              <a:t>Fußball</a:t>
            </a:r>
            <a:endParaRPr lang="de-DE" sz="2400" b="0" i="0" u="none" strike="noStrike" cap="none" dirty="0">
              <a:solidFill>
                <a:srgbClr val="000000"/>
              </a:solidFill>
              <a:latin typeface="+mn-lt"/>
              <a:sym typeface="Arial"/>
            </a:endParaRPr>
          </a:p>
          <a:p>
            <a:endParaRPr lang="de-DE" sz="2400" b="1" dirty="0"/>
          </a:p>
          <a:p>
            <a:pPr marL="285750" indent="-285750">
              <a:buFontTx/>
              <a:buChar char="-"/>
            </a:pPr>
            <a:r>
              <a:rPr lang="de-DE" sz="2400" dirty="0"/>
              <a:t>Sommerturnier</a:t>
            </a:r>
          </a:p>
          <a:p>
            <a:pPr marL="285750" indent="-285750">
              <a:buFontTx/>
              <a:buChar char="-"/>
            </a:pPr>
            <a:r>
              <a:rPr lang="de-DE" sz="2400" dirty="0"/>
              <a:t>Herbstcamp</a:t>
            </a:r>
          </a:p>
          <a:p>
            <a:pPr marL="285750" indent="-285750">
              <a:buFontTx/>
              <a:buChar char="-"/>
            </a:pPr>
            <a:r>
              <a:rPr lang="de-DE" sz="2400" dirty="0"/>
              <a:t>Fahrt nach Rees</a:t>
            </a:r>
          </a:p>
        </p:txBody>
      </p:sp>
      <p:pic>
        <p:nvPicPr>
          <p:cNvPr id="2" name="Grafik 1">
            <a:extLst>
              <a:ext uri="{FF2B5EF4-FFF2-40B4-BE49-F238E27FC236}">
                <a16:creationId xmlns:a16="http://schemas.microsoft.com/office/drawing/2014/main" id="{F6583693-E0F0-5401-2190-F60A7F426E29}"/>
              </a:ext>
            </a:extLst>
          </p:cNvPr>
          <p:cNvPicPr>
            <a:picLocks noChangeAspect="1"/>
          </p:cNvPicPr>
          <p:nvPr/>
        </p:nvPicPr>
        <p:blipFill>
          <a:blip r:embed="rId3"/>
          <a:srcRect l="13734" r="33214" b="-3"/>
          <a:stretch/>
        </p:blipFill>
        <p:spPr>
          <a:xfrm>
            <a:off x="6586379" y="1549659"/>
            <a:ext cx="3798089" cy="3758682"/>
          </a:xfrm>
          <a:prstGeom prst="rect">
            <a:avLst/>
          </a:prstGeom>
        </p:spPr>
      </p:pic>
      <p:pic>
        <p:nvPicPr>
          <p:cNvPr id="4" name="Grafik 3">
            <a:extLst>
              <a:ext uri="{FF2B5EF4-FFF2-40B4-BE49-F238E27FC236}">
                <a16:creationId xmlns:a16="http://schemas.microsoft.com/office/drawing/2014/main" id="{428CEB14-2038-062F-C373-0D7644B5A8C3}"/>
              </a:ext>
            </a:extLst>
          </p:cNvPr>
          <p:cNvPicPr>
            <a:picLocks noChangeAspect="1"/>
          </p:cNvPicPr>
          <p:nvPr/>
        </p:nvPicPr>
        <p:blipFill>
          <a:blip r:embed="rId4"/>
          <a:stretch>
            <a:fillRect/>
          </a:stretch>
        </p:blipFill>
        <p:spPr>
          <a:xfrm>
            <a:off x="903108" y="3234740"/>
            <a:ext cx="4876800" cy="3033713"/>
          </a:xfrm>
          <a:prstGeom prst="rect">
            <a:avLst/>
          </a:prstGeom>
        </p:spPr>
      </p:pic>
    </p:spTree>
    <p:extLst>
      <p:ext uri="{BB962C8B-B14F-4D97-AF65-F5344CB8AC3E}">
        <p14:creationId xmlns:p14="http://schemas.microsoft.com/office/powerpoint/2010/main" val="21246972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3A6EFF-6976-33FB-58B6-C3D4412F13F8}"/>
              </a:ext>
            </a:extLst>
          </p:cNvPr>
          <p:cNvSpPr>
            <a:spLocks noGrp="1"/>
          </p:cNvSpPr>
          <p:nvPr>
            <p:ph type="title"/>
          </p:nvPr>
        </p:nvSpPr>
        <p:spPr/>
        <p:txBody>
          <a:bodyPr/>
          <a:lstStyle/>
          <a:p>
            <a:r>
              <a:rPr lang="de-DE" dirty="0">
                <a:latin typeface="+mj-lt"/>
              </a:rPr>
              <a:t>Rückblick</a:t>
            </a:r>
            <a:br>
              <a:rPr lang="de-DE" dirty="0">
                <a:latin typeface="+mj-lt"/>
              </a:rPr>
            </a:br>
            <a:r>
              <a:rPr lang="de-DE" sz="2400" b="0" dirty="0">
                <a:latin typeface="+mj-lt"/>
              </a:rPr>
              <a:t>Sportschützen</a:t>
            </a:r>
            <a:endParaRPr lang="de-DE" b="0" dirty="0">
              <a:latin typeface="+mj-lt"/>
            </a:endParaRPr>
          </a:p>
        </p:txBody>
      </p:sp>
      <p:pic>
        <p:nvPicPr>
          <p:cNvPr id="8" name="Inhaltsplatzhalter 7">
            <a:extLst>
              <a:ext uri="{FF2B5EF4-FFF2-40B4-BE49-F238E27FC236}">
                <a16:creationId xmlns:a16="http://schemas.microsoft.com/office/drawing/2014/main" id="{79DCFD59-2C37-3E0A-592E-8E03AB2F596E}"/>
              </a:ext>
            </a:extLst>
          </p:cNvPr>
          <p:cNvPicPr>
            <a:picLocks noGrp="1" noChangeAspect="1"/>
          </p:cNvPicPr>
          <p:nvPr>
            <p:ph idx="1"/>
          </p:nvPr>
        </p:nvPicPr>
        <p:blipFill>
          <a:blip r:embed="rId2"/>
          <a:srcRect/>
          <a:stretch/>
        </p:blipFill>
        <p:spPr>
          <a:xfrm>
            <a:off x="593897" y="1577584"/>
            <a:ext cx="2542139" cy="2516068"/>
          </a:xfrm>
        </p:spPr>
      </p:pic>
      <p:sp>
        <p:nvSpPr>
          <p:cNvPr id="9" name="Textfeld 8">
            <a:extLst>
              <a:ext uri="{FF2B5EF4-FFF2-40B4-BE49-F238E27FC236}">
                <a16:creationId xmlns:a16="http://schemas.microsoft.com/office/drawing/2014/main" id="{6BCC786A-B949-A9ED-1DE4-A3CFE2DEA74D}"/>
              </a:ext>
            </a:extLst>
          </p:cNvPr>
          <p:cNvSpPr txBox="1"/>
          <p:nvPr/>
        </p:nvSpPr>
        <p:spPr>
          <a:xfrm>
            <a:off x="6472238" y="1577584"/>
            <a:ext cx="4343400" cy="3416320"/>
          </a:xfrm>
          <a:prstGeom prst="rect">
            <a:avLst/>
          </a:prstGeom>
          <a:noFill/>
        </p:spPr>
        <p:txBody>
          <a:bodyPr wrap="square" rtlCol="0">
            <a:spAutoFit/>
          </a:bodyPr>
          <a:lstStyle/>
          <a:p>
            <a:pPr marL="285750" indent="-285750">
              <a:buFont typeface="Arial" panose="020B0604020202020204" pitchFamily="34" charset="0"/>
              <a:buChar char="•"/>
            </a:pPr>
            <a:r>
              <a:rPr lang="de-DE" dirty="0"/>
              <a:t>Erfolgreiche Teilnahme an unterschiedlichen  Meisterschaften.</a:t>
            </a:r>
          </a:p>
          <a:p>
            <a:pPr marL="742950" lvl="1" indent="-285750">
              <a:buFont typeface="Arial" panose="020B0604020202020204" pitchFamily="34" charset="0"/>
              <a:buChar char="•"/>
            </a:pPr>
            <a:r>
              <a:rPr lang="de-DE" dirty="0"/>
              <a:t>LG Freihand/Auflage</a:t>
            </a:r>
          </a:p>
          <a:p>
            <a:pPr marL="742950" lvl="1" indent="-285750">
              <a:buFont typeface="Arial" panose="020B0604020202020204" pitchFamily="34" charset="0"/>
              <a:buChar char="•"/>
            </a:pPr>
            <a:r>
              <a:rPr lang="de-DE" dirty="0"/>
              <a:t>KK-Auflage 50/100 m</a:t>
            </a:r>
          </a:p>
          <a:p>
            <a:pPr marL="742950" lvl="1" indent="-285750">
              <a:buFont typeface="Arial" panose="020B0604020202020204" pitchFamily="34" charset="0"/>
              <a:buChar char="•"/>
            </a:pPr>
            <a:r>
              <a:rPr lang="de-DE" dirty="0"/>
              <a:t>Rheinland-Westfalen Cup</a:t>
            </a:r>
          </a:p>
          <a:p>
            <a:pPr marL="742950" lvl="1" indent="-285750">
              <a:buFont typeface="Arial" panose="020B0604020202020204" pitchFamily="34" charset="0"/>
              <a:buChar char="•"/>
            </a:pPr>
            <a:r>
              <a:rPr lang="de-DE" dirty="0" err="1"/>
              <a:t>Winny</a:t>
            </a:r>
            <a:r>
              <a:rPr lang="de-DE" dirty="0"/>
              <a:t> Cup</a:t>
            </a:r>
          </a:p>
          <a:p>
            <a:pPr marL="742950" lvl="1" indent="-285750">
              <a:buFont typeface="Arial" panose="020B0604020202020204" pitchFamily="34" charset="0"/>
              <a:buChar char="•"/>
            </a:pPr>
            <a:r>
              <a:rPr lang="de-DE" dirty="0"/>
              <a:t>Faszination Lichtpunktschießen</a:t>
            </a:r>
          </a:p>
          <a:p>
            <a:pPr marL="742950" lvl="1" indent="-285750">
              <a:buFont typeface="Arial" panose="020B0604020202020204" pitchFamily="34" charset="0"/>
              <a:buChar char="•"/>
            </a:pPr>
            <a:endParaRPr lang="de-DE" dirty="0"/>
          </a:p>
          <a:p>
            <a:r>
              <a:rPr lang="de-DE" dirty="0"/>
              <a:t>=&gt; Mehrere Meistertitel erzielt</a:t>
            </a:r>
          </a:p>
          <a:p>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Sommerfest – Radtour</a:t>
            </a:r>
          </a:p>
        </p:txBody>
      </p:sp>
      <p:pic>
        <p:nvPicPr>
          <p:cNvPr id="4" name="Grafik 3" descr="Ein Bild, das Kleidung, Person, Menschliches Gesicht, draußen enthält.&#10;&#10;KI-generierte Inhalte können fehlerhaft sein.">
            <a:extLst>
              <a:ext uri="{FF2B5EF4-FFF2-40B4-BE49-F238E27FC236}">
                <a16:creationId xmlns:a16="http://schemas.microsoft.com/office/drawing/2014/main" id="{41010957-69C2-18F8-E9DE-BC98E240E04A}"/>
              </a:ext>
            </a:extLst>
          </p:cNvPr>
          <p:cNvPicPr>
            <a:picLocks noChangeAspect="1"/>
          </p:cNvPicPr>
          <p:nvPr/>
        </p:nvPicPr>
        <p:blipFill>
          <a:blip r:embed="rId3"/>
          <a:stretch>
            <a:fillRect/>
          </a:stretch>
        </p:blipFill>
        <p:spPr>
          <a:xfrm>
            <a:off x="3074035" y="4187816"/>
            <a:ext cx="3319621" cy="2489717"/>
          </a:xfrm>
          <a:prstGeom prst="rect">
            <a:avLst/>
          </a:prstGeom>
        </p:spPr>
      </p:pic>
      <p:pic>
        <p:nvPicPr>
          <p:cNvPr id="6" name="Grafik 5" descr="Ein Bild, das Schuhwerk, Kleidung, Person, Junge enthält.&#10;&#10;KI-generierte Inhalte können fehlerhaft sein.">
            <a:extLst>
              <a:ext uri="{FF2B5EF4-FFF2-40B4-BE49-F238E27FC236}">
                <a16:creationId xmlns:a16="http://schemas.microsoft.com/office/drawing/2014/main" id="{344287FE-83A1-260E-3CC6-D81180D8504F}"/>
              </a:ext>
            </a:extLst>
          </p:cNvPr>
          <p:cNvPicPr>
            <a:picLocks noChangeAspect="1"/>
          </p:cNvPicPr>
          <p:nvPr/>
        </p:nvPicPr>
        <p:blipFill>
          <a:blip r:embed="rId4"/>
          <a:stretch>
            <a:fillRect/>
          </a:stretch>
        </p:blipFill>
        <p:spPr>
          <a:xfrm>
            <a:off x="3918501" y="233569"/>
            <a:ext cx="2396573" cy="3195431"/>
          </a:xfrm>
          <a:prstGeom prst="rect">
            <a:avLst/>
          </a:prstGeom>
        </p:spPr>
      </p:pic>
      <p:pic>
        <p:nvPicPr>
          <p:cNvPr id="10" name="Grafik 9" descr="Ein Bild, das Text, Kleidung, Lächeln, Menschliches Gesicht enthält.&#10;&#10;KI-generierte Inhalte können fehlerhaft sein.">
            <a:extLst>
              <a:ext uri="{FF2B5EF4-FFF2-40B4-BE49-F238E27FC236}">
                <a16:creationId xmlns:a16="http://schemas.microsoft.com/office/drawing/2014/main" id="{80D0B2CE-9E62-6B7C-5BD3-88FC1FAA6896}"/>
              </a:ext>
            </a:extLst>
          </p:cNvPr>
          <p:cNvPicPr>
            <a:picLocks noChangeAspect="1"/>
          </p:cNvPicPr>
          <p:nvPr/>
        </p:nvPicPr>
        <p:blipFill>
          <a:blip r:embed="rId5"/>
          <a:stretch>
            <a:fillRect/>
          </a:stretch>
        </p:blipFill>
        <p:spPr>
          <a:xfrm rot="5400000">
            <a:off x="8887046" y="3673037"/>
            <a:ext cx="3098350" cy="2323763"/>
          </a:xfrm>
          <a:prstGeom prst="rect">
            <a:avLst/>
          </a:prstGeom>
        </p:spPr>
      </p:pic>
    </p:spTree>
    <p:extLst>
      <p:ext uri="{BB962C8B-B14F-4D97-AF65-F5344CB8AC3E}">
        <p14:creationId xmlns:p14="http://schemas.microsoft.com/office/powerpoint/2010/main" val="18741138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7BEB65-8082-D498-B998-6259F6B14E26}"/>
              </a:ext>
            </a:extLst>
          </p:cNvPr>
          <p:cNvSpPr>
            <a:spLocks noGrp="1"/>
          </p:cNvSpPr>
          <p:nvPr>
            <p:ph type="title"/>
          </p:nvPr>
        </p:nvSpPr>
        <p:spPr/>
        <p:txBody>
          <a:bodyPr/>
          <a:lstStyle/>
          <a:p>
            <a:r>
              <a:rPr lang="de-DE" dirty="0"/>
              <a:t>Ausblick</a:t>
            </a:r>
            <a:br>
              <a:rPr lang="de-DE" dirty="0"/>
            </a:br>
            <a:r>
              <a:rPr lang="de-DE" sz="2400" b="0" dirty="0"/>
              <a:t>Sportschützen</a:t>
            </a:r>
          </a:p>
        </p:txBody>
      </p:sp>
      <p:sp>
        <p:nvSpPr>
          <p:cNvPr id="3" name="Inhaltsplatzhalter 2">
            <a:extLst>
              <a:ext uri="{FF2B5EF4-FFF2-40B4-BE49-F238E27FC236}">
                <a16:creationId xmlns:a16="http://schemas.microsoft.com/office/drawing/2014/main" id="{9967D712-5D4C-BE69-E4F0-377581A761AF}"/>
              </a:ext>
            </a:extLst>
          </p:cNvPr>
          <p:cNvSpPr>
            <a:spLocks noGrp="1"/>
          </p:cNvSpPr>
          <p:nvPr>
            <p:ph idx="1"/>
          </p:nvPr>
        </p:nvSpPr>
        <p:spPr>
          <a:xfrm>
            <a:off x="6643688" y="1690688"/>
            <a:ext cx="4710112" cy="4351338"/>
          </a:xfrm>
        </p:spPr>
        <p:txBody>
          <a:bodyPr>
            <a:normAutofit/>
          </a:bodyPr>
          <a:lstStyle/>
          <a:p>
            <a:r>
              <a:rPr lang="de-DE" sz="2000" b="0" dirty="0">
                <a:solidFill>
                  <a:schemeClr val="tx1"/>
                </a:solidFill>
                <a:latin typeface="+mj-lt"/>
              </a:rPr>
              <a:t>Pokalschießen der Vereine</a:t>
            </a:r>
          </a:p>
          <a:p>
            <a:endParaRPr lang="de-DE" sz="2000" b="0" dirty="0">
              <a:solidFill>
                <a:schemeClr val="tx1"/>
              </a:solidFill>
              <a:latin typeface="+mj-lt"/>
            </a:endParaRPr>
          </a:p>
          <a:p>
            <a:r>
              <a:rPr lang="de-DE" sz="2000" b="0" dirty="0">
                <a:solidFill>
                  <a:schemeClr val="tx1"/>
                </a:solidFill>
                <a:latin typeface="+mj-lt"/>
              </a:rPr>
              <a:t>Schießstand auf dem Schützenfest</a:t>
            </a:r>
          </a:p>
          <a:p>
            <a:r>
              <a:rPr lang="de-DE" sz="2000" b="0" dirty="0" err="1">
                <a:solidFill>
                  <a:schemeClr val="tx1"/>
                </a:solidFill>
                <a:latin typeface="+mj-lt"/>
              </a:rPr>
              <a:t>RedDot</a:t>
            </a:r>
            <a:r>
              <a:rPr lang="de-DE" sz="2000" b="0" dirty="0">
                <a:solidFill>
                  <a:schemeClr val="tx1"/>
                </a:solidFill>
                <a:latin typeface="+mj-lt"/>
              </a:rPr>
              <a:t>-Stand auf dem </a:t>
            </a:r>
            <a:r>
              <a:rPr lang="de-DE" sz="2000" b="0" dirty="0" err="1">
                <a:solidFill>
                  <a:schemeClr val="tx1"/>
                </a:solidFill>
                <a:latin typeface="+mj-lt"/>
              </a:rPr>
              <a:t>Vitusfest</a:t>
            </a:r>
            <a:endParaRPr lang="de-DE" sz="2000" b="0" dirty="0">
              <a:solidFill>
                <a:schemeClr val="tx1"/>
              </a:solidFill>
              <a:latin typeface="+mj-lt"/>
            </a:endParaRPr>
          </a:p>
          <a:p>
            <a:endParaRPr lang="de-DE" sz="2000" b="0" dirty="0">
              <a:solidFill>
                <a:schemeClr val="tx1"/>
              </a:solidFill>
              <a:latin typeface="+mj-lt"/>
            </a:endParaRPr>
          </a:p>
          <a:p>
            <a:r>
              <a:rPr lang="de-DE" sz="2000" b="0" dirty="0">
                <a:solidFill>
                  <a:schemeClr val="tx1"/>
                </a:solidFill>
                <a:latin typeface="+mj-lt"/>
              </a:rPr>
              <a:t>Liga Freihand/Auflage</a:t>
            </a:r>
          </a:p>
          <a:p>
            <a:r>
              <a:rPr lang="de-DE" sz="2000" b="0" dirty="0">
                <a:solidFill>
                  <a:schemeClr val="tx1"/>
                </a:solidFill>
                <a:latin typeface="+mj-lt"/>
              </a:rPr>
              <a:t>Bezirks-, Landesmeisterschaften</a:t>
            </a:r>
          </a:p>
          <a:p>
            <a:pPr>
              <a:buFont typeface="Wingdings" pitchFamily="2" charset="2"/>
              <a:buChar char="Ø"/>
            </a:pPr>
            <a:r>
              <a:rPr lang="de-DE" sz="2000" b="0" u="sng" dirty="0">
                <a:solidFill>
                  <a:schemeClr val="tx1"/>
                </a:solidFill>
                <a:latin typeface="+mj-lt"/>
              </a:rPr>
              <a:t> Ziel:</a:t>
            </a:r>
            <a:r>
              <a:rPr lang="de-DE" sz="2000" b="0" dirty="0">
                <a:solidFill>
                  <a:schemeClr val="tx1"/>
                </a:solidFill>
                <a:latin typeface="+mj-lt"/>
              </a:rPr>
              <a:t> Deutsche Meisterschaft</a:t>
            </a:r>
          </a:p>
          <a:p>
            <a:pPr marL="0" indent="0">
              <a:buNone/>
            </a:pPr>
            <a:endParaRPr lang="de-DE" sz="2000" dirty="0"/>
          </a:p>
          <a:p>
            <a:pPr marL="0" indent="0">
              <a:buNone/>
            </a:pPr>
            <a:endParaRPr lang="de-DE" sz="2000" dirty="0"/>
          </a:p>
        </p:txBody>
      </p:sp>
      <p:pic>
        <p:nvPicPr>
          <p:cNvPr id="5" name="Grafik 4">
            <a:extLst>
              <a:ext uri="{FF2B5EF4-FFF2-40B4-BE49-F238E27FC236}">
                <a16:creationId xmlns:a16="http://schemas.microsoft.com/office/drawing/2014/main" id="{2CAF1541-B1D6-F6DE-65C7-5F2301D31ACE}"/>
              </a:ext>
            </a:extLst>
          </p:cNvPr>
          <p:cNvPicPr>
            <a:picLocks noChangeAspect="1"/>
          </p:cNvPicPr>
          <p:nvPr/>
        </p:nvPicPr>
        <p:blipFill>
          <a:blip r:embed="rId3"/>
          <a:srcRect/>
          <a:stretch/>
        </p:blipFill>
        <p:spPr>
          <a:xfrm>
            <a:off x="743263" y="1528998"/>
            <a:ext cx="3257237" cy="2442928"/>
          </a:xfrm>
          <a:prstGeom prst="rect">
            <a:avLst/>
          </a:prstGeom>
        </p:spPr>
      </p:pic>
      <p:pic>
        <p:nvPicPr>
          <p:cNvPr id="7" name="Grafik 6" descr="Ein Bild, das Kleidung, Person, Im Haus, Lächeln enthält.&#10;&#10;Automatisch generierte Beschreibung">
            <a:extLst>
              <a:ext uri="{FF2B5EF4-FFF2-40B4-BE49-F238E27FC236}">
                <a16:creationId xmlns:a16="http://schemas.microsoft.com/office/drawing/2014/main" id="{6723D4F2-C67E-BD84-691D-D652B2532203}"/>
              </a:ext>
            </a:extLst>
          </p:cNvPr>
          <p:cNvPicPr>
            <a:picLocks noChangeAspect="1"/>
          </p:cNvPicPr>
          <p:nvPr/>
        </p:nvPicPr>
        <p:blipFill>
          <a:blip r:embed="rId4"/>
          <a:stretch>
            <a:fillRect/>
          </a:stretch>
        </p:blipFill>
        <p:spPr>
          <a:xfrm>
            <a:off x="2747105" y="3971926"/>
            <a:ext cx="3661834" cy="2746376"/>
          </a:xfrm>
          <a:prstGeom prst="rect">
            <a:avLst/>
          </a:prstGeom>
        </p:spPr>
      </p:pic>
    </p:spTree>
    <p:extLst>
      <p:ext uri="{BB962C8B-B14F-4D97-AF65-F5344CB8AC3E}">
        <p14:creationId xmlns:p14="http://schemas.microsoft.com/office/powerpoint/2010/main" val="8863943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41B2E3-4D3F-4153-A05B-A4AF2E263E69}"/>
              </a:ext>
            </a:extLst>
          </p:cNvPr>
          <p:cNvSpPr>
            <a:spLocks noGrp="1"/>
          </p:cNvSpPr>
          <p:nvPr>
            <p:ph type="title"/>
          </p:nvPr>
        </p:nvSpPr>
        <p:spPr>
          <a:xfrm>
            <a:off x="838200" y="365125"/>
            <a:ext cx="10515600" cy="779463"/>
          </a:xfrm>
        </p:spPr>
        <p:txBody>
          <a:bodyPr>
            <a:normAutofit fontScale="90000"/>
          </a:bodyPr>
          <a:lstStyle/>
          <a:p>
            <a:r>
              <a:rPr lang="de-DE" sz="4400" dirty="0">
                <a:latin typeface="+mn-lt"/>
              </a:rPr>
              <a:t>Rückblick auf 2025</a:t>
            </a:r>
            <a:br>
              <a:rPr lang="de-DE" sz="4400" dirty="0">
                <a:latin typeface="+mn-lt"/>
              </a:rPr>
            </a:br>
            <a:r>
              <a:rPr lang="de-DE" sz="2700" b="0" dirty="0">
                <a:latin typeface="+mn-lt"/>
              </a:rPr>
              <a:t>Handball</a:t>
            </a:r>
            <a:endParaRPr lang="de-DE" sz="2700" b="0" dirty="0"/>
          </a:p>
        </p:txBody>
      </p:sp>
      <p:sp>
        <p:nvSpPr>
          <p:cNvPr id="3" name="Inhaltsplatzhalter 2">
            <a:extLst>
              <a:ext uri="{FF2B5EF4-FFF2-40B4-BE49-F238E27FC236}">
                <a16:creationId xmlns:a16="http://schemas.microsoft.com/office/drawing/2014/main" id="{FE916A97-A0DB-59D6-5F1D-D42009F174B4}"/>
              </a:ext>
            </a:extLst>
          </p:cNvPr>
          <p:cNvSpPr>
            <a:spLocks noGrp="1"/>
          </p:cNvSpPr>
          <p:nvPr>
            <p:ph idx="1"/>
          </p:nvPr>
        </p:nvSpPr>
        <p:spPr>
          <a:xfrm>
            <a:off x="838200" y="1341531"/>
            <a:ext cx="10515600" cy="4351338"/>
          </a:xfrm>
        </p:spPr>
        <p:txBody>
          <a:bodyPr>
            <a:normAutofit lnSpcReduction="10000"/>
          </a:bodyPr>
          <a:lstStyle/>
          <a:p>
            <a:r>
              <a:rPr lang="de-DE" b="0" dirty="0">
                <a:solidFill>
                  <a:schemeClr val="tx1"/>
                </a:solidFill>
              </a:rPr>
              <a:t>1. Damen steigt aus der 3. Liga ab, 2. Damen hält die Klasse und 3. Damen steigt auf</a:t>
            </a:r>
          </a:p>
          <a:p>
            <a:r>
              <a:rPr lang="de-DE" b="0" dirty="0">
                <a:solidFill>
                  <a:schemeClr val="tx1"/>
                </a:solidFill>
              </a:rPr>
              <a:t>Abmeldung 1. Herren</a:t>
            </a:r>
          </a:p>
          <a:p>
            <a:r>
              <a:rPr lang="de-DE" b="0" dirty="0">
                <a:solidFill>
                  <a:schemeClr val="tx1"/>
                </a:solidFill>
              </a:rPr>
              <a:t>Mini-EM</a:t>
            </a:r>
          </a:p>
          <a:p>
            <a:r>
              <a:rPr lang="de-DE" b="0" dirty="0">
                <a:solidFill>
                  <a:schemeClr val="tx1"/>
                </a:solidFill>
              </a:rPr>
              <a:t>Pfingstlager</a:t>
            </a:r>
          </a:p>
          <a:p>
            <a:r>
              <a:rPr lang="de-DE" b="0" dirty="0">
                <a:solidFill>
                  <a:schemeClr val="tx1"/>
                </a:solidFill>
              </a:rPr>
              <a:t>Grundschulturnier &amp; </a:t>
            </a:r>
            <a:r>
              <a:rPr lang="de-DE" b="0" dirty="0" err="1">
                <a:solidFill>
                  <a:schemeClr val="tx1"/>
                </a:solidFill>
              </a:rPr>
              <a:t>Hanniballpass</a:t>
            </a:r>
            <a:r>
              <a:rPr lang="de-DE" b="0" dirty="0">
                <a:solidFill>
                  <a:schemeClr val="tx1"/>
                </a:solidFill>
              </a:rPr>
              <a:t> mit der Grundschule</a:t>
            </a:r>
          </a:p>
          <a:p>
            <a:r>
              <a:rPr lang="de-DE" b="0" dirty="0">
                <a:solidFill>
                  <a:schemeClr val="tx1"/>
                </a:solidFill>
              </a:rPr>
              <a:t>Fast alle Jugendmannschaften wieder besetzt</a:t>
            </a:r>
          </a:p>
          <a:p>
            <a:r>
              <a:rPr lang="de-DE" b="0" dirty="0">
                <a:solidFill>
                  <a:schemeClr val="tx1"/>
                </a:solidFill>
              </a:rPr>
              <a:t>Fahrt zur EM der Frauen</a:t>
            </a:r>
          </a:p>
          <a:p>
            <a:r>
              <a:rPr lang="de-DE" b="0" dirty="0">
                <a:solidFill>
                  <a:schemeClr val="tx1"/>
                </a:solidFill>
              </a:rPr>
              <a:t>Anschaffung Putzroboter</a:t>
            </a:r>
          </a:p>
        </p:txBody>
      </p:sp>
    </p:spTree>
    <p:extLst>
      <p:ext uri="{BB962C8B-B14F-4D97-AF65-F5344CB8AC3E}">
        <p14:creationId xmlns:p14="http://schemas.microsoft.com/office/powerpoint/2010/main" val="703087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B2CB4F-D7F3-87AE-8092-60175045E9E9}"/>
              </a:ext>
            </a:extLst>
          </p:cNvPr>
          <p:cNvSpPr>
            <a:spLocks noGrp="1"/>
          </p:cNvSpPr>
          <p:nvPr>
            <p:ph type="title"/>
          </p:nvPr>
        </p:nvSpPr>
        <p:spPr/>
        <p:txBody>
          <a:bodyPr/>
          <a:lstStyle/>
          <a:p>
            <a:r>
              <a:rPr lang="de-DE" dirty="0">
                <a:latin typeface="+mj-lt"/>
              </a:rPr>
              <a:t>Ausblick auf 2026</a:t>
            </a:r>
            <a:br>
              <a:rPr lang="de-DE" dirty="0">
                <a:latin typeface="+mj-lt"/>
              </a:rPr>
            </a:br>
            <a:r>
              <a:rPr lang="de-DE" sz="2400" b="0" dirty="0">
                <a:latin typeface="+mj-lt"/>
              </a:rPr>
              <a:t>Handball</a:t>
            </a:r>
            <a:endParaRPr lang="de-DE" dirty="0">
              <a:latin typeface="+mj-lt"/>
            </a:endParaRPr>
          </a:p>
        </p:txBody>
      </p:sp>
      <p:sp>
        <p:nvSpPr>
          <p:cNvPr id="3" name="Inhaltsplatzhalter 2">
            <a:extLst>
              <a:ext uri="{FF2B5EF4-FFF2-40B4-BE49-F238E27FC236}">
                <a16:creationId xmlns:a16="http://schemas.microsoft.com/office/drawing/2014/main" id="{E4F587FC-50AF-7197-6141-D390CA6850BC}"/>
              </a:ext>
            </a:extLst>
          </p:cNvPr>
          <p:cNvSpPr>
            <a:spLocks noGrp="1"/>
          </p:cNvSpPr>
          <p:nvPr>
            <p:ph idx="1"/>
          </p:nvPr>
        </p:nvSpPr>
        <p:spPr/>
        <p:txBody>
          <a:bodyPr>
            <a:normAutofit/>
          </a:bodyPr>
          <a:lstStyle/>
          <a:p>
            <a:r>
              <a:rPr lang="de-DE" b="0" dirty="0">
                <a:solidFill>
                  <a:schemeClr val="tx1"/>
                </a:solidFill>
              </a:rPr>
              <a:t>Letztes Heimspiel 1. Damen – Sa. 28.03, 17:00 Uhr - Königsborn</a:t>
            </a:r>
          </a:p>
          <a:p>
            <a:r>
              <a:rPr lang="de-DE" b="0" dirty="0">
                <a:solidFill>
                  <a:schemeClr val="tx1"/>
                </a:solidFill>
              </a:rPr>
              <a:t>Mini- WM ( E- Jugend )</a:t>
            </a:r>
          </a:p>
          <a:p>
            <a:r>
              <a:rPr lang="de-DE" b="0" dirty="0">
                <a:solidFill>
                  <a:schemeClr val="tx1"/>
                </a:solidFill>
              </a:rPr>
              <a:t>Weibliche A, B &amp; C- Jugend spielen Regionalliga Qualifikation</a:t>
            </a:r>
          </a:p>
          <a:p>
            <a:r>
              <a:rPr lang="de-DE" b="0" dirty="0">
                <a:solidFill>
                  <a:schemeClr val="tx1"/>
                </a:solidFill>
              </a:rPr>
              <a:t>Eber- Cup 2026</a:t>
            </a:r>
          </a:p>
          <a:p>
            <a:r>
              <a:rPr lang="de-DE" b="0" dirty="0">
                <a:solidFill>
                  <a:schemeClr val="tx1"/>
                </a:solidFill>
              </a:rPr>
              <a:t>Neuer Merch wird geplant</a:t>
            </a:r>
          </a:p>
          <a:p>
            <a:r>
              <a:rPr lang="de-DE" b="0" dirty="0">
                <a:solidFill>
                  <a:schemeClr val="tx1"/>
                </a:solidFill>
              </a:rPr>
              <a:t>Neuer Ausstatter</a:t>
            </a:r>
          </a:p>
          <a:p>
            <a:r>
              <a:rPr lang="de-DE" b="0" dirty="0">
                <a:solidFill>
                  <a:schemeClr val="tx1"/>
                </a:solidFill>
              </a:rPr>
              <a:t>Pfingstlager</a:t>
            </a:r>
          </a:p>
          <a:p>
            <a:endParaRPr lang="de-DE" dirty="0"/>
          </a:p>
        </p:txBody>
      </p:sp>
    </p:spTree>
    <p:extLst>
      <p:ext uri="{BB962C8B-B14F-4D97-AF65-F5344CB8AC3E}">
        <p14:creationId xmlns:p14="http://schemas.microsoft.com/office/powerpoint/2010/main" val="12221903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5"/>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Rückblick auf 2025</a:t>
            </a:r>
            <a:endParaRPr sz="3600" dirty="0">
              <a:latin typeface="+mn-lt"/>
            </a:endParaRPr>
          </a:p>
        </p:txBody>
      </p:sp>
      <p:sp>
        <p:nvSpPr>
          <p:cNvPr id="433" name="Google Shape;433;p45"/>
          <p:cNvSpPr txBox="1"/>
          <p:nvPr/>
        </p:nvSpPr>
        <p:spPr>
          <a:xfrm>
            <a:off x="773292" y="1089228"/>
            <a:ext cx="7187367" cy="32008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2400" b="0" i="0" u="none" strike="noStrike" cap="none" dirty="0">
                <a:solidFill>
                  <a:schemeClr val="dk1"/>
                </a:solidFill>
                <a:latin typeface="+mn-lt"/>
                <a:ea typeface="Calibri"/>
                <a:cs typeface="Calibri"/>
                <a:sym typeface="Calibri"/>
              </a:rPr>
              <a:t>Tennis</a:t>
            </a:r>
          </a:p>
          <a:p>
            <a:pPr marL="0" marR="0" lvl="0" indent="0" algn="l" rtl="0">
              <a:lnSpc>
                <a:spcPct val="100000"/>
              </a:lnSpc>
              <a:spcBef>
                <a:spcPts val="0"/>
              </a:spcBef>
              <a:spcAft>
                <a:spcPts val="0"/>
              </a:spcAft>
              <a:buClr>
                <a:srgbClr val="000000"/>
              </a:buClr>
              <a:buSzPts val="1800"/>
              <a:buFont typeface="Arial"/>
              <a:buNone/>
            </a:pPr>
            <a:endParaRPr lang="de-DE" sz="300" dirty="0">
              <a:solidFill>
                <a:schemeClr val="dk1"/>
              </a:solidFill>
              <a:latin typeface="+mn-lt"/>
              <a:ea typeface="Calibri"/>
              <a:cs typeface="Calibri"/>
              <a:sym typeface="Calibri"/>
            </a:endParaRPr>
          </a:p>
          <a:p>
            <a:pPr marL="342900" marR="0" lvl="0" indent="-342900" algn="l" rtl="0">
              <a:lnSpc>
                <a:spcPct val="150000"/>
              </a:lnSpc>
              <a:spcBef>
                <a:spcPts val="0"/>
              </a:spcBef>
              <a:spcAft>
                <a:spcPts val="0"/>
              </a:spcAft>
              <a:buClr>
                <a:srgbClr val="000000"/>
              </a:buClr>
              <a:buSzPts val="1800"/>
              <a:buFont typeface="Arial" panose="020B0604020202020204" pitchFamily="34" charset="0"/>
              <a:buChar char="•"/>
            </a:pPr>
            <a:r>
              <a:rPr lang="de-DE" sz="1800" b="0" i="0" u="none" strike="noStrike" cap="none" dirty="0">
                <a:solidFill>
                  <a:schemeClr val="dk1"/>
                </a:solidFill>
                <a:latin typeface="+mn-lt"/>
                <a:ea typeface="Calibri"/>
                <a:cs typeface="Calibri"/>
                <a:sym typeface="Calibri"/>
              </a:rPr>
              <a:t>Austragung von Jugendmeisterschaften</a:t>
            </a:r>
          </a:p>
          <a:p>
            <a:pPr marL="342900" marR="0" lvl="0" indent="-342900" algn="l" rtl="0">
              <a:lnSpc>
                <a:spcPct val="150000"/>
              </a:lnSpc>
              <a:spcBef>
                <a:spcPts val="0"/>
              </a:spcBef>
              <a:spcAft>
                <a:spcPts val="0"/>
              </a:spcAft>
              <a:buClr>
                <a:srgbClr val="000000"/>
              </a:buClr>
              <a:buSzPts val="1800"/>
              <a:buFont typeface="Arial" panose="020B0604020202020204" pitchFamily="34" charset="0"/>
              <a:buChar char="•"/>
            </a:pPr>
            <a:r>
              <a:rPr lang="de-DE" sz="1800" dirty="0" err="1">
                <a:solidFill>
                  <a:schemeClr val="dk1"/>
                </a:solidFill>
                <a:latin typeface="+mn-lt"/>
                <a:ea typeface="Calibri"/>
                <a:cs typeface="Calibri"/>
                <a:sym typeface="Calibri"/>
              </a:rPr>
              <a:t>Tennisttainerteam</a:t>
            </a:r>
            <a:r>
              <a:rPr lang="de-DE" sz="1800" dirty="0">
                <a:solidFill>
                  <a:schemeClr val="dk1"/>
                </a:solidFill>
                <a:latin typeface="+mn-lt"/>
                <a:ea typeface="Calibri"/>
                <a:cs typeface="Calibri"/>
                <a:sym typeface="Calibri"/>
              </a:rPr>
              <a:t> von Holger </a:t>
            </a:r>
            <a:r>
              <a:rPr lang="de-DE" sz="1800" dirty="0" err="1">
                <a:solidFill>
                  <a:schemeClr val="dk1"/>
                </a:solidFill>
                <a:latin typeface="+mn-lt"/>
                <a:ea typeface="Calibri"/>
                <a:cs typeface="Calibri"/>
                <a:sym typeface="Calibri"/>
              </a:rPr>
              <a:t>Weßelmann</a:t>
            </a:r>
            <a:r>
              <a:rPr lang="de-DE" sz="1800" dirty="0">
                <a:solidFill>
                  <a:schemeClr val="dk1"/>
                </a:solidFill>
                <a:latin typeface="+mn-lt"/>
                <a:ea typeface="Calibri"/>
                <a:cs typeface="Calibri"/>
                <a:sym typeface="Calibri"/>
              </a:rPr>
              <a:t>, Karsten </a:t>
            </a:r>
            <a:r>
              <a:rPr lang="de-DE" sz="1800" dirty="0" err="1">
                <a:solidFill>
                  <a:schemeClr val="dk1"/>
                </a:solidFill>
                <a:latin typeface="+mn-lt"/>
                <a:ea typeface="Calibri"/>
                <a:cs typeface="Calibri"/>
                <a:sym typeface="Calibri"/>
              </a:rPr>
              <a:t>Rossien</a:t>
            </a:r>
            <a:r>
              <a:rPr lang="de-DE" sz="1800" dirty="0">
                <a:solidFill>
                  <a:schemeClr val="dk1"/>
                </a:solidFill>
                <a:latin typeface="+mn-lt"/>
                <a:ea typeface="Calibri"/>
                <a:cs typeface="Calibri"/>
                <a:sym typeface="Calibri"/>
              </a:rPr>
              <a:t> und Oliver Brassler wurde durch Bernd </a:t>
            </a:r>
            <a:r>
              <a:rPr lang="de-DE" sz="1800" dirty="0" err="1">
                <a:solidFill>
                  <a:schemeClr val="dk1"/>
                </a:solidFill>
                <a:latin typeface="+mn-lt"/>
                <a:ea typeface="Calibri"/>
                <a:cs typeface="Calibri"/>
                <a:sym typeface="Calibri"/>
              </a:rPr>
              <a:t>Buntenkötter</a:t>
            </a:r>
            <a:r>
              <a:rPr lang="de-DE" sz="1800" dirty="0">
                <a:solidFill>
                  <a:schemeClr val="dk1"/>
                </a:solidFill>
                <a:latin typeface="+mn-lt"/>
                <a:ea typeface="Calibri"/>
                <a:cs typeface="Calibri"/>
                <a:sym typeface="Calibri"/>
              </a:rPr>
              <a:t> erweitert</a:t>
            </a:r>
          </a:p>
          <a:p>
            <a:pPr marL="342900" marR="0" lvl="0" indent="-342900" algn="l" defTabSz="914400" rtl="0" eaLnBrk="1" fontAlgn="auto" latinLnBrk="0" hangingPunct="1">
              <a:lnSpc>
                <a:spcPct val="150000"/>
              </a:lnSpc>
              <a:spcBef>
                <a:spcPts val="0"/>
              </a:spcBef>
              <a:spcAft>
                <a:spcPts val="0"/>
              </a:spcAft>
              <a:buClr>
                <a:srgbClr val="000000"/>
              </a:buClr>
              <a:buSzPts val="1800"/>
              <a:buFont typeface="Arial" panose="020B0604020202020204" pitchFamily="34" charset="0"/>
              <a:buChar char="•"/>
              <a:tabLst/>
              <a:defRPr/>
            </a:pPr>
            <a:r>
              <a:rPr lang="de-DE" sz="1800" dirty="0">
                <a:solidFill>
                  <a:schemeClr val="dk1"/>
                </a:solidFill>
                <a:latin typeface="+mn-lt"/>
                <a:ea typeface="Calibri"/>
                <a:cs typeface="Calibri"/>
                <a:sym typeface="Calibri"/>
              </a:rPr>
              <a:t> </a:t>
            </a:r>
            <a:r>
              <a:rPr kumimoji="0" lang="de-DE" sz="1800" b="0" i="0" u="none" strike="noStrike" kern="0" cap="none" spc="0" normalizeH="0" baseline="0" noProof="0" dirty="0">
                <a:ln>
                  <a:noFill/>
                </a:ln>
                <a:solidFill>
                  <a:srgbClr val="000000"/>
                </a:solidFill>
                <a:effectLst/>
                <a:uLnTx/>
                <a:uFillTx/>
                <a:latin typeface="Arial"/>
                <a:ea typeface="Calibri"/>
                <a:cs typeface="Calibri"/>
                <a:sym typeface="Calibri"/>
              </a:rPr>
              <a:t>Einführung eines Tannenbaumsystems</a:t>
            </a:r>
          </a:p>
          <a:p>
            <a:pPr marL="342900" marR="0" lvl="0" indent="-342900" algn="l" rtl="0">
              <a:lnSpc>
                <a:spcPct val="150000"/>
              </a:lnSpc>
              <a:spcBef>
                <a:spcPts val="0"/>
              </a:spcBef>
              <a:spcAft>
                <a:spcPts val="0"/>
              </a:spcAft>
              <a:buClr>
                <a:srgbClr val="000000"/>
              </a:buClr>
              <a:buSzPts val="1800"/>
              <a:buFont typeface="Arial" panose="020B0604020202020204" pitchFamily="34" charset="0"/>
              <a:buChar char="•"/>
            </a:pPr>
            <a:endParaRPr lang="de-DE" sz="1800" b="0" i="0" u="none" strike="noStrike" cap="none" dirty="0">
              <a:solidFill>
                <a:schemeClr val="dk1"/>
              </a:solidFill>
              <a:latin typeface="+mn-lt"/>
              <a:ea typeface="Calibri"/>
              <a:cs typeface="Calibri"/>
              <a:sym typeface="Calibri"/>
            </a:endParaRPr>
          </a:p>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pPr>
            <a:endParaRPr sz="20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lang="de-DE" sz="1800" b="0" i="0" u="none" strike="noStrike" cap="none" dirty="0">
              <a:solidFill>
                <a:schemeClr val="dk1"/>
              </a:solidFill>
              <a:latin typeface="+mn-lt"/>
              <a:ea typeface="Calibri"/>
              <a:cs typeface="Calibri"/>
              <a:sym typeface="Calibri"/>
            </a:endParaRPr>
          </a:p>
        </p:txBody>
      </p:sp>
      <p:pic>
        <p:nvPicPr>
          <p:cNvPr id="4" name="Grafik 3">
            <a:extLst>
              <a:ext uri="{FF2B5EF4-FFF2-40B4-BE49-F238E27FC236}">
                <a16:creationId xmlns:a16="http://schemas.microsoft.com/office/drawing/2014/main" id="{44A6D902-FE9B-46C2-9192-EDAF33A9E15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4245" y="276434"/>
            <a:ext cx="1085850" cy="1085850"/>
          </a:xfrm>
          <a:prstGeom prst="rect">
            <a:avLst/>
          </a:prstGeom>
          <a:noFill/>
          <a:ln>
            <a:noFill/>
          </a:ln>
        </p:spPr>
      </p:pic>
      <p:pic>
        <p:nvPicPr>
          <p:cNvPr id="3" name="Grafik 2">
            <a:extLst>
              <a:ext uri="{FF2B5EF4-FFF2-40B4-BE49-F238E27FC236}">
                <a16:creationId xmlns:a16="http://schemas.microsoft.com/office/drawing/2014/main" id="{0ACA2116-8FE3-4290-8FC7-88E8AE44D4D2}"/>
              </a:ext>
            </a:extLst>
          </p:cNvPr>
          <p:cNvPicPr>
            <a:picLocks noChangeAspect="1"/>
          </p:cNvPicPr>
          <p:nvPr/>
        </p:nvPicPr>
        <p:blipFill rotWithShape="1">
          <a:blip r:embed="rId4"/>
          <a:srcRect l="12470" r="8534"/>
          <a:stretch/>
        </p:blipFill>
        <p:spPr>
          <a:xfrm>
            <a:off x="3925982" y="3423303"/>
            <a:ext cx="3137647" cy="2234208"/>
          </a:xfrm>
          <a:prstGeom prst="rect">
            <a:avLst/>
          </a:prstGeom>
        </p:spPr>
      </p:pic>
      <p:pic>
        <p:nvPicPr>
          <p:cNvPr id="6" name="Grafik 5">
            <a:extLst>
              <a:ext uri="{FF2B5EF4-FFF2-40B4-BE49-F238E27FC236}">
                <a16:creationId xmlns:a16="http://schemas.microsoft.com/office/drawing/2014/main" id="{EBB94636-EC6B-40E9-9718-5E99CF7F0009}"/>
              </a:ext>
            </a:extLst>
          </p:cNvPr>
          <p:cNvPicPr>
            <a:picLocks noChangeAspect="1"/>
          </p:cNvPicPr>
          <p:nvPr/>
        </p:nvPicPr>
        <p:blipFill rotWithShape="1">
          <a:blip r:embed="rId5"/>
          <a:srcRect t="6826" b="15004"/>
          <a:stretch/>
        </p:blipFill>
        <p:spPr>
          <a:xfrm>
            <a:off x="773292" y="3361565"/>
            <a:ext cx="2571750" cy="2680447"/>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5"/>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Ausblick auf 2026</a:t>
            </a:r>
            <a:endParaRPr sz="3600" dirty="0">
              <a:latin typeface="+mn-lt"/>
            </a:endParaRPr>
          </a:p>
        </p:txBody>
      </p:sp>
      <p:sp>
        <p:nvSpPr>
          <p:cNvPr id="3" name="Textfeld 2">
            <a:extLst>
              <a:ext uri="{FF2B5EF4-FFF2-40B4-BE49-F238E27FC236}">
                <a16:creationId xmlns:a16="http://schemas.microsoft.com/office/drawing/2014/main" id="{9CE76372-B836-073A-9B04-E32B3D5309FD}"/>
              </a:ext>
            </a:extLst>
          </p:cNvPr>
          <p:cNvSpPr txBox="1"/>
          <p:nvPr/>
        </p:nvSpPr>
        <p:spPr>
          <a:xfrm>
            <a:off x="773292" y="1017153"/>
            <a:ext cx="10645416" cy="4042132"/>
          </a:xfrm>
          <a:prstGeom prst="rect">
            <a:avLst/>
          </a:prstGeom>
          <a:noFill/>
        </p:spPr>
        <p:txBody>
          <a:bodyPr wrap="square" rtlCol="0">
            <a:spAutoFit/>
          </a:bodyPr>
          <a:lstStyle/>
          <a:p>
            <a:pPr marL="0" marR="0" lvl="0" indent="0" algn="l" rtl="0">
              <a:lnSpc>
                <a:spcPct val="100000"/>
              </a:lnSpc>
              <a:spcBef>
                <a:spcPts val="0"/>
              </a:spcBef>
              <a:spcAft>
                <a:spcPts val="0"/>
              </a:spcAft>
              <a:buClr>
                <a:srgbClr val="000000"/>
              </a:buClr>
              <a:buSzPts val="1800"/>
              <a:buFont typeface="Arial"/>
              <a:buNone/>
            </a:pPr>
            <a:r>
              <a:rPr lang="de-DE" sz="2400" b="0" i="0" u="none" strike="noStrike" cap="none" dirty="0">
                <a:solidFill>
                  <a:schemeClr val="dk1"/>
                </a:solidFill>
                <a:latin typeface="+mn-lt"/>
                <a:ea typeface="Calibri"/>
                <a:cs typeface="Calibri"/>
                <a:sym typeface="Calibri"/>
              </a:rPr>
              <a:t>Tennis</a:t>
            </a:r>
            <a:endParaRPr lang="de-DE" sz="2400" b="0" i="0" u="none" strike="noStrike" cap="none" dirty="0">
              <a:solidFill>
                <a:srgbClr val="000000"/>
              </a:solidFill>
              <a:latin typeface="+mn-lt"/>
              <a:sym typeface="Arial"/>
            </a:endParaRPr>
          </a:p>
          <a:p>
            <a:endParaRPr lang="de-DE" sz="2000" b="1" dirty="0"/>
          </a:p>
          <a:p>
            <a:pPr marL="342900" indent="-342900">
              <a:lnSpc>
                <a:spcPct val="150000"/>
              </a:lnSpc>
              <a:buFont typeface="Arial" panose="020B0604020202020204" pitchFamily="34" charset="0"/>
              <a:buChar char="•"/>
            </a:pPr>
            <a:r>
              <a:rPr lang="de-DE" sz="1800" dirty="0"/>
              <a:t>Oliver Brassler löst Norbert </a:t>
            </a:r>
            <a:r>
              <a:rPr lang="de-DE" sz="1800" dirty="0" err="1"/>
              <a:t>Winkelsett</a:t>
            </a:r>
            <a:r>
              <a:rPr lang="de-DE" sz="1800" dirty="0"/>
              <a:t> als Abteilungsleiter ab</a:t>
            </a:r>
          </a:p>
          <a:p>
            <a:pPr marL="342900" indent="-342900">
              <a:lnSpc>
                <a:spcPct val="150000"/>
              </a:lnSpc>
              <a:buFont typeface="Arial" panose="020B0604020202020204" pitchFamily="34" charset="0"/>
              <a:buChar char="•"/>
            </a:pPr>
            <a:r>
              <a:rPr lang="de-DE" sz="1800" dirty="0"/>
              <a:t>Sportwart Andreas Birgel und Jugendwart Holger </a:t>
            </a:r>
            <a:r>
              <a:rPr lang="de-DE" sz="1800" dirty="0" err="1"/>
              <a:t>Weßelmann</a:t>
            </a:r>
            <a:endParaRPr lang="de-DE" sz="1800" dirty="0"/>
          </a:p>
          <a:p>
            <a:pPr marL="342900" indent="-342900">
              <a:lnSpc>
                <a:spcPct val="150000"/>
              </a:lnSpc>
              <a:buFont typeface="Arial" panose="020B0604020202020204" pitchFamily="34" charset="0"/>
              <a:buChar char="•"/>
            </a:pPr>
            <a:r>
              <a:rPr lang="de-DE" sz="1800" dirty="0"/>
              <a:t>Alle 5 Plätze sind seit kurzem wieder für den Betrieb freigegeben</a:t>
            </a:r>
          </a:p>
          <a:p>
            <a:pPr marL="342900" indent="-342900">
              <a:lnSpc>
                <a:spcPct val="150000"/>
              </a:lnSpc>
              <a:buFont typeface="Arial" panose="020B0604020202020204" pitchFamily="34" charset="0"/>
              <a:buChar char="•"/>
            </a:pPr>
            <a:r>
              <a:rPr lang="de-DE" sz="1800" dirty="0"/>
              <a:t>Bei den Erwachsenen: 3 Mannschaften gemeldet: Herren Ü30, Herren Hobby A, Damen Doppel</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de-DE" sz="1800" dirty="0"/>
              <a:t>Ziele: Tennisgemeinschaft stärken und erweitern – mehr Betrieb auf der Anlage fördern (gepflegte Anlage, neue Sitzecke mit Gasgrill etc.), a</a:t>
            </a:r>
            <a:r>
              <a:rPr kumimoji="0" lang="de-DE" sz="1800" b="0" i="0" u="none" strike="noStrike" kern="0" cap="none" spc="0" normalizeH="0" baseline="0" noProof="0" dirty="0" err="1">
                <a:ln>
                  <a:noFill/>
                </a:ln>
                <a:solidFill>
                  <a:srgbClr val="000000"/>
                </a:solidFill>
                <a:effectLst/>
                <a:uLnTx/>
                <a:uFillTx/>
                <a:latin typeface="Arial"/>
                <a:cs typeface="Arial"/>
                <a:sym typeface="Arial"/>
              </a:rPr>
              <a:t>uch</a:t>
            </a:r>
            <a:r>
              <a:rPr kumimoji="0" lang="de-DE" sz="1800" b="0" i="0" u="none" strike="noStrike" kern="0" cap="none" spc="0" normalizeH="0" baseline="0" noProof="0" dirty="0">
                <a:ln>
                  <a:noFill/>
                </a:ln>
                <a:solidFill>
                  <a:srgbClr val="000000"/>
                </a:solidFill>
                <a:effectLst/>
                <a:uLnTx/>
                <a:uFillTx/>
                <a:latin typeface="Arial"/>
                <a:cs typeface="Arial"/>
                <a:sym typeface="Arial"/>
              </a:rPr>
              <a:t> Kinder an Turniere/ Punktspiele heranführen, Übungsleiter/Trainer künftig aus dem Verein heraus entwickeln</a:t>
            </a:r>
          </a:p>
          <a:p>
            <a:pPr marL="342900" indent="-342900">
              <a:lnSpc>
                <a:spcPct val="150000"/>
              </a:lnSpc>
              <a:buFont typeface="Arial" panose="020B0604020202020204" pitchFamily="34" charset="0"/>
              <a:buChar char="•"/>
            </a:pPr>
            <a:endParaRPr lang="de-DE" sz="1800" dirty="0"/>
          </a:p>
        </p:txBody>
      </p:sp>
      <p:pic>
        <p:nvPicPr>
          <p:cNvPr id="4" name="Grafik 3">
            <a:extLst>
              <a:ext uri="{FF2B5EF4-FFF2-40B4-BE49-F238E27FC236}">
                <a16:creationId xmlns:a16="http://schemas.microsoft.com/office/drawing/2014/main" id="{3622EDCF-EFDB-4103-8C2C-881CF3943F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13209" y="276434"/>
            <a:ext cx="1085850" cy="1085850"/>
          </a:xfrm>
          <a:prstGeom prst="rect">
            <a:avLst/>
          </a:prstGeom>
          <a:noFill/>
          <a:ln>
            <a:noFill/>
          </a:ln>
        </p:spPr>
      </p:pic>
    </p:spTree>
    <p:extLst>
      <p:ext uri="{BB962C8B-B14F-4D97-AF65-F5344CB8AC3E}">
        <p14:creationId xmlns:p14="http://schemas.microsoft.com/office/powerpoint/2010/main" val="9693019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3A6EFF-6976-33FB-58B6-C3D4412F13F8}"/>
              </a:ext>
            </a:extLst>
          </p:cNvPr>
          <p:cNvSpPr>
            <a:spLocks noGrp="1"/>
          </p:cNvSpPr>
          <p:nvPr>
            <p:ph type="title"/>
          </p:nvPr>
        </p:nvSpPr>
        <p:spPr>
          <a:xfrm>
            <a:off x="773292" y="1151021"/>
            <a:ext cx="10515600" cy="1079334"/>
          </a:xfrm>
        </p:spPr>
        <p:txBody>
          <a:bodyPr>
            <a:normAutofit fontScale="90000"/>
          </a:bodyPr>
          <a:lstStyle/>
          <a:p>
            <a:r>
              <a:rPr lang="de-DE" sz="2700" b="0" dirty="0">
                <a:latin typeface="+mj-lt"/>
              </a:rPr>
              <a:t>Volleyball</a:t>
            </a:r>
            <a:r>
              <a:rPr lang="de-DE" sz="2700" dirty="0">
                <a:latin typeface="+mj-lt"/>
              </a:rPr>
              <a:t> </a:t>
            </a:r>
            <a:br>
              <a:rPr lang="de-DE" sz="2700" dirty="0">
                <a:latin typeface="+mj-lt"/>
              </a:rPr>
            </a:br>
            <a:br>
              <a:rPr lang="de-DE" sz="2400" dirty="0">
                <a:latin typeface="+mj-lt"/>
              </a:rPr>
            </a:br>
            <a:endParaRPr lang="de-DE" dirty="0">
              <a:latin typeface="+mj-lt"/>
            </a:endParaRPr>
          </a:p>
        </p:txBody>
      </p:sp>
      <p:sp>
        <p:nvSpPr>
          <p:cNvPr id="3" name="Google Shape;424;p44">
            <a:extLst>
              <a:ext uri="{FF2B5EF4-FFF2-40B4-BE49-F238E27FC236}">
                <a16:creationId xmlns:a16="http://schemas.microsoft.com/office/drawing/2014/main" id="{50911159-C12E-C8BF-1025-CFB92B820406}"/>
              </a:ext>
            </a:extLst>
          </p:cNvPr>
          <p:cNvSpPr txBox="1">
            <a:spLocks/>
          </p:cNvSpPr>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de-DE" sz="3600" dirty="0">
                <a:latin typeface="+mn-lt"/>
              </a:rPr>
              <a:t>Rückblick auf 2025</a:t>
            </a:r>
          </a:p>
        </p:txBody>
      </p:sp>
      <p:sp>
        <p:nvSpPr>
          <p:cNvPr id="16" name="Textfeld 15">
            <a:extLst>
              <a:ext uri="{FF2B5EF4-FFF2-40B4-BE49-F238E27FC236}">
                <a16:creationId xmlns:a16="http://schemas.microsoft.com/office/drawing/2014/main" id="{9C82F77C-59BD-38CB-84B5-4410214F6718}"/>
              </a:ext>
            </a:extLst>
          </p:cNvPr>
          <p:cNvSpPr txBox="1"/>
          <p:nvPr/>
        </p:nvSpPr>
        <p:spPr>
          <a:xfrm>
            <a:off x="6472238" y="1577584"/>
            <a:ext cx="4343400" cy="4801314"/>
          </a:xfrm>
          <a:prstGeom prst="rect">
            <a:avLst/>
          </a:prstGeom>
          <a:noFill/>
        </p:spPr>
        <p:txBody>
          <a:bodyPr wrap="square" rtlCol="0">
            <a:spAutoFit/>
          </a:bodyPr>
          <a:lstStyle/>
          <a:p>
            <a:pPr marL="285750" indent="-285750">
              <a:buFont typeface="Arial" panose="020B0604020202020204" pitchFamily="34" charset="0"/>
              <a:buChar char="•"/>
            </a:pPr>
            <a:r>
              <a:rPr lang="de-DE" dirty="0"/>
              <a:t>Aufstieg Frauen, Hobbys und Männer</a:t>
            </a:r>
          </a:p>
          <a:p>
            <a:endParaRPr lang="de-DE" dirty="0"/>
          </a:p>
          <a:p>
            <a:pPr marL="285750" indent="-285750">
              <a:buFont typeface="Arial" panose="020B0604020202020204" pitchFamily="34" charset="0"/>
              <a:buChar char="•"/>
            </a:pPr>
            <a:r>
              <a:rPr lang="de-DE" dirty="0"/>
              <a:t>Männer Kreispokalsieger</a:t>
            </a:r>
          </a:p>
          <a:p>
            <a:endParaRPr lang="de-DE" dirty="0"/>
          </a:p>
          <a:p>
            <a:pPr marL="285750" indent="-285750">
              <a:buFont typeface="Arial" panose="020B0604020202020204" pitchFamily="34" charset="0"/>
              <a:buChar char="•"/>
            </a:pPr>
            <a:r>
              <a:rPr lang="de-DE" dirty="0"/>
              <a:t>Neue Beachplatzumrandung</a:t>
            </a:r>
          </a:p>
          <a:p>
            <a:endParaRPr lang="de-DE" dirty="0"/>
          </a:p>
          <a:p>
            <a:pPr marL="285750" indent="-285750">
              <a:buFont typeface="Arial" panose="020B0604020202020204" pitchFamily="34" charset="0"/>
              <a:buChar char="•"/>
            </a:pPr>
            <a:r>
              <a:rPr lang="de-DE" dirty="0"/>
              <a:t>Erfolgreiches Jugendcamp</a:t>
            </a:r>
          </a:p>
          <a:p>
            <a:endParaRPr lang="de-DE" dirty="0"/>
          </a:p>
          <a:p>
            <a:pPr marL="285750" indent="-285750">
              <a:buFont typeface="Arial" panose="020B0604020202020204" pitchFamily="34" charset="0"/>
              <a:buChar char="•"/>
            </a:pPr>
            <a:r>
              <a:rPr lang="de-DE" dirty="0"/>
              <a:t>Gut besuchte </a:t>
            </a:r>
            <a:r>
              <a:rPr lang="de-DE" dirty="0" err="1"/>
              <a:t>Schweinchenturniere</a:t>
            </a: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Gastgeber beider Kreispokale</a:t>
            </a:r>
          </a:p>
          <a:p>
            <a:endParaRPr lang="de-DE" dirty="0"/>
          </a:p>
          <a:p>
            <a:pPr marL="285750" indent="-285750">
              <a:buFont typeface="Arial" panose="020B0604020202020204" pitchFamily="34" charset="0"/>
              <a:buChar char="•"/>
            </a:pPr>
            <a:r>
              <a:rPr lang="de-DE" dirty="0"/>
              <a:t>Uni-Games Material</a:t>
            </a:r>
          </a:p>
          <a:p>
            <a:endParaRPr lang="de-DE" dirty="0"/>
          </a:p>
          <a:p>
            <a:pPr marL="285750" indent="-285750">
              <a:buFont typeface="Arial" panose="020B0604020202020204" pitchFamily="34" charset="0"/>
              <a:buChar char="•"/>
            </a:pPr>
            <a:r>
              <a:rPr lang="de-DE" dirty="0"/>
              <a:t>Ball-Sponsoring</a:t>
            </a:r>
          </a:p>
          <a:p>
            <a:endParaRPr lang="de-DE" dirty="0"/>
          </a:p>
          <a:p>
            <a:pPr marL="285750" indent="-285750">
              <a:buFont typeface="Arial" panose="020B0604020202020204" pitchFamily="34" charset="0"/>
              <a:buChar char="•"/>
            </a:pPr>
            <a:r>
              <a:rPr lang="de-DE" dirty="0"/>
              <a:t>Training mit Lisa Thomsen</a:t>
            </a:r>
          </a:p>
        </p:txBody>
      </p:sp>
      <p:pic>
        <p:nvPicPr>
          <p:cNvPr id="5" name="Grafik 4" descr="Ein Bild, das Himmel, draußen, Wolke, Gelände enthält.&#10;&#10;KI-generierte Inhalte können fehlerhaft sein.">
            <a:extLst>
              <a:ext uri="{FF2B5EF4-FFF2-40B4-BE49-F238E27FC236}">
                <a16:creationId xmlns:a16="http://schemas.microsoft.com/office/drawing/2014/main" id="{05C0B50B-C324-5B5C-29FB-8FB020353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142" y="1489587"/>
            <a:ext cx="3431555" cy="2573666"/>
          </a:xfrm>
          <a:prstGeom prst="rect">
            <a:avLst/>
          </a:prstGeom>
        </p:spPr>
      </p:pic>
      <p:pic>
        <p:nvPicPr>
          <p:cNvPr id="13" name="Grafik 12" descr="Ein Bild, das Person, Sport, Kleidung, Sportbekleidung enthält.&#10;&#10;KI-generierte Inhalte können fehlerhaft sein.">
            <a:extLst>
              <a:ext uri="{FF2B5EF4-FFF2-40B4-BE49-F238E27FC236}">
                <a16:creationId xmlns:a16="http://schemas.microsoft.com/office/drawing/2014/main" id="{B95C8EC2-2835-5D83-CF99-896B3A6B8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765" y="1489587"/>
            <a:ext cx="1936860" cy="2582480"/>
          </a:xfrm>
          <a:prstGeom prst="rect">
            <a:avLst/>
          </a:prstGeom>
        </p:spPr>
      </p:pic>
      <p:pic>
        <p:nvPicPr>
          <p:cNvPr id="15" name="Grafik 14" descr="Ein Bild, das Sport, Person, Sportspiele, Volleyball enthält.&#10;&#10;KI-generierte Inhalte können fehlerhaft sein.">
            <a:extLst>
              <a:ext uri="{FF2B5EF4-FFF2-40B4-BE49-F238E27FC236}">
                <a16:creationId xmlns:a16="http://schemas.microsoft.com/office/drawing/2014/main" id="{A66E5D9E-9B56-ADCE-0405-7FEC487EF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646" y="4167510"/>
            <a:ext cx="3378549" cy="2533912"/>
          </a:xfrm>
          <a:prstGeom prst="rect">
            <a:avLst/>
          </a:prstGeom>
        </p:spPr>
      </p:pic>
    </p:spTree>
    <p:extLst>
      <p:ext uri="{BB962C8B-B14F-4D97-AF65-F5344CB8AC3E}">
        <p14:creationId xmlns:p14="http://schemas.microsoft.com/office/powerpoint/2010/main" val="2055029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t>Protokoll der Mitgliederversammlung 2025</a:t>
            </a:r>
            <a:endParaRPr dirty="0"/>
          </a:p>
        </p:txBody>
      </p:sp>
      <p:sp>
        <p:nvSpPr>
          <p:cNvPr id="140" name="Google Shape;140;p6"/>
          <p:cNvSpPr txBox="1">
            <a:spLocks noGrp="1"/>
          </p:cNvSpPr>
          <p:nvPr>
            <p:ph type="body" idx="1"/>
          </p:nvPr>
        </p:nvSpPr>
        <p:spPr>
          <a:xfrm>
            <a:off x="838200" y="1690688"/>
            <a:ext cx="7952874"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None/>
            </a:pPr>
            <a:r>
              <a:rPr lang="de-DE" b="0" dirty="0">
                <a:latin typeface="+mn-lt"/>
              </a:rPr>
              <a:t>Das Protokoll und alle zugehörigen Anhänge sind auf unserer Homepage</a:t>
            </a:r>
          </a:p>
          <a:p>
            <a:pPr marL="0" lvl="0" indent="0" algn="l" rtl="0">
              <a:lnSpc>
                <a:spcPct val="90000"/>
              </a:lnSpc>
              <a:spcBef>
                <a:spcPts val="0"/>
              </a:spcBef>
              <a:spcAft>
                <a:spcPts val="0"/>
              </a:spcAft>
              <a:buClr>
                <a:srgbClr val="FF0000"/>
              </a:buClr>
              <a:buSzPts val="2800"/>
              <a:buNone/>
            </a:pPr>
            <a:endParaRPr lang="de-DE" b="0" dirty="0">
              <a:latin typeface="+mn-lt"/>
            </a:endParaRPr>
          </a:p>
          <a:p>
            <a:pPr marL="0" lvl="0" indent="0" algn="l" rtl="0">
              <a:lnSpc>
                <a:spcPct val="90000"/>
              </a:lnSpc>
              <a:spcBef>
                <a:spcPts val="0"/>
              </a:spcBef>
              <a:spcAft>
                <a:spcPts val="0"/>
              </a:spcAft>
              <a:buClr>
                <a:srgbClr val="FF0000"/>
              </a:buClr>
              <a:buSzPts val="2800"/>
              <a:buNone/>
            </a:pPr>
            <a:r>
              <a:rPr lang="de-DE" b="0" dirty="0">
                <a:latin typeface="+mn-lt"/>
              </a:rPr>
              <a:t> </a:t>
            </a:r>
            <a:r>
              <a:rPr lang="de-DE" b="0" u="sng" dirty="0">
                <a:solidFill>
                  <a:schemeClr val="hlink"/>
                </a:solidFill>
                <a:latin typeface="+mn-lt"/>
                <a:hlinkClick r:id="rId3"/>
              </a:rPr>
              <a:t>WWW.SCDJK.DE</a:t>
            </a:r>
            <a:r>
              <a:rPr lang="de-DE" b="0" dirty="0">
                <a:latin typeface="+mn-lt"/>
              </a:rPr>
              <a:t> </a:t>
            </a:r>
          </a:p>
          <a:p>
            <a:pPr marL="0" lvl="0" indent="0" algn="l" rtl="0">
              <a:lnSpc>
                <a:spcPct val="90000"/>
              </a:lnSpc>
              <a:spcBef>
                <a:spcPts val="0"/>
              </a:spcBef>
              <a:spcAft>
                <a:spcPts val="0"/>
              </a:spcAft>
              <a:buClr>
                <a:srgbClr val="FF0000"/>
              </a:buClr>
              <a:buSzPts val="2800"/>
              <a:buNone/>
            </a:pPr>
            <a:endParaRPr lang="de-DE" b="0" dirty="0">
              <a:latin typeface="+mn-lt"/>
            </a:endParaRPr>
          </a:p>
          <a:p>
            <a:pPr marL="0" lvl="0" indent="0" algn="l" rtl="0">
              <a:lnSpc>
                <a:spcPct val="90000"/>
              </a:lnSpc>
              <a:spcBef>
                <a:spcPts val="0"/>
              </a:spcBef>
              <a:spcAft>
                <a:spcPts val="0"/>
              </a:spcAft>
              <a:buClr>
                <a:srgbClr val="FF0000"/>
              </a:buClr>
              <a:buSzPts val="2800"/>
              <a:buNone/>
            </a:pPr>
            <a:r>
              <a:rPr lang="de-DE" b="0" dirty="0">
                <a:latin typeface="+mn-lt"/>
              </a:rPr>
              <a:t>zu finden.</a:t>
            </a:r>
            <a:endParaRPr dirty="0">
              <a:latin typeface="+mn-lt"/>
            </a:endParaRPr>
          </a:p>
          <a:p>
            <a:pPr marL="0" lvl="0" indent="0" algn="l" rtl="0">
              <a:lnSpc>
                <a:spcPct val="90000"/>
              </a:lnSpc>
              <a:spcBef>
                <a:spcPts val="1000"/>
              </a:spcBef>
              <a:spcAft>
                <a:spcPts val="0"/>
              </a:spcAft>
              <a:buClr>
                <a:srgbClr val="FF0000"/>
              </a:buClr>
              <a:buSzPts val="2800"/>
              <a:buNone/>
            </a:pPr>
            <a:endParaRPr b="0" dirty="0">
              <a:latin typeface="+mn-lt"/>
            </a:endParaRPr>
          </a:p>
          <a:p>
            <a:pPr marL="0" lvl="0" indent="0" algn="l" rtl="0">
              <a:lnSpc>
                <a:spcPct val="90000"/>
              </a:lnSpc>
              <a:spcBef>
                <a:spcPts val="1000"/>
              </a:spcBef>
              <a:spcAft>
                <a:spcPts val="0"/>
              </a:spcAft>
              <a:buClr>
                <a:srgbClr val="FF0000"/>
              </a:buClr>
              <a:buSzPts val="2800"/>
              <a:buNone/>
            </a:pPr>
            <a:r>
              <a:rPr lang="de-DE" b="0" dirty="0">
                <a:latin typeface="+mn-lt"/>
              </a:rPr>
              <a:t>	Abstimmung</a:t>
            </a:r>
            <a:endParaRPr dirty="0">
              <a:latin typeface="+mn-lt"/>
            </a:endParaRPr>
          </a:p>
          <a:p>
            <a:pPr marL="0" lvl="0" indent="0" algn="l" rtl="0">
              <a:lnSpc>
                <a:spcPct val="90000"/>
              </a:lnSpc>
              <a:spcBef>
                <a:spcPts val="1000"/>
              </a:spcBef>
              <a:spcAft>
                <a:spcPts val="0"/>
              </a:spcAft>
              <a:buClr>
                <a:srgbClr val="FF0000"/>
              </a:buClr>
              <a:buSzPts val="2800"/>
              <a:buNone/>
            </a:pPr>
            <a:endParaRPr b="0" dirty="0"/>
          </a:p>
          <a:p>
            <a:pPr marL="0" lvl="0" indent="0" algn="l" rtl="0">
              <a:lnSpc>
                <a:spcPct val="90000"/>
              </a:lnSpc>
              <a:spcBef>
                <a:spcPts val="1000"/>
              </a:spcBef>
              <a:spcAft>
                <a:spcPts val="0"/>
              </a:spcAft>
              <a:buClr>
                <a:srgbClr val="FF0000"/>
              </a:buClr>
              <a:buSzPts val="2800"/>
              <a:buNone/>
            </a:pPr>
            <a:endParaRPr dirty="0"/>
          </a:p>
        </p:txBody>
      </p:sp>
      <p:sp>
        <p:nvSpPr>
          <p:cNvPr id="141" name="Google Shape;141;p6"/>
          <p:cNvSpPr/>
          <p:nvPr/>
        </p:nvSpPr>
        <p:spPr>
          <a:xfrm>
            <a:off x="1049058" y="4613461"/>
            <a:ext cx="685905" cy="443181"/>
          </a:xfrm>
          <a:prstGeom prst="rightArrow">
            <a:avLst>
              <a:gd name="adj1" fmla="val 50000"/>
              <a:gd name="adj2" fmla="val 50000"/>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24;p44">
            <a:extLst>
              <a:ext uri="{FF2B5EF4-FFF2-40B4-BE49-F238E27FC236}">
                <a16:creationId xmlns:a16="http://schemas.microsoft.com/office/drawing/2014/main" id="{67B1349A-5EE7-BC2A-D112-AE05E66B01F8}"/>
              </a:ext>
            </a:extLst>
          </p:cNvPr>
          <p:cNvSpPr txBox="1">
            <a:spLocks/>
          </p:cNvSpPr>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de-DE" sz="3600" dirty="0">
                <a:latin typeface="+mn-lt"/>
              </a:rPr>
              <a:t>Ausblick auf 2026</a:t>
            </a:r>
          </a:p>
        </p:txBody>
      </p:sp>
      <p:sp>
        <p:nvSpPr>
          <p:cNvPr id="10" name="Titel 1">
            <a:extLst>
              <a:ext uri="{FF2B5EF4-FFF2-40B4-BE49-F238E27FC236}">
                <a16:creationId xmlns:a16="http://schemas.microsoft.com/office/drawing/2014/main" id="{96EEBC7D-BC26-E2B9-D43A-FE6C1558F8F1}"/>
              </a:ext>
            </a:extLst>
          </p:cNvPr>
          <p:cNvSpPr>
            <a:spLocks noGrp="1"/>
          </p:cNvSpPr>
          <p:nvPr>
            <p:ph type="title"/>
          </p:nvPr>
        </p:nvSpPr>
        <p:spPr>
          <a:xfrm>
            <a:off x="804942" y="1046748"/>
            <a:ext cx="10515600" cy="1079334"/>
          </a:xfrm>
        </p:spPr>
        <p:txBody>
          <a:bodyPr>
            <a:normAutofit/>
          </a:bodyPr>
          <a:lstStyle/>
          <a:p>
            <a:r>
              <a:rPr lang="de-DE" sz="2400" b="0" dirty="0">
                <a:latin typeface="+mj-lt"/>
              </a:rPr>
              <a:t>Volleyball</a:t>
            </a:r>
            <a:r>
              <a:rPr lang="de-DE" sz="2400" dirty="0">
                <a:latin typeface="+mj-lt"/>
              </a:rPr>
              <a:t> </a:t>
            </a:r>
            <a:br>
              <a:rPr lang="de-DE" sz="2400" dirty="0">
                <a:latin typeface="+mj-lt"/>
              </a:rPr>
            </a:br>
            <a:endParaRPr lang="de-DE" dirty="0">
              <a:latin typeface="+mj-lt"/>
            </a:endParaRPr>
          </a:p>
        </p:txBody>
      </p:sp>
      <p:sp>
        <p:nvSpPr>
          <p:cNvPr id="14" name="Inhaltsplatzhalter 2">
            <a:extLst>
              <a:ext uri="{FF2B5EF4-FFF2-40B4-BE49-F238E27FC236}">
                <a16:creationId xmlns:a16="http://schemas.microsoft.com/office/drawing/2014/main" id="{AFB1CCD6-2FEA-3C43-CC0E-9D35118BCD91}"/>
              </a:ext>
            </a:extLst>
          </p:cNvPr>
          <p:cNvSpPr txBox="1">
            <a:spLocks/>
          </p:cNvSpPr>
          <p:nvPr/>
        </p:nvSpPr>
        <p:spPr>
          <a:xfrm>
            <a:off x="6428375" y="1504963"/>
            <a:ext cx="5166217" cy="2691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FF0000"/>
              </a:buClr>
              <a:buSzPts val="1800"/>
              <a:buFont typeface="Noto Sans Symbols"/>
              <a:buChar char="▪"/>
              <a:defRPr sz="2800" b="1" i="0" u="none" strike="noStrike" cap="none">
                <a:solidFill>
                  <a:srgbClr val="FF0000"/>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Noto Sans Symbols"/>
              <a:buChar char="▪"/>
              <a:defRPr sz="2800" b="1"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lvl="0" indent="-342900">
              <a:buFont typeface="Aptos" panose="020B0004020202020204" pitchFamily="34" charset="0"/>
              <a:buChar char="-"/>
            </a:pPr>
            <a:r>
              <a:rPr lang="de-DE" sz="1400" b="0" dirty="0">
                <a:solidFill>
                  <a:schemeClr val="tx1"/>
                </a:solidFill>
                <a:effectLst/>
                <a:latin typeface="+mj-lt"/>
                <a:ea typeface="Times New Roman" panose="02020603050405020304" pitchFamily="18" charset="0"/>
                <a:cs typeface="Times New Roman" panose="02020603050405020304" pitchFamily="18" charset="0"/>
              </a:rPr>
              <a:t>18.04. Saisonabschluss der Volleyball Abteilung</a:t>
            </a:r>
          </a:p>
          <a:p>
            <a:pPr marL="0" lvl="0" indent="0">
              <a:buNone/>
            </a:pPr>
            <a:endParaRPr lang="de-DE" sz="1400" b="0" dirty="0">
              <a:solidFill>
                <a:schemeClr val="tx1"/>
              </a:solidFill>
              <a:effectLst/>
              <a:latin typeface="+mj-lt"/>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de-DE" sz="1400" b="0" dirty="0">
                <a:solidFill>
                  <a:schemeClr val="tx1"/>
                </a:solidFill>
                <a:effectLst/>
                <a:latin typeface="+mj-lt"/>
                <a:ea typeface="Times New Roman" panose="02020603050405020304" pitchFamily="18" charset="0"/>
                <a:cs typeface="Times New Roman" panose="02020603050405020304" pitchFamily="18" charset="0"/>
              </a:rPr>
              <a:t>25.07. </a:t>
            </a:r>
            <a:r>
              <a:rPr lang="de-DE" sz="1400" b="0" dirty="0" err="1">
                <a:solidFill>
                  <a:schemeClr val="tx1"/>
                </a:solidFill>
                <a:effectLst/>
                <a:latin typeface="+mj-lt"/>
                <a:ea typeface="Times New Roman" panose="02020603050405020304" pitchFamily="18" charset="0"/>
                <a:cs typeface="Times New Roman" panose="02020603050405020304" pitchFamily="18" charset="0"/>
              </a:rPr>
              <a:t>Graalibu</a:t>
            </a:r>
            <a:r>
              <a:rPr lang="de-DE" sz="1400" b="0" dirty="0">
                <a:solidFill>
                  <a:schemeClr val="tx1"/>
                </a:solidFill>
                <a:effectLst/>
                <a:latin typeface="+mj-lt"/>
                <a:ea typeface="Times New Roman" panose="02020603050405020304" pitchFamily="18" charset="0"/>
                <a:cs typeface="Times New Roman" panose="02020603050405020304" pitchFamily="18" charset="0"/>
              </a:rPr>
              <a:t> Beach Cup</a:t>
            </a:r>
          </a:p>
          <a:p>
            <a:pPr marL="0" lvl="0" indent="0">
              <a:buNone/>
            </a:pPr>
            <a:endParaRPr lang="de-DE" sz="1400" b="0" dirty="0">
              <a:solidFill>
                <a:schemeClr val="tx1"/>
              </a:solidFill>
              <a:effectLst/>
              <a:latin typeface="+mj-lt"/>
              <a:ea typeface="Times New Roman" panose="02020603050405020304" pitchFamily="18" charset="0"/>
              <a:cs typeface="Times New Roman" panose="02020603050405020304" pitchFamily="18" charset="0"/>
            </a:endParaRPr>
          </a:p>
          <a:p>
            <a:pPr marL="342900" lvl="0" indent="-342900">
              <a:buFont typeface="Aptos" panose="020B0004020202020204" pitchFamily="34" charset="0"/>
              <a:buChar char="-"/>
            </a:pPr>
            <a:r>
              <a:rPr lang="de-DE" sz="1400" b="0" dirty="0">
                <a:solidFill>
                  <a:schemeClr val="tx1"/>
                </a:solidFill>
                <a:latin typeface="+mj-lt"/>
                <a:ea typeface="Aptos" panose="020B0004020202020204" pitchFamily="34" charset="0"/>
                <a:cs typeface="Times New Roman" panose="02020603050405020304" pitchFamily="18" charset="0"/>
              </a:rPr>
              <a:t>September </a:t>
            </a:r>
            <a:r>
              <a:rPr lang="de-DE" sz="1400" b="0" dirty="0" err="1">
                <a:solidFill>
                  <a:schemeClr val="tx1"/>
                </a:solidFill>
                <a:latin typeface="+mj-lt"/>
                <a:ea typeface="Aptos" panose="020B0004020202020204" pitchFamily="34" charset="0"/>
                <a:cs typeface="Times New Roman" panose="02020603050405020304" pitchFamily="18" charset="0"/>
              </a:rPr>
              <a:t>Schweinchenturniere</a:t>
            </a:r>
            <a:r>
              <a:rPr lang="de-DE" sz="1400" b="0" dirty="0">
                <a:solidFill>
                  <a:schemeClr val="tx1"/>
                </a:solidFill>
                <a:latin typeface="+mj-lt"/>
                <a:ea typeface="Aptos" panose="020B0004020202020204" pitchFamily="34" charset="0"/>
                <a:cs typeface="Times New Roman" panose="02020603050405020304" pitchFamily="18" charset="0"/>
              </a:rPr>
              <a:t> und Saisonstart Halle</a:t>
            </a:r>
          </a:p>
          <a:p>
            <a:pPr marL="0" lvl="0" indent="0">
              <a:buNone/>
            </a:pPr>
            <a:endParaRPr lang="de-DE" sz="1400" b="0" dirty="0">
              <a:solidFill>
                <a:schemeClr val="tx1"/>
              </a:solidFill>
              <a:effectLst/>
              <a:latin typeface="+mj-lt"/>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de-DE" sz="1400" b="0" dirty="0">
                <a:solidFill>
                  <a:schemeClr val="tx1"/>
                </a:solidFill>
                <a:effectLst/>
                <a:latin typeface="+mj-lt"/>
                <a:ea typeface="Times New Roman" panose="02020603050405020304" pitchFamily="18" charset="0"/>
                <a:cs typeface="Times New Roman" panose="02020603050405020304" pitchFamily="18" charset="0"/>
              </a:rPr>
              <a:t>27.12. Speck-Weg Turnier</a:t>
            </a:r>
            <a:endParaRPr lang="de-DE" sz="1400" b="0" dirty="0">
              <a:solidFill>
                <a:schemeClr val="tx1"/>
              </a:solidFill>
              <a:effectLst/>
              <a:latin typeface="+mj-lt"/>
              <a:ea typeface="Aptos" panose="020B0004020202020204" pitchFamily="34" charset="0"/>
              <a:cs typeface="Times New Roman" panose="02020603050405020304" pitchFamily="18" charset="0"/>
            </a:endParaRPr>
          </a:p>
          <a:p>
            <a:endParaRPr lang="de-DE" sz="2000" dirty="0">
              <a:solidFill>
                <a:schemeClr val="tx1"/>
              </a:solidFill>
            </a:endParaRPr>
          </a:p>
        </p:txBody>
      </p:sp>
      <p:pic>
        <p:nvPicPr>
          <p:cNvPr id="3" name="Grafik 2" descr="Ein Bild, das draußen, Himmel, Person, Wolke enthält.&#10;&#10;KI-generierte Inhalte können fehlerhaft sein.">
            <a:extLst>
              <a:ext uri="{FF2B5EF4-FFF2-40B4-BE49-F238E27FC236}">
                <a16:creationId xmlns:a16="http://schemas.microsoft.com/office/drawing/2014/main" id="{44EC7BAC-4C6D-125A-114C-14A51D25A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892" y="1586415"/>
            <a:ext cx="3588824" cy="2691618"/>
          </a:xfrm>
          <a:prstGeom prst="rect">
            <a:avLst/>
          </a:prstGeom>
        </p:spPr>
      </p:pic>
      <p:pic>
        <p:nvPicPr>
          <p:cNvPr id="9" name="Grafik 8" descr="Ein Bild, das Sport, Person, Schuhwerk, körperliche Fitness enthält.&#10;&#10;KI-generierte Inhalte können fehlerhaft sein.">
            <a:extLst>
              <a:ext uri="{FF2B5EF4-FFF2-40B4-BE49-F238E27FC236}">
                <a16:creationId xmlns:a16="http://schemas.microsoft.com/office/drawing/2014/main" id="{86449032-5966-EB93-C402-C67566FEB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736" y="3551188"/>
            <a:ext cx="4009640" cy="3007230"/>
          </a:xfrm>
          <a:prstGeom prst="rect">
            <a:avLst/>
          </a:prstGeom>
        </p:spPr>
      </p:pic>
    </p:spTree>
    <p:extLst>
      <p:ext uri="{BB962C8B-B14F-4D97-AF65-F5344CB8AC3E}">
        <p14:creationId xmlns:p14="http://schemas.microsoft.com/office/powerpoint/2010/main" val="16354016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48"/>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Rückblick auf 2025</a:t>
            </a:r>
            <a:endParaRPr sz="3600" dirty="0">
              <a:latin typeface="+mn-lt"/>
            </a:endParaRPr>
          </a:p>
        </p:txBody>
      </p:sp>
      <p:sp>
        <p:nvSpPr>
          <p:cNvPr id="457" name="Google Shape;457;p48"/>
          <p:cNvSpPr txBox="1"/>
          <p:nvPr/>
        </p:nvSpPr>
        <p:spPr>
          <a:xfrm>
            <a:off x="773289" y="1321070"/>
            <a:ext cx="11091965" cy="25083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2400" b="0" i="0" u="none" strike="noStrike" cap="none" dirty="0">
                <a:solidFill>
                  <a:schemeClr val="dk1"/>
                </a:solidFill>
                <a:latin typeface="+mn-lt"/>
                <a:ea typeface="Calibri"/>
                <a:cs typeface="Calibri"/>
                <a:sym typeface="Calibri"/>
              </a:rPr>
              <a:t>Tanzen</a:t>
            </a:r>
            <a:endParaRPr sz="2400" b="0" i="0" u="none" strike="noStrike" cap="none" dirty="0">
              <a:solidFill>
                <a:srgbClr val="000000"/>
              </a:solidFill>
              <a:latin typeface="+mn-lt"/>
              <a:sym typeface="Arial"/>
            </a:endParaRPr>
          </a:p>
          <a:p>
            <a:pPr>
              <a:tabLst>
                <a:tab pos="1792288" algn="l"/>
              </a:tabLst>
            </a:pPr>
            <a:endParaRPr lang="de-DE" sz="1800" dirty="0">
              <a:solidFill>
                <a:schemeClr val="dk1"/>
              </a:solidFill>
              <a:latin typeface="+mj-lt"/>
              <a:ea typeface="Calibri"/>
              <a:cs typeface="Calibri"/>
              <a:sym typeface="Calibri"/>
            </a:endParaRPr>
          </a:p>
          <a:p>
            <a:pPr marL="285750" indent="-285750" rtl="0" fontAlgn="base">
              <a:spcBef>
                <a:spcPts val="1000"/>
              </a:spcBef>
              <a:spcAft>
                <a:spcPts val="0"/>
              </a:spcAft>
              <a:buFont typeface="Arial" panose="020B0604020202020204" pitchFamily="34" charset="0"/>
              <a:buChar char="•"/>
            </a:pPr>
            <a:r>
              <a:rPr lang="de-DE" sz="1800" b="0" i="0" u="none" strike="noStrike" dirty="0">
                <a:solidFill>
                  <a:srgbClr val="000000"/>
                </a:solidFill>
                <a:effectLst/>
                <a:latin typeface="Calibri" panose="020F0502020204030204" pitchFamily="34" charset="0"/>
              </a:rPr>
              <a:t>Teilnahme am </a:t>
            </a:r>
            <a:r>
              <a:rPr lang="de-DE" sz="1800" b="0" i="0" u="none" strike="noStrike" dirty="0" err="1">
                <a:solidFill>
                  <a:srgbClr val="000000"/>
                </a:solidFill>
                <a:effectLst/>
                <a:latin typeface="Calibri" panose="020F0502020204030204" pitchFamily="34" charset="0"/>
              </a:rPr>
              <a:t>Vitusfest</a:t>
            </a:r>
            <a:r>
              <a:rPr lang="de-DE" sz="1800" b="0" i="0" u="none" strike="noStrike" dirty="0">
                <a:solidFill>
                  <a:srgbClr val="000000"/>
                </a:solidFill>
                <a:effectLst/>
                <a:latin typeface="Calibri" panose="020F0502020204030204" pitchFamily="34" charset="0"/>
              </a:rPr>
              <a:t> mit allen Tanzgruppen</a:t>
            </a:r>
          </a:p>
          <a:p>
            <a:pPr marL="285750" indent="-285750" rtl="0" fontAlgn="base">
              <a:spcBef>
                <a:spcPts val="1000"/>
              </a:spcBef>
              <a:spcAft>
                <a:spcPts val="0"/>
              </a:spcAft>
              <a:buFont typeface="Arial" panose="020B0604020202020204" pitchFamily="34" charset="0"/>
              <a:buChar char="•"/>
            </a:pPr>
            <a:r>
              <a:rPr lang="de-DE" sz="1800" b="0" i="0" u="none" strike="noStrike" dirty="0">
                <a:solidFill>
                  <a:srgbClr val="000000"/>
                </a:solidFill>
                <a:effectLst/>
                <a:latin typeface="Calibri" panose="020F0502020204030204" pitchFamily="34" charset="0"/>
              </a:rPr>
              <a:t>Auftritt beim Bürgerfest des Kreis Warendorf</a:t>
            </a:r>
          </a:p>
          <a:p>
            <a:pPr marL="285750" indent="-285750" rtl="0" fontAlgn="base">
              <a:spcBef>
                <a:spcPts val="1000"/>
              </a:spcBef>
              <a:spcAft>
                <a:spcPts val="0"/>
              </a:spcAft>
              <a:buFont typeface="Arial" panose="020B0604020202020204" pitchFamily="34" charset="0"/>
              <a:buChar char="•"/>
            </a:pPr>
            <a:r>
              <a:rPr lang="de-DE" sz="1800" b="0" i="0" u="none" strike="noStrike" dirty="0">
                <a:solidFill>
                  <a:srgbClr val="000000"/>
                </a:solidFill>
                <a:effectLst/>
                <a:latin typeface="Calibri" panose="020F0502020204030204" pitchFamily="34" charset="0"/>
              </a:rPr>
              <a:t>Auftritt beim Radio WAF Muttertag in Oelde</a:t>
            </a:r>
            <a:endParaRPr lang="de-DE" sz="1800" b="0" i="0" u="none" strike="noStrike" dirty="0">
              <a:solidFill>
                <a:srgbClr val="000000"/>
              </a:solidFill>
              <a:effectLst/>
              <a:latin typeface="Noto Sans Symbols"/>
            </a:endParaRPr>
          </a:p>
          <a:p>
            <a:r>
              <a:rPr lang="de-DE" sz="1800" b="1" dirty="0">
                <a:effectLst/>
                <a:latin typeface="Calibri" panose="020F0502020204030204" pitchFamily="34" charset="0"/>
                <a:ea typeface="Calibri" panose="020F0502020204030204" pitchFamily="34" charset="0"/>
                <a:cs typeface="Times New Roman" panose="02020603050405020304" pitchFamily="18" charset="0"/>
              </a:rPr>
              <a:t> </a:t>
            </a:r>
            <a:endParaRPr sz="18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7" name="Grafik 6" descr="Ein Bild, das Kleidung, draußen, Person, Himmel enthält.&#10;&#10;Automatisch generierte Beschreibung">
            <a:extLst>
              <a:ext uri="{FF2B5EF4-FFF2-40B4-BE49-F238E27FC236}">
                <a16:creationId xmlns:a16="http://schemas.microsoft.com/office/drawing/2014/main" id="{230C0F63-4134-9911-6018-20E86B688043}"/>
              </a:ext>
            </a:extLst>
          </p:cNvPr>
          <p:cNvPicPr>
            <a:picLocks noChangeAspect="1"/>
          </p:cNvPicPr>
          <p:nvPr/>
        </p:nvPicPr>
        <p:blipFill>
          <a:blip r:embed="rId3"/>
          <a:stretch>
            <a:fillRect/>
          </a:stretch>
        </p:blipFill>
        <p:spPr>
          <a:xfrm>
            <a:off x="326746" y="3357690"/>
            <a:ext cx="2454317" cy="3272422"/>
          </a:xfrm>
          <a:prstGeom prst="rect">
            <a:avLst/>
          </a:prstGeom>
        </p:spPr>
      </p:pic>
      <p:pic>
        <p:nvPicPr>
          <p:cNvPr id="9" name="Grafik 8">
            <a:extLst>
              <a:ext uri="{FF2B5EF4-FFF2-40B4-BE49-F238E27FC236}">
                <a16:creationId xmlns:a16="http://schemas.microsoft.com/office/drawing/2014/main" id="{3F2419E3-CFA9-B3DA-D18D-2643D03E9626}"/>
              </a:ext>
            </a:extLst>
          </p:cNvPr>
          <p:cNvPicPr>
            <a:picLocks noChangeAspect="1"/>
          </p:cNvPicPr>
          <p:nvPr/>
        </p:nvPicPr>
        <p:blipFill rotWithShape="1">
          <a:blip r:embed="rId4"/>
          <a:srcRect t="27639" b="19263"/>
          <a:stretch/>
        </p:blipFill>
        <p:spPr>
          <a:xfrm>
            <a:off x="2971281" y="3458079"/>
            <a:ext cx="4480448" cy="3172033"/>
          </a:xfrm>
          <a:prstGeom prst="rect">
            <a:avLst/>
          </a:prstGeom>
        </p:spPr>
      </p:pic>
      <p:pic>
        <p:nvPicPr>
          <p:cNvPr id="11" name="Grafik 10" descr="Ein Bild, das Kleidung, Person, Tanz, Frau enthält.&#10;&#10;Automatisch generierte Beschreibung">
            <a:extLst>
              <a:ext uri="{FF2B5EF4-FFF2-40B4-BE49-F238E27FC236}">
                <a16:creationId xmlns:a16="http://schemas.microsoft.com/office/drawing/2014/main" id="{1ED9ACD1-8044-1C70-ED57-FD2AA81C57F7}"/>
              </a:ext>
            </a:extLst>
          </p:cNvPr>
          <p:cNvPicPr>
            <a:picLocks noChangeAspect="1"/>
          </p:cNvPicPr>
          <p:nvPr/>
        </p:nvPicPr>
        <p:blipFill>
          <a:blip r:embed="rId5"/>
          <a:stretch>
            <a:fillRect/>
          </a:stretch>
        </p:blipFill>
        <p:spPr>
          <a:xfrm>
            <a:off x="7596200" y="2924680"/>
            <a:ext cx="4459272" cy="250834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48"/>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Ausblick auf 2026</a:t>
            </a:r>
            <a:endParaRPr sz="3600" dirty="0">
              <a:latin typeface="+mn-lt"/>
            </a:endParaRPr>
          </a:p>
        </p:txBody>
      </p:sp>
      <p:sp>
        <p:nvSpPr>
          <p:cNvPr id="457" name="Google Shape;457;p48"/>
          <p:cNvSpPr txBox="1"/>
          <p:nvPr/>
        </p:nvSpPr>
        <p:spPr>
          <a:xfrm>
            <a:off x="773292" y="1343015"/>
            <a:ext cx="11091965" cy="15491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2400" b="0" i="0" u="none" strike="noStrike" cap="none" dirty="0">
                <a:solidFill>
                  <a:schemeClr val="dk1"/>
                </a:solidFill>
                <a:latin typeface="+mn-lt"/>
                <a:ea typeface="Calibri"/>
                <a:cs typeface="Calibri"/>
                <a:sym typeface="Calibri"/>
              </a:rPr>
              <a:t>Tanzen</a:t>
            </a:r>
            <a:endParaRPr sz="2400" b="0" i="0" u="none" strike="noStrike" cap="none" dirty="0">
              <a:solidFill>
                <a:srgbClr val="000000"/>
              </a:solidFill>
              <a:latin typeface="+mn-lt"/>
              <a:sym typeface="Arial"/>
            </a:endParaRPr>
          </a:p>
          <a:p>
            <a:pPr>
              <a:tabLst>
                <a:tab pos="1792288" algn="l"/>
              </a:tabLst>
            </a:pPr>
            <a:endParaRPr lang="de-DE" sz="1800" dirty="0">
              <a:solidFill>
                <a:schemeClr val="dk1"/>
              </a:solidFill>
              <a:latin typeface="+mj-lt"/>
              <a:ea typeface="Calibri"/>
              <a:cs typeface="Calibri"/>
              <a:sym typeface="Calibri"/>
            </a:endParaRPr>
          </a:p>
          <a:p>
            <a:pPr marL="285750" indent="-285750" rtl="0" fontAlgn="base">
              <a:spcBef>
                <a:spcPts val="1000"/>
              </a:spcBef>
              <a:spcAft>
                <a:spcPts val="0"/>
              </a:spcAft>
              <a:buFont typeface="Arial" panose="020B0604020202020204" pitchFamily="34" charset="0"/>
              <a:buChar char="•"/>
            </a:pPr>
            <a:r>
              <a:rPr lang="de-DE" sz="1800" b="0" i="0" u="none" strike="noStrike" dirty="0">
                <a:solidFill>
                  <a:srgbClr val="000000"/>
                </a:solidFill>
                <a:effectLst/>
                <a:latin typeface="Calibri" panose="020F0502020204030204" pitchFamily="34" charset="0"/>
              </a:rPr>
              <a:t>Auftritt auf dem </a:t>
            </a:r>
            <a:r>
              <a:rPr lang="de-DE" sz="1800" b="0" i="0" u="none" strike="noStrike" dirty="0" err="1">
                <a:solidFill>
                  <a:srgbClr val="000000"/>
                </a:solidFill>
                <a:effectLst/>
                <a:latin typeface="Calibri" panose="020F0502020204030204" pitchFamily="34" charset="0"/>
              </a:rPr>
              <a:t>Vitusfest</a:t>
            </a:r>
            <a:r>
              <a:rPr lang="de-DE" sz="1800" b="0" i="0" u="none" strike="noStrike" dirty="0">
                <a:solidFill>
                  <a:srgbClr val="000000"/>
                </a:solidFill>
                <a:effectLst/>
                <a:latin typeface="Calibri" panose="020F0502020204030204" pitchFamily="34" charset="0"/>
              </a:rPr>
              <a:t> </a:t>
            </a:r>
          </a:p>
          <a:p>
            <a:pPr marL="285750" indent="-285750" rtl="0" fontAlgn="base">
              <a:spcBef>
                <a:spcPts val="1000"/>
              </a:spcBef>
              <a:spcAft>
                <a:spcPts val="0"/>
              </a:spcAft>
              <a:buFont typeface="Arial" panose="020B0604020202020204" pitchFamily="34" charset="0"/>
              <a:buChar char="•"/>
            </a:pPr>
            <a:r>
              <a:rPr lang="de-DE" sz="1800" dirty="0">
                <a:latin typeface="Calibri" panose="020F0502020204030204" pitchFamily="34" charset="0"/>
                <a:ea typeface="Calibri" panose="020F0502020204030204" pitchFamily="34" charset="0"/>
                <a:cs typeface="Times New Roman" panose="02020603050405020304" pitchFamily="18" charset="0"/>
              </a:rPr>
              <a:t>Umstrukturierung der Gruppen, um die Altersklassen besser zu trennen</a:t>
            </a:r>
            <a:r>
              <a:rPr lang="de-DE" sz="1800" b="1" dirty="0">
                <a:effectLst/>
                <a:latin typeface="Calibri" panose="020F0502020204030204" pitchFamily="34" charset="0"/>
                <a:ea typeface="Calibri" panose="020F0502020204030204" pitchFamily="34" charset="0"/>
                <a:cs typeface="Times New Roman" panose="02020603050405020304" pitchFamily="18" charset="0"/>
              </a:rPr>
              <a:t> </a:t>
            </a:r>
            <a:endParaRPr sz="1800" b="0" i="0" u="none" strike="noStrike" cap="none" dirty="0">
              <a:solidFill>
                <a:schemeClr val="dk1"/>
              </a:solidFill>
              <a:latin typeface="+mn-lt"/>
              <a:ea typeface="Calibri"/>
              <a:cs typeface="Calibri"/>
              <a:sym typeface="Calibri"/>
            </a:endParaRPr>
          </a:p>
        </p:txBody>
      </p:sp>
      <p:pic>
        <p:nvPicPr>
          <p:cNvPr id="7" name="Grafik 6" descr="Ein Bild, das Kleidung, Schuhwerk, Person, Gelände enthält.&#10;&#10;Automatisch generierte Beschreibung">
            <a:extLst>
              <a:ext uri="{FF2B5EF4-FFF2-40B4-BE49-F238E27FC236}">
                <a16:creationId xmlns:a16="http://schemas.microsoft.com/office/drawing/2014/main" id="{8CD626E5-071F-1210-9CCD-E45C7CE26B46}"/>
              </a:ext>
            </a:extLst>
          </p:cNvPr>
          <p:cNvPicPr>
            <a:picLocks noChangeAspect="1"/>
          </p:cNvPicPr>
          <p:nvPr/>
        </p:nvPicPr>
        <p:blipFill rotWithShape="1">
          <a:blip r:embed="rId3"/>
          <a:srcRect t="32271"/>
          <a:stretch/>
        </p:blipFill>
        <p:spPr>
          <a:xfrm>
            <a:off x="7934326" y="2662568"/>
            <a:ext cx="3942140" cy="3559967"/>
          </a:xfrm>
          <a:prstGeom prst="rect">
            <a:avLst/>
          </a:prstGeom>
        </p:spPr>
      </p:pic>
      <p:pic>
        <p:nvPicPr>
          <p:cNvPr id="8" name="Grafik 7" descr="Ein Bild, das Kleidung, Konzert, Person, Musik enthält.&#10;&#10;Automatisch generierte Beschreibung">
            <a:extLst>
              <a:ext uri="{FF2B5EF4-FFF2-40B4-BE49-F238E27FC236}">
                <a16:creationId xmlns:a16="http://schemas.microsoft.com/office/drawing/2014/main" id="{FBA96590-AE7A-2115-E886-E10F9C63D28F}"/>
              </a:ext>
            </a:extLst>
          </p:cNvPr>
          <p:cNvPicPr>
            <a:picLocks noChangeAspect="1"/>
          </p:cNvPicPr>
          <p:nvPr/>
        </p:nvPicPr>
        <p:blipFill rotWithShape="1">
          <a:blip r:embed="rId4"/>
          <a:srcRect l="-315" t="36279" r="315" b="17149"/>
          <a:stretch/>
        </p:blipFill>
        <p:spPr>
          <a:xfrm>
            <a:off x="127276" y="3118180"/>
            <a:ext cx="4324350" cy="2685255"/>
          </a:xfrm>
          <a:prstGeom prst="rect">
            <a:avLst/>
          </a:prstGeom>
        </p:spPr>
      </p:pic>
      <p:pic>
        <p:nvPicPr>
          <p:cNvPr id="10" name="Grafik 9" descr="Ein Bild, das Person, Menschen, Gelände, draußen enthält.&#10;&#10;Automatisch generierte Beschreibung">
            <a:extLst>
              <a:ext uri="{FF2B5EF4-FFF2-40B4-BE49-F238E27FC236}">
                <a16:creationId xmlns:a16="http://schemas.microsoft.com/office/drawing/2014/main" id="{7E950FDC-3908-1BFD-BA62-E627C896B767}"/>
              </a:ext>
            </a:extLst>
          </p:cNvPr>
          <p:cNvPicPr>
            <a:picLocks noChangeAspect="1"/>
          </p:cNvPicPr>
          <p:nvPr/>
        </p:nvPicPr>
        <p:blipFill rotWithShape="1">
          <a:blip r:embed="rId5"/>
          <a:srcRect t="40373"/>
          <a:stretch/>
        </p:blipFill>
        <p:spPr>
          <a:xfrm>
            <a:off x="4093499" y="4483241"/>
            <a:ext cx="4451550" cy="1990725"/>
          </a:xfrm>
          <a:prstGeom prst="rect">
            <a:avLst/>
          </a:prstGeom>
        </p:spPr>
      </p:pic>
    </p:spTree>
    <p:extLst>
      <p:ext uri="{BB962C8B-B14F-4D97-AF65-F5344CB8AC3E}">
        <p14:creationId xmlns:p14="http://schemas.microsoft.com/office/powerpoint/2010/main" val="6507421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48"/>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Rückblick auf 2025</a:t>
            </a:r>
            <a:endParaRPr sz="3600" dirty="0">
              <a:latin typeface="+mn-lt"/>
            </a:endParaRPr>
          </a:p>
        </p:txBody>
      </p:sp>
      <p:sp>
        <p:nvSpPr>
          <p:cNvPr id="457" name="Google Shape;457;p48"/>
          <p:cNvSpPr txBox="1"/>
          <p:nvPr/>
        </p:nvSpPr>
        <p:spPr>
          <a:xfrm>
            <a:off x="773292" y="1049346"/>
            <a:ext cx="11091965" cy="12926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2400" b="0" i="0" u="none" strike="noStrike" cap="none" dirty="0">
                <a:solidFill>
                  <a:schemeClr val="dk1"/>
                </a:solidFill>
                <a:latin typeface="+mn-lt"/>
                <a:ea typeface="Calibri"/>
                <a:cs typeface="Calibri"/>
                <a:sym typeface="Calibri"/>
              </a:rPr>
              <a:t>Fit ab 50</a:t>
            </a:r>
            <a:endParaRPr sz="2400" b="0" i="0" u="none" strike="noStrike" cap="none" dirty="0">
              <a:solidFill>
                <a:srgbClr val="000000"/>
              </a:solidFill>
              <a:latin typeface="+mn-lt"/>
              <a:sym typeface="Arial"/>
            </a:endParaRPr>
          </a:p>
          <a:p>
            <a:pPr>
              <a:tabLst>
                <a:tab pos="1792288" algn="l"/>
              </a:tabLst>
            </a:pPr>
            <a:endParaRPr lang="de-DE" sz="1800" dirty="0">
              <a:solidFill>
                <a:schemeClr val="dk1"/>
              </a:solidFill>
              <a:latin typeface="+mj-lt"/>
              <a:ea typeface="Calibri"/>
              <a:cs typeface="Calibri"/>
              <a:sym typeface="Calibri"/>
            </a:endParaRPr>
          </a:p>
          <a:p>
            <a:r>
              <a:rPr lang="de-DE" sz="1800" b="1" dirty="0">
                <a:effectLst/>
                <a:latin typeface="Calibri" panose="020F0502020204030204" pitchFamily="34" charset="0"/>
                <a:ea typeface="Calibri" panose="020F0502020204030204" pitchFamily="34" charset="0"/>
                <a:cs typeface="Times New Roman" panose="02020603050405020304" pitchFamily="18" charset="0"/>
              </a:rPr>
              <a:t> </a:t>
            </a:r>
            <a:endParaRPr sz="18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6" name="Grafik 5" descr="Ein Bild, das Text, Logo, Schrift, Symbol enthält.&#10;&#10;Automatisch generierte Beschreibung">
            <a:extLst>
              <a:ext uri="{FF2B5EF4-FFF2-40B4-BE49-F238E27FC236}">
                <a16:creationId xmlns:a16="http://schemas.microsoft.com/office/drawing/2014/main" id="{40755132-8DC6-84C1-DD00-1C8383317C00}"/>
              </a:ext>
            </a:extLst>
          </p:cNvPr>
          <p:cNvPicPr>
            <a:picLocks noChangeAspect="1"/>
          </p:cNvPicPr>
          <p:nvPr/>
        </p:nvPicPr>
        <p:blipFill>
          <a:blip r:embed="rId3"/>
          <a:stretch>
            <a:fillRect/>
          </a:stretch>
        </p:blipFill>
        <p:spPr>
          <a:xfrm>
            <a:off x="0" y="5364593"/>
            <a:ext cx="1628775" cy="1514475"/>
          </a:xfrm>
          <a:prstGeom prst="rect">
            <a:avLst/>
          </a:prstGeom>
        </p:spPr>
      </p:pic>
      <p:pic>
        <p:nvPicPr>
          <p:cNvPr id="3" name="Grafik 2" descr="Ein Bild, das draußen, Gras, Pflanze, Baum enthält.&#10;&#10;Automatisch generierte Beschreibung">
            <a:extLst>
              <a:ext uri="{FF2B5EF4-FFF2-40B4-BE49-F238E27FC236}">
                <a16:creationId xmlns:a16="http://schemas.microsoft.com/office/drawing/2014/main" id="{665539C9-7525-7E6A-8FEF-4026F82C4FE0}"/>
              </a:ext>
            </a:extLst>
          </p:cNvPr>
          <p:cNvPicPr>
            <a:picLocks noChangeAspect="1"/>
          </p:cNvPicPr>
          <p:nvPr/>
        </p:nvPicPr>
        <p:blipFill>
          <a:blip r:embed="rId4"/>
          <a:stretch>
            <a:fillRect/>
          </a:stretch>
        </p:blipFill>
        <p:spPr>
          <a:xfrm rot="10800000">
            <a:off x="5747774" y="2164193"/>
            <a:ext cx="4267200" cy="3200400"/>
          </a:xfrm>
          <a:prstGeom prst="rect">
            <a:avLst/>
          </a:prstGeom>
        </p:spPr>
      </p:pic>
      <p:pic>
        <p:nvPicPr>
          <p:cNvPr id="5" name="Grafik 4" descr="Ein Bild, das draußen, Kleidung, Person, Himmel enthält.&#10;&#10;Automatisch generierte Beschreibung">
            <a:extLst>
              <a:ext uri="{FF2B5EF4-FFF2-40B4-BE49-F238E27FC236}">
                <a16:creationId xmlns:a16="http://schemas.microsoft.com/office/drawing/2014/main" id="{18307CC8-0B3B-86EA-7A8A-410C60F9DAE0}"/>
              </a:ext>
            </a:extLst>
          </p:cNvPr>
          <p:cNvPicPr>
            <a:picLocks noChangeAspect="1"/>
          </p:cNvPicPr>
          <p:nvPr/>
        </p:nvPicPr>
        <p:blipFill>
          <a:blip r:embed="rId5"/>
          <a:stretch>
            <a:fillRect/>
          </a:stretch>
        </p:blipFill>
        <p:spPr>
          <a:xfrm>
            <a:off x="0" y="2411739"/>
            <a:ext cx="3886200" cy="2914650"/>
          </a:xfrm>
          <a:prstGeom prst="rect">
            <a:avLst/>
          </a:prstGeom>
        </p:spPr>
      </p:pic>
      <p:pic>
        <p:nvPicPr>
          <p:cNvPr id="8" name="Grafik 7" descr="Ein Bild, das Himmel, draußen, Wolke, Text enthält.&#10;&#10;Automatisch generierte Beschreibung">
            <a:extLst>
              <a:ext uri="{FF2B5EF4-FFF2-40B4-BE49-F238E27FC236}">
                <a16:creationId xmlns:a16="http://schemas.microsoft.com/office/drawing/2014/main" id="{62BF1CAC-766D-0046-145E-548C577673F8}"/>
              </a:ext>
            </a:extLst>
          </p:cNvPr>
          <p:cNvPicPr>
            <a:picLocks noChangeAspect="1"/>
          </p:cNvPicPr>
          <p:nvPr/>
        </p:nvPicPr>
        <p:blipFill>
          <a:blip r:embed="rId6"/>
          <a:stretch>
            <a:fillRect/>
          </a:stretch>
        </p:blipFill>
        <p:spPr>
          <a:xfrm rot="10800000">
            <a:off x="2878650" y="1231837"/>
            <a:ext cx="3516302" cy="2637227"/>
          </a:xfrm>
          <a:prstGeom prst="rect">
            <a:avLst/>
          </a:prstGeom>
        </p:spPr>
      </p:pic>
      <p:pic>
        <p:nvPicPr>
          <p:cNvPr id="10" name="Grafik 9" descr="Ein Bild, das draußen, Wasser, Schuhwerk, Pflanze enthält.&#10;&#10;Automatisch generierte Beschreibung">
            <a:extLst>
              <a:ext uri="{FF2B5EF4-FFF2-40B4-BE49-F238E27FC236}">
                <a16:creationId xmlns:a16="http://schemas.microsoft.com/office/drawing/2014/main" id="{3E842C2E-F1A6-495A-C8E9-094B9DC86A78}"/>
              </a:ext>
            </a:extLst>
          </p:cNvPr>
          <p:cNvPicPr>
            <a:picLocks noChangeAspect="1"/>
          </p:cNvPicPr>
          <p:nvPr/>
        </p:nvPicPr>
        <p:blipFill>
          <a:blip r:embed="rId7"/>
          <a:stretch>
            <a:fillRect/>
          </a:stretch>
        </p:blipFill>
        <p:spPr>
          <a:xfrm rot="10800000">
            <a:off x="7241722" y="612309"/>
            <a:ext cx="3200400" cy="2400300"/>
          </a:xfrm>
          <a:prstGeom prst="rect">
            <a:avLst/>
          </a:prstGeom>
        </p:spPr>
      </p:pic>
      <p:pic>
        <p:nvPicPr>
          <p:cNvPr id="12" name="Grafik 11" descr="Ein Bild, das Kleidung, Im Haus, Person, Schuhwerk enthält.&#10;&#10;Automatisch generierte Beschreibung">
            <a:extLst>
              <a:ext uri="{FF2B5EF4-FFF2-40B4-BE49-F238E27FC236}">
                <a16:creationId xmlns:a16="http://schemas.microsoft.com/office/drawing/2014/main" id="{F0B4F1B2-8BC1-BCAC-81B5-2D4BAE63EC37}"/>
              </a:ext>
            </a:extLst>
          </p:cNvPr>
          <p:cNvPicPr>
            <a:picLocks noChangeAspect="1"/>
          </p:cNvPicPr>
          <p:nvPr/>
        </p:nvPicPr>
        <p:blipFill>
          <a:blip r:embed="rId8"/>
          <a:stretch>
            <a:fillRect/>
          </a:stretch>
        </p:blipFill>
        <p:spPr>
          <a:xfrm rot="10800000">
            <a:off x="3899922" y="4412639"/>
            <a:ext cx="3272402" cy="2454302"/>
          </a:xfrm>
          <a:prstGeom prst="rect">
            <a:avLst/>
          </a:prstGeom>
        </p:spPr>
      </p:pic>
    </p:spTree>
    <p:extLst>
      <p:ext uri="{BB962C8B-B14F-4D97-AF65-F5344CB8AC3E}">
        <p14:creationId xmlns:p14="http://schemas.microsoft.com/office/powerpoint/2010/main" val="31057580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48"/>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Ausblick auf 2025</a:t>
            </a:r>
            <a:endParaRPr sz="3600" dirty="0">
              <a:latin typeface="+mn-lt"/>
            </a:endParaRPr>
          </a:p>
        </p:txBody>
      </p:sp>
      <p:sp>
        <p:nvSpPr>
          <p:cNvPr id="457" name="Google Shape;457;p48"/>
          <p:cNvSpPr txBox="1"/>
          <p:nvPr/>
        </p:nvSpPr>
        <p:spPr>
          <a:xfrm>
            <a:off x="773292" y="1052731"/>
            <a:ext cx="11091965" cy="38779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2400" b="0" i="0" u="none" strike="noStrike" cap="none" dirty="0">
                <a:solidFill>
                  <a:schemeClr val="dk1"/>
                </a:solidFill>
                <a:latin typeface="+mn-lt"/>
                <a:ea typeface="Calibri"/>
                <a:cs typeface="Calibri"/>
                <a:sym typeface="Calibri"/>
              </a:rPr>
              <a:t>Fit ab 50</a:t>
            </a:r>
          </a:p>
          <a:p>
            <a:r>
              <a:rPr lang="de-DE"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a:p>
            <a:r>
              <a:rPr lang="de-DE" sz="1800" kern="100" dirty="0" err="1">
                <a:effectLst/>
                <a:latin typeface="Calibri" panose="020F0502020204030204" pitchFamily="34" charset="0"/>
                <a:ea typeface="Times New Roman" panose="02020603050405020304" pitchFamily="18" charset="0"/>
                <a:cs typeface="Times New Roman" panose="02020603050405020304" pitchFamily="18" charset="0"/>
              </a:rPr>
              <a:t>Klönkaffee</a:t>
            </a:r>
            <a:r>
              <a:rPr lang="de-DE"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a:p>
            <a:r>
              <a:rPr lang="de-DE" sz="1800" kern="100" dirty="0">
                <a:effectLst/>
                <a:latin typeface="Calibri" panose="020F0502020204030204" pitchFamily="34" charset="0"/>
                <a:ea typeface="Times New Roman" panose="02020603050405020304" pitchFamily="18" charset="0"/>
                <a:cs typeface="Times New Roman" panose="02020603050405020304" pitchFamily="18" charset="0"/>
              </a:rPr>
              <a:t>Info Abend zum Thema  </a:t>
            </a:r>
            <a:r>
              <a:rPr lang="de-DE" sz="1800" kern="100" dirty="0" err="1">
                <a:effectLst/>
                <a:latin typeface="Calibri" panose="020F0502020204030204" pitchFamily="34" charset="0"/>
                <a:ea typeface="Times New Roman" panose="02020603050405020304" pitchFamily="18" charset="0"/>
                <a:cs typeface="Times New Roman" panose="02020603050405020304" pitchFamily="18" charset="0"/>
              </a:rPr>
              <a:t>Komoot</a:t>
            </a:r>
            <a:endParaRPr lang="de-D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de-DE" sz="1800" kern="100" dirty="0">
                <a:effectLst/>
                <a:latin typeface="Calibri" panose="020F0502020204030204" pitchFamily="34" charset="0"/>
                <a:ea typeface="Times New Roman" panose="02020603050405020304" pitchFamily="18" charset="0"/>
                <a:cs typeface="Times New Roman" panose="02020603050405020304" pitchFamily="18" charset="0"/>
              </a:rPr>
              <a:t>Info Abend mit Herrn Merker rund ums Rad </a:t>
            </a:r>
          </a:p>
          <a:p>
            <a:r>
              <a:rPr lang="de-DE" sz="1800" kern="100" dirty="0">
                <a:effectLst/>
                <a:latin typeface="Calibri" panose="020F0502020204030204" pitchFamily="34" charset="0"/>
                <a:ea typeface="Times New Roman" panose="02020603050405020304" pitchFamily="18" charset="0"/>
                <a:cs typeface="Times New Roman" panose="02020603050405020304" pitchFamily="18" charset="0"/>
              </a:rPr>
              <a:t>Auftakt Radtour nach Einen </a:t>
            </a:r>
          </a:p>
          <a:p>
            <a:r>
              <a:rPr lang="de-DE" sz="1800" kern="100" dirty="0">
                <a:effectLst/>
                <a:latin typeface="Calibri" panose="020F0502020204030204" pitchFamily="34" charset="0"/>
                <a:ea typeface="Times New Roman" panose="02020603050405020304" pitchFamily="18" charset="0"/>
                <a:cs typeface="Times New Roman" panose="02020603050405020304" pitchFamily="18" charset="0"/>
              </a:rPr>
              <a:t>Besichtigung Fa </a:t>
            </a:r>
            <a:r>
              <a:rPr lang="de-DE" sz="1800" kern="100" dirty="0" err="1">
                <a:effectLst/>
                <a:latin typeface="Calibri" panose="020F0502020204030204" pitchFamily="34" charset="0"/>
                <a:ea typeface="Times New Roman" panose="02020603050405020304" pitchFamily="18" charset="0"/>
                <a:cs typeface="Times New Roman" panose="02020603050405020304" pitchFamily="18" charset="0"/>
              </a:rPr>
              <a:t>Shards</a:t>
            </a:r>
            <a:r>
              <a:rPr lang="de-DE" sz="1800" kern="100" dirty="0">
                <a:effectLst/>
                <a:latin typeface="Calibri" panose="020F0502020204030204" pitchFamily="34" charset="0"/>
                <a:ea typeface="Times New Roman" panose="02020603050405020304" pitchFamily="18" charset="0"/>
                <a:cs typeface="Times New Roman" panose="02020603050405020304" pitchFamily="18" charset="0"/>
              </a:rPr>
              <a:t>, Sassenberg </a:t>
            </a:r>
          </a:p>
          <a:p>
            <a:r>
              <a:rPr lang="de-DE" sz="1800" kern="100" dirty="0">
                <a:effectLst/>
                <a:latin typeface="Calibri" panose="020F0502020204030204" pitchFamily="34" charset="0"/>
                <a:ea typeface="Times New Roman" panose="02020603050405020304" pitchFamily="18" charset="0"/>
                <a:cs typeface="Times New Roman" panose="02020603050405020304" pitchFamily="18" charset="0"/>
              </a:rPr>
              <a:t>Fahrt zur "Tafel " Warendorf ,Nachmittagstour </a:t>
            </a:r>
          </a:p>
          <a:p>
            <a:r>
              <a:rPr lang="de-DE" sz="1800" kern="100" dirty="0" err="1">
                <a:effectLst/>
                <a:latin typeface="Calibri" panose="020F0502020204030204" pitchFamily="34" charset="0"/>
                <a:ea typeface="Times New Roman" panose="02020603050405020304" pitchFamily="18" charset="0"/>
                <a:cs typeface="Times New Roman" panose="02020603050405020304" pitchFamily="18" charset="0"/>
              </a:rPr>
              <a:t>regelm</a:t>
            </a:r>
            <a:r>
              <a:rPr lang="de-DE" sz="1800" kern="100" dirty="0">
                <a:effectLst/>
                <a:latin typeface="Calibri" panose="020F0502020204030204" pitchFamily="34" charset="0"/>
                <a:ea typeface="Times New Roman" panose="02020603050405020304" pitchFamily="18" charset="0"/>
                <a:cs typeface="Times New Roman" panose="02020603050405020304" pitchFamily="18" charset="0"/>
              </a:rPr>
              <a:t>. Abendtouren 14-tägig , 18.00 Uhr ,Treff </a:t>
            </a:r>
            <a:r>
              <a:rPr lang="de-DE" sz="1800" kern="100" dirty="0" err="1">
                <a:effectLst/>
                <a:latin typeface="Calibri" panose="020F0502020204030204" pitchFamily="34" charset="0"/>
                <a:ea typeface="Times New Roman" panose="02020603050405020304" pitchFamily="18" charset="0"/>
                <a:cs typeface="Times New Roman" panose="02020603050405020304" pitchFamily="18" charset="0"/>
              </a:rPr>
              <a:t>Magnusplatz</a:t>
            </a:r>
            <a:r>
              <a:rPr lang="de-DE"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a:p>
            <a:r>
              <a:rPr lang="de-DE" sz="1800" kern="100" dirty="0">
                <a:effectLst/>
                <a:latin typeface="Calibri" panose="020F0502020204030204" pitchFamily="34" charset="0"/>
                <a:ea typeface="Times New Roman" panose="02020603050405020304" pitchFamily="18" charset="0"/>
                <a:cs typeface="Times New Roman" panose="02020603050405020304" pitchFamily="18" charset="0"/>
              </a:rPr>
              <a:t>Für das II. Halbjahr 2026 wird das Programm in Kürze festgelegt.</a:t>
            </a:r>
          </a:p>
          <a:p>
            <a:pPr marL="0" marR="0" lvl="0" indent="0" algn="l" rtl="0">
              <a:lnSpc>
                <a:spcPct val="100000"/>
              </a:lnSpc>
              <a:spcBef>
                <a:spcPts val="0"/>
              </a:spcBef>
              <a:spcAft>
                <a:spcPts val="0"/>
              </a:spcAft>
              <a:buClr>
                <a:srgbClr val="000000"/>
              </a:buClr>
              <a:buSzPts val="1800"/>
              <a:buFont typeface="Arial"/>
              <a:buNone/>
            </a:pPr>
            <a:endParaRPr sz="2400" b="0" i="0" u="none" strike="noStrike" cap="none" dirty="0">
              <a:solidFill>
                <a:srgbClr val="000000"/>
              </a:solidFill>
              <a:latin typeface="+mn-lt"/>
              <a:sym typeface="Arial"/>
            </a:endParaRPr>
          </a:p>
          <a:p>
            <a:pPr>
              <a:tabLst>
                <a:tab pos="1792288" algn="l"/>
              </a:tabLst>
            </a:pPr>
            <a:endParaRPr lang="de-DE"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10" name="Grafik 9" descr="Ein Bild, das Text, Logo, Schrift, Symbol enthält.&#10;&#10;Automatisch generierte Beschreibung">
            <a:extLst>
              <a:ext uri="{FF2B5EF4-FFF2-40B4-BE49-F238E27FC236}">
                <a16:creationId xmlns:a16="http://schemas.microsoft.com/office/drawing/2014/main" id="{672CFF2F-9C25-2464-D599-A28CB02C66E5}"/>
              </a:ext>
            </a:extLst>
          </p:cNvPr>
          <p:cNvPicPr>
            <a:picLocks noChangeAspect="1"/>
          </p:cNvPicPr>
          <p:nvPr/>
        </p:nvPicPr>
        <p:blipFill>
          <a:blip r:embed="rId3"/>
          <a:stretch>
            <a:fillRect/>
          </a:stretch>
        </p:blipFill>
        <p:spPr>
          <a:xfrm>
            <a:off x="0" y="5410045"/>
            <a:ext cx="1628775" cy="1514475"/>
          </a:xfrm>
          <a:prstGeom prst="rect">
            <a:avLst/>
          </a:prstGeom>
        </p:spPr>
      </p:pic>
    </p:spTree>
    <p:extLst>
      <p:ext uri="{BB962C8B-B14F-4D97-AF65-F5344CB8AC3E}">
        <p14:creationId xmlns:p14="http://schemas.microsoft.com/office/powerpoint/2010/main" val="40101339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49"/>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Informationen und Diskussion</a:t>
            </a:r>
            <a:endParaRPr sz="1400" b="0" i="0" u="none" strike="noStrike" cap="none" dirty="0">
              <a:solidFill>
                <a:srgbClr val="000000"/>
              </a:solidFill>
              <a:latin typeface="+mn-lt"/>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Grußworte</a:t>
            </a:r>
            <a:endParaRPr sz="1400" b="0" i="0" u="none" strike="noStrike" cap="none" dirty="0">
              <a:solidFill>
                <a:srgbClr val="000000"/>
              </a:solidFill>
              <a:latin typeface="+mn-lt"/>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114a37eaeab_0_0"/>
          <p:cNvSpPr txBox="1">
            <a:spLocks noGrp="1"/>
          </p:cNvSpPr>
          <p:nvPr>
            <p:ph type="title"/>
          </p:nvPr>
        </p:nvSpPr>
        <p:spPr>
          <a:xfrm>
            <a:off x="838200" y="20862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Arial" panose="020B0604020202020204" pitchFamily="34" charset="0"/>
                <a:cs typeface="Arial" panose="020B0604020202020204" pitchFamily="34" charset="0"/>
              </a:rPr>
              <a:t>Grußworte</a:t>
            </a:r>
            <a:endParaRPr dirty="0">
              <a:latin typeface="Arial" panose="020B0604020202020204" pitchFamily="34" charset="0"/>
              <a:cs typeface="Arial" panose="020B0604020202020204" pitchFamily="34" charset="0"/>
            </a:endParaRPr>
          </a:p>
        </p:txBody>
      </p:sp>
      <p:sp>
        <p:nvSpPr>
          <p:cNvPr id="152" name="Google Shape;152;g114a37eaeab_0_0"/>
          <p:cNvSpPr txBox="1">
            <a:spLocks noGrp="1"/>
          </p:cNvSpPr>
          <p:nvPr>
            <p:ph type="body" idx="1"/>
          </p:nvPr>
        </p:nvSpPr>
        <p:spPr>
          <a:xfrm>
            <a:off x="838200" y="1690688"/>
            <a:ext cx="43434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None/>
            </a:pPr>
            <a:endParaRPr b="0" dirty="0"/>
          </a:p>
          <a:p>
            <a:pPr marL="0" lvl="0" indent="0" algn="l" rtl="0">
              <a:lnSpc>
                <a:spcPct val="90000"/>
              </a:lnSpc>
              <a:spcBef>
                <a:spcPts val="1000"/>
              </a:spcBef>
              <a:spcAft>
                <a:spcPts val="0"/>
              </a:spcAft>
              <a:buClr>
                <a:srgbClr val="FF0000"/>
              </a:buClr>
              <a:buSzPts val="2800"/>
              <a:buNone/>
            </a:pPr>
            <a:endParaRPr dirty="0"/>
          </a:p>
        </p:txBody>
      </p:sp>
      <p:sp>
        <p:nvSpPr>
          <p:cNvPr id="153" name="Google Shape;153;g114a37eaeab_0_0"/>
          <p:cNvSpPr txBox="1"/>
          <p:nvPr/>
        </p:nvSpPr>
        <p:spPr>
          <a:xfrm>
            <a:off x="838200" y="1377953"/>
            <a:ext cx="7477125" cy="393951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de-DE" sz="2400" b="0" i="0" u="none" strike="noStrike" cap="none" dirty="0">
                <a:solidFill>
                  <a:srgbClr val="000000"/>
                </a:solidFill>
                <a:sym typeface="Arial"/>
              </a:rPr>
              <a:t>Bürgermeister Sebastian Seidel</a:t>
            </a:r>
          </a:p>
          <a:p>
            <a:pPr marL="0" marR="0" lvl="0" indent="0" algn="l" rtl="0">
              <a:lnSpc>
                <a:spcPct val="100000"/>
              </a:lnSpc>
              <a:spcBef>
                <a:spcPts val="0"/>
              </a:spcBef>
              <a:spcAft>
                <a:spcPts val="0"/>
              </a:spcAft>
              <a:buNone/>
            </a:pPr>
            <a:endParaRPr lang="de-DE" sz="2400" dirty="0"/>
          </a:p>
          <a:p>
            <a:pPr marL="0" marR="0" lvl="0" indent="0" algn="l" rtl="0">
              <a:lnSpc>
                <a:spcPct val="100000"/>
              </a:lnSpc>
              <a:spcBef>
                <a:spcPts val="0"/>
              </a:spcBef>
              <a:spcAft>
                <a:spcPts val="0"/>
              </a:spcAft>
              <a:buNone/>
            </a:pPr>
            <a:endParaRPr lang="de-DE" sz="2400" dirty="0"/>
          </a:p>
          <a:p>
            <a:pPr marL="0" marR="0" lvl="0" indent="0" algn="l" rtl="0">
              <a:lnSpc>
                <a:spcPct val="100000"/>
              </a:lnSpc>
              <a:spcBef>
                <a:spcPts val="0"/>
              </a:spcBef>
              <a:spcAft>
                <a:spcPts val="0"/>
              </a:spcAft>
              <a:buNone/>
            </a:pPr>
            <a:r>
              <a:rPr lang="de-DE" sz="2400" b="0" i="0" u="none" strike="noStrike" cap="none" dirty="0">
                <a:solidFill>
                  <a:srgbClr val="000000"/>
                </a:solidFill>
                <a:sym typeface="Arial"/>
              </a:rPr>
              <a:t>	</a:t>
            </a:r>
            <a:endParaRPr lang="de-DE" sz="2400" dirty="0"/>
          </a:p>
          <a:p>
            <a:pPr marL="0" marR="0" lvl="0" indent="0" algn="l" rtl="0">
              <a:lnSpc>
                <a:spcPct val="100000"/>
              </a:lnSpc>
              <a:spcBef>
                <a:spcPts val="0"/>
              </a:spcBef>
              <a:spcAft>
                <a:spcPts val="0"/>
              </a:spcAft>
              <a:buNone/>
            </a:pPr>
            <a:endParaRPr lang="de-DE" sz="2400" dirty="0"/>
          </a:p>
          <a:p>
            <a:pPr marL="0" marR="0" lvl="0" indent="0" algn="l" rtl="0">
              <a:lnSpc>
                <a:spcPct val="100000"/>
              </a:lnSpc>
              <a:spcBef>
                <a:spcPts val="0"/>
              </a:spcBef>
              <a:spcAft>
                <a:spcPts val="0"/>
              </a:spcAft>
              <a:buNone/>
            </a:pPr>
            <a:r>
              <a:rPr lang="de-DE" sz="2400" b="0" i="0" u="none" strike="noStrike" cap="none" dirty="0">
                <a:solidFill>
                  <a:srgbClr val="000000"/>
                </a:solidFill>
                <a:sym typeface="Arial"/>
              </a:rPr>
              <a:t>			</a:t>
            </a:r>
            <a:br>
              <a:rPr lang="de-DE" sz="2400" b="0" i="0" u="none" strike="noStrike" cap="none" dirty="0">
                <a:solidFill>
                  <a:srgbClr val="000000"/>
                </a:solidFill>
                <a:sym typeface="Arial"/>
              </a:rPr>
            </a:br>
            <a:endParaRPr lang="de-DE" sz="2400" b="0" i="0" u="none" strike="noStrike" cap="none" dirty="0">
              <a:solidFill>
                <a:srgbClr val="000000"/>
              </a:solidFill>
              <a:sym typeface="Arial"/>
            </a:endParaRPr>
          </a:p>
          <a:p>
            <a:pPr marL="685800" marR="0" lvl="0" indent="0" algn="l" rtl="0">
              <a:lnSpc>
                <a:spcPct val="115000"/>
              </a:lnSpc>
              <a:spcBef>
                <a:spcPts val="1200"/>
              </a:spcBef>
              <a:spcAft>
                <a:spcPts val="0"/>
              </a:spcAft>
              <a:buClr>
                <a:schemeClr val="dk1"/>
              </a:buClr>
              <a:buSzPts val="1100"/>
              <a:buFont typeface="Arial"/>
              <a:buNone/>
            </a:pPr>
            <a:endParaRPr sz="2000" b="0" i="0" u="none" strike="noStrike" cap="none" dirty="0">
              <a:solidFill>
                <a:schemeClr val="dk1"/>
              </a:solidFill>
              <a:latin typeface="Arial"/>
              <a:ea typeface="Arial"/>
              <a:cs typeface="Arial"/>
              <a:sym typeface="Arial"/>
            </a:endParaRPr>
          </a:p>
          <a:p>
            <a:pPr marL="685800" marR="0" lvl="0" indent="0" algn="l" rtl="0">
              <a:lnSpc>
                <a:spcPct val="115000"/>
              </a:lnSpc>
              <a:spcBef>
                <a:spcPts val="1200"/>
              </a:spcBef>
              <a:spcAft>
                <a:spcPts val="1200"/>
              </a:spcAft>
              <a:buClr>
                <a:schemeClr val="dk1"/>
              </a:buClr>
              <a:buSzPts val="1100"/>
              <a:buFont typeface="Arial"/>
              <a:buNone/>
            </a:pPr>
            <a:endParaRPr sz="20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15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Geschäftsbericht</a:t>
            </a:r>
            <a:endParaRPr sz="1400" b="0" i="0" u="none" strike="noStrike" cap="none" dirty="0">
              <a:solidFill>
                <a:srgbClr val="000000"/>
              </a:solidFill>
              <a:latin typeface="+mn-lt"/>
              <a:sym typeface="Arial"/>
            </a:endParaRPr>
          </a:p>
        </p:txBody>
      </p:sp>
    </p:spTree>
    <p:extLst>
      <p:ext uri="{BB962C8B-B14F-4D97-AF65-F5344CB8AC3E}">
        <p14:creationId xmlns:p14="http://schemas.microsoft.com/office/powerpoint/2010/main" val="3091830128"/>
      </p:ext>
    </p:extLst>
  </p:cSld>
  <p:clrMapOvr>
    <a:masterClrMapping/>
  </p:clrMapOvr>
</p:sld>
</file>

<file path=ppt/theme/theme1.xml><?xml version="1.0" encoding="utf-8"?>
<a:theme xmlns:a="http://schemas.openxmlformats.org/drawingml/2006/main" name="Titelseite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DJK Standard">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2405</Words>
  <Application>Microsoft Office PowerPoint</Application>
  <PresentationFormat>Breitbild</PresentationFormat>
  <Paragraphs>620</Paragraphs>
  <Slides>66</Slides>
  <Notes>59</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66</vt:i4>
      </vt:variant>
    </vt:vector>
  </HeadingPairs>
  <TitlesOfParts>
    <vt:vector size="75" baseType="lpstr">
      <vt:lpstr>Aptos</vt:lpstr>
      <vt:lpstr>Aptos Narrow</vt:lpstr>
      <vt:lpstr>Arial</vt:lpstr>
      <vt:lpstr>Calibri</vt:lpstr>
      <vt:lpstr>Noto Sans Symbols</vt:lpstr>
      <vt:lpstr>Symbol</vt:lpstr>
      <vt:lpstr>Wingdings</vt:lpstr>
      <vt:lpstr>Titelseiten</vt:lpstr>
      <vt:lpstr>SCDJK Standard</vt:lpstr>
      <vt:lpstr>PowerPoint-Präsentation</vt:lpstr>
      <vt:lpstr>PowerPoint-Präsentation</vt:lpstr>
      <vt:lpstr>Begrüßung durch den Vorsitzenden Martin Steinbach</vt:lpstr>
      <vt:lpstr>PowerPoint-Präsentation</vt:lpstr>
      <vt:lpstr>PowerPoint-Präsentation</vt:lpstr>
      <vt:lpstr>Protokoll der Mitgliederversammlung 2025</vt:lpstr>
      <vt:lpstr>PowerPoint-Präsentation</vt:lpstr>
      <vt:lpstr>Grußworte</vt:lpstr>
      <vt:lpstr>PowerPoint-Präsentation</vt:lpstr>
      <vt:lpstr>Geschäftsbericht zum Jahr 2025</vt:lpstr>
      <vt:lpstr>Geschäftsbericht zum Jahr 2025</vt:lpstr>
      <vt:lpstr>Geschäftsbericht zum Jahr 2025</vt:lpstr>
      <vt:lpstr>Geschäftsbericht zum Jahr 2025</vt:lpstr>
      <vt:lpstr>Geschäftsbericht zum Jahr 2025</vt:lpstr>
      <vt:lpstr>Geschäftsbericht zum Jahr 2025</vt:lpstr>
      <vt:lpstr>Geschäftsbericht zum Jahr 2025</vt:lpstr>
      <vt:lpstr>Geschäftsbericht zum Jahr 2025 - Marketing</vt:lpstr>
      <vt:lpstr>PowerPoint-Präsentation</vt:lpstr>
      <vt:lpstr>Finanzbericht 2025</vt:lpstr>
      <vt:lpstr>Finanzbericht 2025</vt:lpstr>
      <vt:lpstr>Finanzbericht 2025</vt:lpstr>
      <vt:lpstr>Finanzbericht 2025</vt:lpstr>
      <vt:lpstr>PowerPoint-Präsentation</vt:lpstr>
      <vt:lpstr>Bericht der Kassenprüfer </vt:lpstr>
      <vt:lpstr>PowerPoint-Präsentation</vt:lpstr>
      <vt:lpstr>Entlastung des Vorstandes</vt:lpstr>
      <vt:lpstr>PowerPoint-Präsentation</vt:lpstr>
      <vt:lpstr>Vorstandswahlen</vt:lpstr>
      <vt:lpstr>Vorstandswahlen</vt:lpstr>
      <vt:lpstr>PowerPoint-Präsentation</vt:lpstr>
      <vt:lpstr>Wahl einer/eines Kassenprüferin/s</vt:lpstr>
      <vt:lpstr>PowerPoint-Präsentation</vt:lpstr>
      <vt:lpstr>Anträge</vt:lpstr>
      <vt:lpstr>Anträge</vt:lpstr>
      <vt:lpstr>Anträge</vt:lpstr>
      <vt:lpstr>Anträge</vt:lpstr>
      <vt:lpstr>Anträge</vt:lpstr>
      <vt:lpstr>Anträge</vt:lpstr>
      <vt:lpstr>Anträge</vt:lpstr>
      <vt:lpstr>PowerPoint-Präsentation</vt:lpstr>
      <vt:lpstr>Ehrung für besondere Verdienste</vt:lpstr>
      <vt:lpstr>Ehrung für besondere Leistungen</vt:lpstr>
      <vt:lpstr>Ehrungen</vt:lpstr>
      <vt:lpstr>Ehrungen</vt:lpstr>
      <vt:lpstr>Ehrungen</vt:lpstr>
      <vt:lpstr>Ehrungen</vt:lpstr>
      <vt:lpstr>PowerPoint-Präsentation</vt:lpstr>
      <vt:lpstr>Ausblick auf 2026</vt:lpstr>
      <vt:lpstr>Rückblick auf 2025</vt:lpstr>
      <vt:lpstr>Ausblick auf 2026</vt:lpstr>
      <vt:lpstr>PowerPoint-Präsentation</vt:lpstr>
      <vt:lpstr>Ausblick auf 2026</vt:lpstr>
      <vt:lpstr>Rückblick Sportschützen</vt:lpstr>
      <vt:lpstr>Ausblick Sportschützen</vt:lpstr>
      <vt:lpstr>Rückblick auf 2025 Handball</vt:lpstr>
      <vt:lpstr>Ausblick auf 2026 Handball</vt:lpstr>
      <vt:lpstr>Rückblick auf 2025</vt:lpstr>
      <vt:lpstr>Ausblick auf 2026</vt:lpstr>
      <vt:lpstr>Volleyball   </vt:lpstr>
      <vt:lpstr>Volleyball  </vt:lpstr>
      <vt:lpstr>Rückblick auf 2025</vt:lpstr>
      <vt:lpstr>Ausblick auf 2026</vt:lpstr>
      <vt:lpstr>Rückblick auf 2025</vt:lpstr>
      <vt:lpstr>Ausblick auf 2025</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Gabriele Kortmann</dc:creator>
  <cp:lastModifiedBy>Florian Glose</cp:lastModifiedBy>
  <cp:revision>196</cp:revision>
  <cp:lastPrinted>2025-03-12T10:03:17Z</cp:lastPrinted>
  <dcterms:created xsi:type="dcterms:W3CDTF">2021-04-27T17:45:56Z</dcterms:created>
  <dcterms:modified xsi:type="dcterms:W3CDTF">2026-04-10T09:43:15Z</dcterms:modified>
</cp:coreProperties>
</file>