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2" r:id="rId2"/>
  </p:sldMasterIdLst>
  <p:notesMasterIdLst>
    <p:notesMasterId r:id="rId69"/>
  </p:notesMasterIdLst>
  <p:handoutMasterIdLst>
    <p:handoutMasterId r:id="rId70"/>
  </p:handoutMasterIdLst>
  <p:sldIdLst>
    <p:sldId id="333" r:id="rId3"/>
    <p:sldId id="258" r:id="rId4"/>
    <p:sldId id="259" r:id="rId5"/>
    <p:sldId id="349" r:id="rId6"/>
    <p:sldId id="257" r:id="rId7"/>
    <p:sldId id="260" r:id="rId8"/>
    <p:sldId id="261" r:id="rId9"/>
    <p:sldId id="340" r:id="rId10"/>
    <p:sldId id="341" r:id="rId11"/>
    <p:sldId id="350" r:id="rId12"/>
    <p:sldId id="342" r:id="rId13"/>
    <p:sldId id="262" r:id="rId14"/>
    <p:sldId id="263" r:id="rId15"/>
    <p:sldId id="324" r:id="rId16"/>
    <p:sldId id="343" r:id="rId17"/>
    <p:sldId id="344" r:id="rId18"/>
    <p:sldId id="314" r:id="rId19"/>
    <p:sldId id="264" r:id="rId20"/>
    <p:sldId id="339" r:id="rId21"/>
    <p:sldId id="335" r:id="rId22"/>
    <p:sldId id="328" r:id="rId23"/>
    <p:sldId id="329" r:id="rId24"/>
    <p:sldId id="330" r:id="rId25"/>
    <p:sldId id="331" r:id="rId26"/>
    <p:sldId id="351" r:id="rId27"/>
    <p:sldId id="268" r:id="rId28"/>
    <p:sldId id="269" r:id="rId29"/>
    <p:sldId id="270" r:id="rId30"/>
    <p:sldId id="271" r:id="rId31"/>
    <p:sldId id="272" r:id="rId32"/>
    <p:sldId id="273" r:id="rId33"/>
    <p:sldId id="274" r:id="rId34"/>
    <p:sldId id="275" r:id="rId35"/>
    <p:sldId id="276" r:id="rId36"/>
    <p:sldId id="277" r:id="rId37"/>
    <p:sldId id="278" r:id="rId38"/>
    <p:sldId id="282" r:id="rId39"/>
    <p:sldId id="283" r:id="rId40"/>
    <p:sldId id="285" r:id="rId41"/>
    <p:sldId id="288" r:id="rId42"/>
    <p:sldId id="289" r:id="rId43"/>
    <p:sldId id="290" r:id="rId44"/>
    <p:sldId id="291" r:id="rId45"/>
    <p:sldId id="292" r:id="rId46"/>
    <p:sldId id="293" r:id="rId47"/>
    <p:sldId id="294" r:id="rId48"/>
    <p:sldId id="338" r:id="rId49"/>
    <p:sldId id="345" r:id="rId50"/>
    <p:sldId id="297" r:id="rId51"/>
    <p:sldId id="299" r:id="rId52"/>
    <p:sldId id="336" r:id="rId53"/>
    <p:sldId id="300" r:id="rId54"/>
    <p:sldId id="301" r:id="rId55"/>
    <p:sldId id="302" r:id="rId56"/>
    <p:sldId id="337" r:id="rId57"/>
    <p:sldId id="303" r:id="rId58"/>
    <p:sldId id="332" r:id="rId59"/>
    <p:sldId id="305" r:id="rId60"/>
    <p:sldId id="306" r:id="rId61"/>
    <p:sldId id="326" r:id="rId62"/>
    <p:sldId id="307" r:id="rId63"/>
    <p:sldId id="348" r:id="rId64"/>
    <p:sldId id="308" r:id="rId65"/>
    <p:sldId id="309" r:id="rId66"/>
    <p:sldId id="310" r:id="rId67"/>
    <p:sldId id="312" r:id="rId68"/>
  </p:sldIdLst>
  <p:sldSz cx="12192000" cy="6858000"/>
  <p:notesSz cx="9926638" cy="67976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6" roundtripDataSignature="AMtx7mjRguYGbhd2z4LMYXaucNxW5drj1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Glose" initials="FG" lastIdx="1" clrIdx="0">
    <p:extLst>
      <p:ext uri="{19B8F6BF-5375-455C-9EA6-DF929625EA0E}">
        <p15:presenceInfo xmlns:p15="http://schemas.microsoft.com/office/powerpoint/2012/main" userId="933444208e708a4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C04A5E-0438-4142-A190-D8B6465D0D13}">
  <a:tblStyle styleId="{27C04A5E-0438-4142-A190-D8B6465D0D1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1E8ED01C-6845-40BF-AD69-315439F041A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1" autoAdjust="0"/>
    <p:restoredTop sz="94660"/>
  </p:normalViewPr>
  <p:slideViewPr>
    <p:cSldViewPr snapToGrid="0">
      <p:cViewPr varScale="1">
        <p:scale>
          <a:sx n="58" d="100"/>
          <a:sy n="58" d="100"/>
        </p:scale>
        <p:origin x="84" y="11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customschemas.google.com/relationships/presentationmetadata" Target="metadata"/><Relationship Id="rId7"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4302625" cy="34026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5621696" y="0"/>
            <a:ext cx="4302625" cy="340265"/>
          </a:xfrm>
          <a:prstGeom prst="rect">
            <a:avLst/>
          </a:prstGeom>
        </p:spPr>
        <p:txBody>
          <a:bodyPr vert="horz" lIns="91440" tIns="45720" rIns="91440" bIns="45720" rtlCol="0"/>
          <a:lstStyle>
            <a:lvl1pPr algn="r">
              <a:defRPr sz="1200"/>
            </a:lvl1pPr>
          </a:lstStyle>
          <a:p>
            <a:fld id="{3BE3D632-147A-4865-92F4-7F79E09110F1}" type="datetimeFigureOut">
              <a:rPr lang="de-DE" smtClean="0"/>
              <a:t>24.03.2023</a:t>
            </a:fld>
            <a:endParaRPr lang="de-DE"/>
          </a:p>
        </p:txBody>
      </p:sp>
      <p:sp>
        <p:nvSpPr>
          <p:cNvPr id="4" name="Fußzeilenplatzhalter 3"/>
          <p:cNvSpPr>
            <a:spLocks noGrp="1"/>
          </p:cNvSpPr>
          <p:nvPr>
            <p:ph type="ftr" sz="quarter" idx="2"/>
          </p:nvPr>
        </p:nvSpPr>
        <p:spPr>
          <a:xfrm>
            <a:off x="0" y="6457410"/>
            <a:ext cx="4302625" cy="34026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5621696" y="6457410"/>
            <a:ext cx="4302625" cy="340265"/>
          </a:xfrm>
          <a:prstGeom prst="rect">
            <a:avLst/>
          </a:prstGeom>
        </p:spPr>
        <p:txBody>
          <a:bodyPr vert="horz" lIns="91440" tIns="45720" rIns="91440" bIns="45720" rtlCol="0" anchor="b"/>
          <a:lstStyle>
            <a:lvl1pPr algn="r">
              <a:defRPr sz="1200"/>
            </a:lvl1pPr>
          </a:lstStyle>
          <a:p>
            <a:fld id="{CC26B3CF-4777-45CA-85F9-F44EA03ABA48}" type="slidenum">
              <a:rPr lang="de-DE" smtClean="0"/>
              <a:t>‹Nr.›</a:t>
            </a:fld>
            <a:endParaRPr lang="de-DE"/>
          </a:p>
        </p:txBody>
      </p:sp>
    </p:spTree>
    <p:extLst>
      <p:ext uri="{BB962C8B-B14F-4D97-AF65-F5344CB8AC3E}">
        <p14:creationId xmlns:p14="http://schemas.microsoft.com/office/powerpoint/2010/main" val="4111001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4301543" cy="34106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622799" y="0"/>
            <a:ext cx="4301543" cy="341064"/>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6456612"/>
            <a:ext cx="4301543" cy="341064"/>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622799" y="6456612"/>
            <a:ext cx="4301543" cy="34106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9" name="Google Shape;109;p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7173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79449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992665" y="3271381"/>
            <a:ext cx="7941310" cy="26766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521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992665" y="3271381"/>
            <a:ext cx="7941310" cy="26766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02164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992665" y="3271381"/>
            <a:ext cx="7941310" cy="26766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42954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14a37eaeab_0_0:notes"/>
          <p:cNvSpPr txBox="1">
            <a:spLocks noGrp="1"/>
          </p:cNvSpPr>
          <p:nvPr>
            <p:ph type="body" idx="1"/>
          </p:nvPr>
        </p:nvSpPr>
        <p:spPr>
          <a:xfrm>
            <a:off x="992665" y="3271381"/>
            <a:ext cx="7941310" cy="26766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14a37eaeab_0_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10188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7:notes"/>
          <p:cNvSpPr txBox="1">
            <a:spLocks noGrp="1"/>
          </p:cNvSpPr>
          <p:nvPr>
            <p:ph type="body" idx="1"/>
          </p:nvPr>
        </p:nvSpPr>
        <p:spPr>
          <a:xfrm>
            <a:off x="992665" y="3271381"/>
            <a:ext cx="7941310" cy="26766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6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7:notes"/>
          <p:cNvSpPr txBox="1">
            <a:spLocks noGrp="1"/>
          </p:cNvSpPr>
          <p:nvPr>
            <p:ph type="body" idx="1"/>
          </p:nvPr>
        </p:nvSpPr>
        <p:spPr>
          <a:xfrm>
            <a:off x="992665" y="3271381"/>
            <a:ext cx="7941310" cy="26766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6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7978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7:notes"/>
          <p:cNvSpPr txBox="1">
            <a:spLocks noGrp="1"/>
          </p:cNvSpPr>
          <p:nvPr>
            <p:ph type="body" idx="1"/>
          </p:nvPr>
        </p:nvSpPr>
        <p:spPr>
          <a:xfrm>
            <a:off x="992665" y="3271381"/>
            <a:ext cx="7941310" cy="26766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 name="Google Shape;157;p6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0919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3: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p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6cc65a427_0_0:notes"/>
          <p:cNvSpPr txBox="1">
            <a:spLocks noGrp="1"/>
          </p:cNvSpPr>
          <p:nvPr>
            <p:ph type="body" idx="1"/>
          </p:nvPr>
        </p:nvSpPr>
        <p:spPr>
          <a:xfrm>
            <a:off x="1001473" y="3013458"/>
            <a:ext cx="8011784" cy="246565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16cc65a427_0_0:notes"/>
          <p:cNvSpPr>
            <a:spLocks noGrp="1" noRot="1" noChangeAspect="1"/>
          </p:cNvSpPr>
          <p:nvPr>
            <p:ph type="sldImg" idx="2"/>
          </p:nvPr>
        </p:nvSpPr>
        <p:spPr>
          <a:xfrm>
            <a:off x="3128963" y="782638"/>
            <a:ext cx="3757612" cy="211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8520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6cc65a427_0_0:notes"/>
          <p:cNvSpPr txBox="1">
            <a:spLocks noGrp="1"/>
          </p:cNvSpPr>
          <p:nvPr>
            <p:ph type="body" idx="1"/>
          </p:nvPr>
        </p:nvSpPr>
        <p:spPr>
          <a:xfrm>
            <a:off x="1001473" y="3013458"/>
            <a:ext cx="8011784" cy="246565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16cc65a427_0_0:notes"/>
          <p:cNvSpPr>
            <a:spLocks noGrp="1" noRot="1" noChangeAspect="1"/>
          </p:cNvSpPr>
          <p:nvPr>
            <p:ph type="sldImg" idx="2"/>
          </p:nvPr>
        </p:nvSpPr>
        <p:spPr>
          <a:xfrm>
            <a:off x="3128963" y="782638"/>
            <a:ext cx="3757612" cy="211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7920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6cc65a427_0_0:notes"/>
          <p:cNvSpPr txBox="1">
            <a:spLocks noGrp="1"/>
          </p:cNvSpPr>
          <p:nvPr>
            <p:ph type="body" idx="1"/>
          </p:nvPr>
        </p:nvSpPr>
        <p:spPr>
          <a:xfrm>
            <a:off x="1001473" y="3013458"/>
            <a:ext cx="8011784" cy="246565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16cc65a427_0_0:notes"/>
          <p:cNvSpPr>
            <a:spLocks noGrp="1" noRot="1" noChangeAspect="1"/>
          </p:cNvSpPr>
          <p:nvPr>
            <p:ph type="sldImg" idx="2"/>
          </p:nvPr>
        </p:nvSpPr>
        <p:spPr>
          <a:xfrm>
            <a:off x="3128963" y="782638"/>
            <a:ext cx="3757612" cy="211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6506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6cc65a427_0_0:notes"/>
          <p:cNvSpPr txBox="1">
            <a:spLocks noGrp="1"/>
          </p:cNvSpPr>
          <p:nvPr>
            <p:ph type="body" idx="1"/>
          </p:nvPr>
        </p:nvSpPr>
        <p:spPr>
          <a:xfrm>
            <a:off x="1001473" y="3013458"/>
            <a:ext cx="8011784" cy="246565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16cc65a427_0_0:notes"/>
          <p:cNvSpPr>
            <a:spLocks noGrp="1" noRot="1" noChangeAspect="1"/>
          </p:cNvSpPr>
          <p:nvPr>
            <p:ph type="sldImg" idx="2"/>
          </p:nvPr>
        </p:nvSpPr>
        <p:spPr>
          <a:xfrm>
            <a:off x="3128963" y="782638"/>
            <a:ext cx="3757612" cy="211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95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6cc65a42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16cc65a42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4146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8:notes"/>
          <p:cNvSpPr txBox="1">
            <a:spLocks noGrp="1"/>
          </p:cNvSpPr>
          <p:nvPr>
            <p:ph type="body" idx="1"/>
          </p:nvPr>
        </p:nvSpPr>
        <p:spPr>
          <a:xfrm>
            <a:off x="992665" y="3271381"/>
            <a:ext cx="7941310" cy="26766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6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16cc65a427_0_13:notes"/>
          <p:cNvSpPr txBox="1">
            <a:spLocks noGrp="1"/>
          </p:cNvSpPr>
          <p:nvPr>
            <p:ph type="body" idx="1"/>
          </p:nvPr>
        </p:nvSpPr>
        <p:spPr>
          <a:xfrm>
            <a:off x="992665" y="3271381"/>
            <a:ext cx="7941310" cy="26766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g116cc65a427_0_1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1: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5" name="Google Shape;215;p1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2: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1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7" name="Google Shape;227;p1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1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7: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p1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2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2: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p2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4: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2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7: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2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6564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8: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2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9: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6" name="Google Shape;326;p2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0: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3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31: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p3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2: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3" name="Google Shape;343;p3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3169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3: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3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4821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6: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7" name="Google Shape;367;p3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8: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3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 name="Google Shape;114;p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8: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3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524397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9: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p3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0: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2" name="Google Shape;392;p4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1: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4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41: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4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921683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2: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42: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4: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4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18643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44: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44: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5: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4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45: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0" name="Google Shape;430;p4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4206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5: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5: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6: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p4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6: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p4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906402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47: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6" name="Google Shape;446;p47: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8: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4" name="Google Shape;454;p48: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9: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2" name="Google Shape;462;p49: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51: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p51: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6: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51644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6: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6: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8996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ayout Titel">
  <p:cSld name="Layout Titel">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76"/>
        <p:cNvGrpSpPr/>
        <p:nvPr/>
      </p:nvGrpSpPr>
      <p:grpSpPr>
        <a:xfrm>
          <a:off x="0" y="0"/>
          <a:ext cx="0" cy="0"/>
          <a:chOff x="0" y="0"/>
          <a:chExt cx="0" cy="0"/>
        </a:xfrm>
      </p:grpSpPr>
      <p:sp>
        <p:nvSpPr>
          <p:cNvPr id="77" name="Google Shape;77;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3"/>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79" name="Google Shape;79;p63"/>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3"/>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1" name="Google Shape;81;p63"/>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82" name="Google Shape;82;p63"/>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83"/>
        <p:cNvGrpSpPr/>
        <p:nvPr/>
      </p:nvGrpSpPr>
      <p:grpSpPr>
        <a:xfrm>
          <a:off x="0" y="0"/>
          <a:ext cx="0" cy="0"/>
          <a:chOff x="0" y="0"/>
          <a:chExt cx="0" cy="0"/>
        </a:xfrm>
      </p:grpSpPr>
      <p:sp>
        <p:nvSpPr>
          <p:cNvPr id="84" name="Google Shape;84;p64"/>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85" name="Google Shape;85;p64"/>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4"/>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7" name="Google Shape;87;p64"/>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88" name="Google Shape;88;p64"/>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89"/>
        <p:cNvGrpSpPr/>
        <p:nvPr/>
      </p:nvGrpSpPr>
      <p:grpSpPr>
        <a:xfrm>
          <a:off x="0" y="0"/>
          <a:ext cx="0" cy="0"/>
          <a:chOff x="0" y="0"/>
          <a:chExt cx="0" cy="0"/>
        </a:xfrm>
      </p:grpSpPr>
      <p:sp>
        <p:nvSpPr>
          <p:cNvPr id="90" name="Google Shape;90;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FF0000"/>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2" name="Google Shape;92;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0000"/>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3" name="Google Shape;93;p65"/>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94" name="Google Shape;94;p65"/>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65"/>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6" name="Google Shape;96;p65"/>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97" name="Google Shape;97;p65"/>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98"/>
        <p:cNvGrpSpPr/>
        <p:nvPr/>
      </p:nvGrpSpPr>
      <p:grpSpPr>
        <a:xfrm>
          <a:off x="0" y="0"/>
          <a:ext cx="0" cy="0"/>
          <a:chOff x="0" y="0"/>
          <a:chExt cx="0" cy="0"/>
        </a:xfrm>
      </p:grpSpPr>
      <p:sp>
        <p:nvSpPr>
          <p:cNvPr id="99" name="Google Shape;99;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66"/>
          <p:cNvSpPr>
            <a:spLocks noGrp="1"/>
          </p:cNvSpPr>
          <p:nvPr>
            <p:ph type="pic" idx="2"/>
          </p:nvPr>
        </p:nvSpPr>
        <p:spPr>
          <a:xfrm>
            <a:off x="5183188" y="987425"/>
            <a:ext cx="6172200" cy="4873625"/>
          </a:xfrm>
          <a:prstGeom prst="rect">
            <a:avLst/>
          </a:prstGeom>
          <a:noFill/>
          <a:ln>
            <a:noFill/>
          </a:ln>
        </p:spPr>
      </p:sp>
      <p:sp>
        <p:nvSpPr>
          <p:cNvPr id="101" name="Google Shape;101;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F0000"/>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2" name="Google Shape;102;p66"/>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103" name="Google Shape;103;p66"/>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66"/>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5" name="Google Shape;105;p66"/>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106" name="Google Shape;106;p66"/>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yout Zwischentitel">
  <p:cSld name="Layout Zwischentitel">
    <p:spTree>
      <p:nvGrpSpPr>
        <p:cNvPr id="1" name="Shape 13"/>
        <p:cNvGrpSpPr/>
        <p:nvPr/>
      </p:nvGrpSpPr>
      <p:grpSpPr>
        <a:xfrm>
          <a:off x="0" y="0"/>
          <a:ext cx="0" cy="0"/>
          <a:chOff x="0" y="0"/>
          <a:chExt cx="0" cy="0"/>
        </a:xfrm>
      </p:grpSpPr>
      <p:pic>
        <p:nvPicPr>
          <p:cNvPr id="14" name="Google Shape;14;p58"/>
          <p:cNvPicPr preferRelativeResize="0"/>
          <p:nvPr/>
        </p:nvPicPr>
        <p:blipFill rotWithShape="1">
          <a:blip r:embed="rId2">
            <a:alphaModFix/>
          </a:blip>
          <a:srcRect/>
          <a:stretch/>
        </p:blipFill>
        <p:spPr>
          <a:xfrm>
            <a:off x="0" y="-1"/>
            <a:ext cx="12192000" cy="7434145"/>
          </a:xfrm>
          <a:prstGeom prst="rect">
            <a:avLst/>
          </a:prstGeom>
          <a:noFill/>
          <a:ln>
            <a:noFill/>
          </a:ln>
        </p:spPr>
      </p:pic>
      <p:pic>
        <p:nvPicPr>
          <p:cNvPr id="15" name="Google Shape;15;p58"/>
          <p:cNvPicPr preferRelativeResize="0"/>
          <p:nvPr/>
        </p:nvPicPr>
        <p:blipFill rotWithShape="1">
          <a:blip r:embed="rId3">
            <a:alphaModFix/>
          </a:blip>
          <a:srcRect/>
          <a:stretch/>
        </p:blipFill>
        <p:spPr>
          <a:xfrm rot="-5400000">
            <a:off x="10611141" y="210778"/>
            <a:ext cx="1332918" cy="1334530"/>
          </a:xfrm>
          <a:prstGeom prst="rect">
            <a:avLst/>
          </a:prstGeom>
          <a:noFill/>
          <a:ln>
            <a:noFill/>
          </a:ln>
        </p:spPr>
      </p:pic>
      <p:sp>
        <p:nvSpPr>
          <p:cNvPr id="16" name="Google Shape;16;p58"/>
          <p:cNvSpPr/>
          <p:nvPr/>
        </p:nvSpPr>
        <p:spPr>
          <a:xfrm>
            <a:off x="0" y="2993948"/>
            <a:ext cx="12192000" cy="14462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etze Seite">
  <p:cSld name="letze Seite">
    <p:spTree>
      <p:nvGrpSpPr>
        <p:cNvPr id="1" name="Shape 17"/>
        <p:cNvGrpSpPr/>
        <p:nvPr/>
      </p:nvGrpSpPr>
      <p:grpSpPr>
        <a:xfrm>
          <a:off x="0" y="0"/>
          <a:ext cx="0" cy="0"/>
          <a:chOff x="0" y="0"/>
          <a:chExt cx="0" cy="0"/>
        </a:xfrm>
      </p:grpSpPr>
      <p:sp>
        <p:nvSpPr>
          <p:cNvPr id="18" name="Google Shape;18;p59"/>
          <p:cNvSpPr txBox="1"/>
          <p:nvPr/>
        </p:nvSpPr>
        <p:spPr>
          <a:xfrm>
            <a:off x="980303" y="2799267"/>
            <a:ext cx="10190205" cy="17543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de-DE" sz="5400" b="1" i="0" u="none" strike="noStrike" cap="none">
                <a:solidFill>
                  <a:schemeClr val="lt1"/>
                </a:solidFill>
                <a:latin typeface="Calibri"/>
                <a:ea typeface="Calibri"/>
                <a:cs typeface="Calibri"/>
                <a:sym typeface="Calibri"/>
              </a:rPr>
              <a:t>VIELEN DANK FÜR EURE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Arial"/>
              <a:buNone/>
            </a:pPr>
            <a:r>
              <a:rPr lang="de-DE" sz="5400" b="1" i="0" u="none" strike="noStrike" cap="none">
                <a:solidFill>
                  <a:schemeClr val="lt1"/>
                </a:solidFill>
                <a:latin typeface="Calibri"/>
                <a:ea typeface="Calibri"/>
                <a:cs typeface="Calibri"/>
                <a:sym typeface="Calibri"/>
              </a:rPr>
              <a:t>AUFMERKSAMKEIT!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7"/>
        <p:cNvGrpSpPr/>
        <p:nvPr/>
      </p:nvGrpSpPr>
      <p:grpSpPr>
        <a:xfrm>
          <a:off x="0" y="0"/>
          <a:ext cx="0" cy="0"/>
          <a:chOff x="0" y="0"/>
          <a:chExt cx="0" cy="0"/>
        </a:xfrm>
      </p:grpSpPr>
      <p:sp>
        <p:nvSpPr>
          <p:cNvPr id="28" name="Google Shape;28;p55"/>
          <p:cNvSpPr txBox="1">
            <a:spLocks noGrp="1"/>
          </p:cNvSpPr>
          <p:nvPr>
            <p:ph type="ctrTitle"/>
          </p:nvPr>
        </p:nvSpPr>
        <p:spPr>
          <a:xfrm>
            <a:off x="581609" y="1122363"/>
            <a:ext cx="9144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5"/>
          <p:cNvSpPr txBox="1">
            <a:spLocks noGrp="1"/>
          </p:cNvSpPr>
          <p:nvPr>
            <p:ph type="subTitle" idx="1"/>
          </p:nvPr>
        </p:nvSpPr>
        <p:spPr>
          <a:xfrm>
            <a:off x="581609" y="3630030"/>
            <a:ext cx="9144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rgbClr val="FF0000"/>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55"/>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31" name="Google Shape;31;p55"/>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5"/>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3" name="Google Shape;33;p55"/>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34" name="Google Shape;34;p55"/>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yout Zwischentitel">
  <p:cSld name="Layout Zwischentitel">
    <p:spTree>
      <p:nvGrpSpPr>
        <p:cNvPr id="1" name="Shape 35"/>
        <p:cNvGrpSpPr/>
        <p:nvPr/>
      </p:nvGrpSpPr>
      <p:grpSpPr>
        <a:xfrm>
          <a:off x="0" y="0"/>
          <a:ext cx="0" cy="0"/>
          <a:chOff x="0" y="0"/>
          <a:chExt cx="0" cy="0"/>
        </a:xfrm>
      </p:grpSpPr>
      <p:pic>
        <p:nvPicPr>
          <p:cNvPr id="36" name="Google Shape;36;p56"/>
          <p:cNvPicPr preferRelativeResize="0"/>
          <p:nvPr/>
        </p:nvPicPr>
        <p:blipFill rotWithShape="1">
          <a:blip r:embed="rId2">
            <a:alphaModFix/>
          </a:blip>
          <a:srcRect/>
          <a:stretch/>
        </p:blipFill>
        <p:spPr>
          <a:xfrm>
            <a:off x="0" y="-1"/>
            <a:ext cx="12192000" cy="7434145"/>
          </a:xfrm>
          <a:prstGeom prst="rect">
            <a:avLst/>
          </a:prstGeom>
          <a:noFill/>
          <a:ln>
            <a:noFill/>
          </a:ln>
        </p:spPr>
      </p:pic>
      <p:pic>
        <p:nvPicPr>
          <p:cNvPr id="37" name="Google Shape;37;p56"/>
          <p:cNvPicPr preferRelativeResize="0"/>
          <p:nvPr/>
        </p:nvPicPr>
        <p:blipFill rotWithShape="1">
          <a:blip r:embed="rId3">
            <a:alphaModFix/>
          </a:blip>
          <a:srcRect/>
          <a:stretch/>
        </p:blipFill>
        <p:spPr>
          <a:xfrm rot="-5400000">
            <a:off x="10611141" y="210778"/>
            <a:ext cx="1332918" cy="1334530"/>
          </a:xfrm>
          <a:prstGeom prst="rect">
            <a:avLst/>
          </a:prstGeom>
          <a:noFill/>
          <a:ln>
            <a:noFill/>
          </a:ln>
        </p:spPr>
      </p:pic>
      <p:sp>
        <p:nvSpPr>
          <p:cNvPr id="38" name="Google Shape;38;p56"/>
          <p:cNvSpPr/>
          <p:nvPr/>
        </p:nvSpPr>
        <p:spPr>
          <a:xfrm>
            <a:off x="0" y="2993948"/>
            <a:ext cx="12192000" cy="144624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39"/>
        <p:cNvGrpSpPr/>
        <p:nvPr/>
      </p:nvGrpSpPr>
      <p:grpSpPr>
        <a:xfrm>
          <a:off x="0" y="0"/>
          <a:ext cx="0" cy="0"/>
          <a:chOff x="0" y="0"/>
          <a:chExt cx="0" cy="0"/>
        </a:xfrm>
      </p:grpSpPr>
      <p:sp>
        <p:nvSpPr>
          <p:cNvPr id="40" name="Google Shape;4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7"/>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43" name="Google Shape;43;p57"/>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57"/>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45" name="Google Shape;45;p57"/>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46" name="Google Shape;46;p57"/>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47"/>
        <p:cNvGrpSpPr/>
        <p:nvPr/>
      </p:nvGrpSpPr>
      <p:grpSpPr>
        <a:xfrm>
          <a:off x="0" y="0"/>
          <a:ext cx="0" cy="0"/>
          <a:chOff x="0" y="0"/>
          <a:chExt cx="0" cy="0"/>
        </a:xfrm>
      </p:grpSpPr>
      <p:sp>
        <p:nvSpPr>
          <p:cNvPr id="48" name="Google Shape;48;p60"/>
          <p:cNvSpPr txBox="1">
            <a:spLocks noGrp="1"/>
          </p:cNvSpPr>
          <p:nvPr>
            <p:ph type="title"/>
          </p:nvPr>
        </p:nvSpPr>
        <p:spPr>
          <a:xfrm>
            <a:off x="799322" y="51542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0"/>
          <p:cNvSpPr txBox="1">
            <a:spLocks noGrp="1"/>
          </p:cNvSpPr>
          <p:nvPr>
            <p:ph type="body" idx="1"/>
          </p:nvPr>
        </p:nvSpPr>
        <p:spPr>
          <a:xfrm>
            <a:off x="799322" y="3368157"/>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60"/>
          <p:cNvSpPr txBox="1"/>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Calibri"/>
                <a:ea typeface="Calibri"/>
                <a:cs typeface="Calibri"/>
                <a:sym typeface="Calibri"/>
              </a:rPr>
              <a:t>21.02.2022</a:t>
            </a:r>
            <a:endParaRPr sz="1200" b="0" i="0" u="none" strike="noStrike" cap="none">
              <a:solidFill>
                <a:schemeClr val="lt1"/>
              </a:solidFill>
              <a:latin typeface="Calibri"/>
              <a:ea typeface="Calibri"/>
              <a:cs typeface="Calibri"/>
              <a:sym typeface="Calibri"/>
            </a:endParaRPr>
          </a:p>
        </p:txBody>
      </p:sp>
      <p:sp>
        <p:nvSpPr>
          <p:cNvPr id="51" name="Google Shape;51;p60"/>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52" name="Google Shape;52;p60"/>
          <p:cNvSpPr txBox="1"/>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r>
              <a:rPr lang="de-DE" sz="1200" b="0" i="0" u="none" strike="noStrike" cap="none">
                <a:solidFill>
                  <a:schemeClr val="lt1"/>
                </a:solidFill>
                <a:latin typeface="Calibri"/>
                <a:ea typeface="Calibri"/>
                <a:cs typeface="Calibri"/>
                <a:sym typeface="Calibri"/>
              </a:rPr>
              <a:t>21.02.2022</a:t>
            </a:r>
            <a:endParaRPr sz="1200" b="0" i="0" u="none" strike="noStrike" cap="none">
              <a:solidFill>
                <a:schemeClr val="lt1"/>
              </a:solidFill>
              <a:latin typeface="Calibri"/>
              <a:ea typeface="Calibri"/>
              <a:cs typeface="Calibri"/>
              <a:sym typeface="Calibri"/>
            </a:endParaRPr>
          </a:p>
        </p:txBody>
      </p:sp>
      <p:cxnSp>
        <p:nvCxnSpPr>
          <p:cNvPr id="53" name="Google Shape;53;p60"/>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54" name="Google Shape;54;p60"/>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
        <p:nvSpPr>
          <p:cNvPr id="55" name="Google Shape;55;p60"/>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56"/>
        <p:cNvGrpSpPr/>
        <p:nvPr/>
      </p:nvGrpSpPr>
      <p:grpSpPr>
        <a:xfrm>
          <a:off x="0" y="0"/>
          <a:ext cx="0" cy="0"/>
          <a:chOff x="0" y="0"/>
          <a:chExt cx="0" cy="0"/>
        </a:xfrm>
      </p:grpSpPr>
      <p:sp>
        <p:nvSpPr>
          <p:cNvPr id="57" name="Google Shape;57;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6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61"/>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61" name="Google Shape;61;p61"/>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61"/>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3" name="Google Shape;63;p61"/>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64" name="Google Shape;64;p61"/>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65"/>
        <p:cNvGrpSpPr/>
        <p:nvPr/>
      </p:nvGrpSpPr>
      <p:grpSpPr>
        <a:xfrm>
          <a:off x="0" y="0"/>
          <a:ext cx="0" cy="0"/>
          <a:chOff x="0" y="0"/>
          <a:chExt cx="0" cy="0"/>
        </a:xfrm>
      </p:grpSpPr>
      <p:sp>
        <p:nvSpPr>
          <p:cNvPr id="66" name="Google Shape;66;p6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6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6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6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0" name="Google Shape;70;p6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FF0000"/>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62"/>
          <p:cNvSpPr txBox="1">
            <a:spLocks noGrp="1"/>
          </p:cNvSpPr>
          <p:nvPr>
            <p:ph type="sldNum" idx="12"/>
          </p:nvPr>
        </p:nvSpPr>
        <p:spPr>
          <a:xfrm>
            <a:off x="11411338" y="6364290"/>
            <a:ext cx="612711"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
        <p:nvSpPr>
          <p:cNvPr id="72" name="Google Shape;72;p62"/>
          <p:cNvSpPr txBox="1">
            <a:spLocks noGrp="1"/>
          </p:cNvSpPr>
          <p:nvPr>
            <p:ph type="ftr" idx="11"/>
          </p:nvPr>
        </p:nvSpPr>
        <p:spPr>
          <a:xfrm>
            <a:off x="8210939" y="6366493"/>
            <a:ext cx="2844282"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2"/>
          <p:cNvSpPr txBox="1">
            <a:spLocks noGrp="1"/>
          </p:cNvSpPr>
          <p:nvPr>
            <p:ph type="dt" idx="10"/>
          </p:nvPr>
        </p:nvSpPr>
        <p:spPr>
          <a:xfrm>
            <a:off x="5279573" y="6364290"/>
            <a:ext cx="274320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4" name="Google Shape;74;p62"/>
          <p:cNvCxnSpPr/>
          <p:nvPr/>
        </p:nvCxnSpPr>
        <p:spPr>
          <a:xfrm>
            <a:off x="11243387" y="6364290"/>
            <a:ext cx="0" cy="365125"/>
          </a:xfrm>
          <a:prstGeom prst="straightConnector1">
            <a:avLst/>
          </a:prstGeom>
          <a:noFill/>
          <a:ln w="9525" cap="flat" cmpd="sng">
            <a:solidFill>
              <a:schemeClr val="lt1"/>
            </a:solidFill>
            <a:prstDash val="solid"/>
            <a:miter lim="800000"/>
            <a:headEnd type="none" w="sm" len="sm"/>
            <a:tailEnd type="none" w="sm" len="sm"/>
          </a:ln>
        </p:spPr>
      </p:cxnSp>
      <p:cxnSp>
        <p:nvCxnSpPr>
          <p:cNvPr id="75" name="Google Shape;75;p62"/>
          <p:cNvCxnSpPr/>
          <p:nvPr/>
        </p:nvCxnSpPr>
        <p:spPr>
          <a:xfrm>
            <a:off x="8090420" y="6354147"/>
            <a:ext cx="0" cy="365125"/>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4.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2"/>
          <p:cNvPicPr preferRelativeResize="0"/>
          <p:nvPr/>
        </p:nvPicPr>
        <p:blipFill rotWithShape="1">
          <a:blip r:embed="rId5">
            <a:alphaModFix/>
          </a:blip>
          <a:srcRect/>
          <a:stretch/>
        </p:blipFill>
        <p:spPr>
          <a:xfrm>
            <a:off x="0" y="-1"/>
            <a:ext cx="12192000" cy="7434145"/>
          </a:xfrm>
          <a:prstGeom prst="rect">
            <a:avLst/>
          </a:prstGeom>
          <a:noFill/>
          <a:ln>
            <a:noFill/>
          </a:ln>
        </p:spPr>
      </p:pic>
      <p:pic>
        <p:nvPicPr>
          <p:cNvPr id="11" name="Google Shape;11;p52"/>
          <p:cNvPicPr preferRelativeResize="0"/>
          <p:nvPr/>
        </p:nvPicPr>
        <p:blipFill rotWithShape="1">
          <a:blip r:embed="rId6">
            <a:alphaModFix/>
          </a:blip>
          <a:srcRect/>
          <a:stretch/>
        </p:blipFill>
        <p:spPr>
          <a:xfrm rot="-5400000">
            <a:off x="10611141" y="210778"/>
            <a:ext cx="1332918" cy="13345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FF0000"/>
              </a:buClr>
              <a:buSzPts val="2800"/>
              <a:buFont typeface="Noto Sans Symbols"/>
              <a:buChar char="▪"/>
              <a:defRPr sz="2800" b="1" i="0" u="none" strike="noStrike" cap="none">
                <a:solidFill>
                  <a:srgbClr val="FF0000"/>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Noto Sans Symbols"/>
              <a:buChar char="▪"/>
              <a:defRPr sz="2800" b="1"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pic>
        <p:nvPicPr>
          <p:cNvPr id="25" name="Google Shape;25;p54"/>
          <p:cNvPicPr preferRelativeResize="0"/>
          <p:nvPr/>
        </p:nvPicPr>
        <p:blipFill rotWithShape="1">
          <a:blip r:embed="rId12">
            <a:alphaModFix/>
          </a:blip>
          <a:srcRect/>
          <a:stretch/>
        </p:blipFill>
        <p:spPr>
          <a:xfrm>
            <a:off x="0" y="4534678"/>
            <a:ext cx="12192000" cy="2323322"/>
          </a:xfrm>
          <a:prstGeom prst="rect">
            <a:avLst/>
          </a:prstGeom>
          <a:noFill/>
          <a:ln>
            <a:noFill/>
          </a:ln>
        </p:spPr>
      </p:pic>
      <p:pic>
        <p:nvPicPr>
          <p:cNvPr id="26" name="Google Shape;26;p54"/>
          <p:cNvPicPr preferRelativeResize="0"/>
          <p:nvPr/>
        </p:nvPicPr>
        <p:blipFill rotWithShape="1">
          <a:blip r:embed="rId13">
            <a:alphaModFix/>
          </a:blip>
          <a:srcRect/>
          <a:stretch/>
        </p:blipFill>
        <p:spPr>
          <a:xfrm rot="-5400000">
            <a:off x="10611141" y="210778"/>
            <a:ext cx="1332918" cy="13345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www.scdjk.de/" TargetMode="External"/><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29.jpg"/></Relationships>
</file>

<file path=ppt/slides/_rels/slide6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33.jpg"/></Relationships>
</file>

<file path=ppt/slides/_rels/slide6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scdjk.de/"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
          <p:cNvSpPr txBox="1"/>
          <p:nvPr/>
        </p:nvSpPr>
        <p:spPr>
          <a:xfrm>
            <a:off x="590550" y="2332737"/>
            <a:ext cx="10589289" cy="304694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de-DE" sz="7200" b="0" i="0" u="none" strike="noStrike" cap="none" dirty="0">
                <a:solidFill>
                  <a:schemeClr val="lt1"/>
                </a:solidFill>
                <a:latin typeface="+mn-lt"/>
                <a:ea typeface="Calibri"/>
                <a:cs typeface="Calibri"/>
                <a:sym typeface="Calibri"/>
              </a:rPr>
              <a:t>Mitgliederversammlung </a:t>
            </a:r>
            <a:endParaRPr sz="1400" b="0" i="0" u="none" strike="noStrike" cap="none" dirty="0">
              <a:solidFill>
                <a:srgbClr val="000000"/>
              </a:solidFill>
              <a:latin typeface="+mn-lt"/>
              <a:sym typeface="Arial"/>
            </a:endParaRPr>
          </a:p>
          <a:p>
            <a:pPr marL="0" marR="0" lvl="0" indent="0" algn="ctr" rtl="0">
              <a:lnSpc>
                <a:spcPct val="100000"/>
              </a:lnSpc>
              <a:spcBef>
                <a:spcPts val="0"/>
              </a:spcBef>
              <a:spcAft>
                <a:spcPts val="0"/>
              </a:spcAft>
              <a:buClr>
                <a:srgbClr val="000000"/>
              </a:buClr>
              <a:buSzPts val="7200"/>
              <a:buFont typeface="Arial"/>
              <a:buNone/>
            </a:pPr>
            <a:r>
              <a:rPr lang="de-DE" sz="7200" b="0" i="0" u="none" strike="noStrike" cap="none" dirty="0">
                <a:solidFill>
                  <a:schemeClr val="lt1"/>
                </a:solidFill>
                <a:latin typeface="+mn-lt"/>
                <a:ea typeface="Calibri"/>
                <a:cs typeface="Calibri"/>
                <a:sym typeface="Calibri"/>
              </a:rPr>
              <a:t>SC DJK Everswinkel e.V.</a:t>
            </a:r>
            <a:endParaRPr sz="1400" b="0" i="0" u="none" strike="noStrike" cap="none" dirty="0">
              <a:solidFill>
                <a:srgbClr val="000000"/>
              </a:solidFill>
              <a:latin typeface="+mn-lt"/>
              <a:sym typeface="Arial"/>
            </a:endParaRPr>
          </a:p>
          <a:p>
            <a:pPr marL="0" marR="0" lvl="0" indent="0" algn="r" rtl="0">
              <a:lnSpc>
                <a:spcPct val="100000"/>
              </a:lnSpc>
              <a:spcBef>
                <a:spcPts val="0"/>
              </a:spcBef>
              <a:spcAft>
                <a:spcPts val="0"/>
              </a:spcAft>
              <a:buClr>
                <a:srgbClr val="000000"/>
              </a:buClr>
              <a:buSzPts val="2400"/>
              <a:buFont typeface="Arial"/>
              <a:buNone/>
            </a:pPr>
            <a:r>
              <a:rPr lang="de-DE" sz="2400" b="0" i="0" u="none" strike="noStrike" cap="none" dirty="0" smtClean="0">
                <a:solidFill>
                  <a:schemeClr val="lt1"/>
                </a:solidFill>
                <a:latin typeface="+mn-lt"/>
                <a:ea typeface="Calibri"/>
                <a:cs typeface="Calibri"/>
                <a:sym typeface="Calibri"/>
              </a:rPr>
              <a:t>24</a:t>
            </a:r>
            <a:r>
              <a:rPr lang="de-DE" sz="2400" b="0" i="0" u="none" strike="noStrike" cap="none" dirty="0">
                <a:solidFill>
                  <a:schemeClr val="lt1"/>
                </a:solidFill>
                <a:latin typeface="+mn-lt"/>
                <a:ea typeface="Calibri"/>
                <a:cs typeface="Calibri"/>
                <a:sym typeface="Calibri"/>
              </a:rPr>
              <a:t>. März </a:t>
            </a:r>
            <a:r>
              <a:rPr lang="de-DE" sz="2400" b="0" i="0" u="none" strike="noStrike" cap="none" dirty="0" smtClean="0">
                <a:solidFill>
                  <a:schemeClr val="lt1"/>
                </a:solidFill>
                <a:latin typeface="+mn-lt"/>
                <a:ea typeface="Calibri"/>
                <a:cs typeface="Calibri"/>
                <a:sym typeface="Calibri"/>
              </a:rPr>
              <a:t>2023 </a:t>
            </a:r>
            <a:r>
              <a:rPr lang="de-DE" sz="2400" b="0" i="0" u="none" strike="noStrike" cap="none" dirty="0">
                <a:solidFill>
                  <a:schemeClr val="lt1"/>
                </a:solidFill>
                <a:latin typeface="+mn-lt"/>
                <a:ea typeface="Calibri"/>
                <a:cs typeface="Calibri"/>
                <a:sym typeface="Calibri"/>
              </a:rPr>
              <a:t>19.30 Uhr</a:t>
            </a:r>
            <a:endParaRPr sz="1400" b="0" i="0" u="none" strike="noStrike" cap="none" dirty="0">
              <a:solidFill>
                <a:srgbClr val="000000"/>
              </a:solidFill>
              <a:latin typeface="+mn-lt"/>
              <a:sym typeface="Arial"/>
            </a:endParaRPr>
          </a:p>
          <a:p>
            <a:pPr marL="0" marR="0" lvl="0" indent="0" algn="r" rtl="0">
              <a:lnSpc>
                <a:spcPct val="100000"/>
              </a:lnSpc>
              <a:spcBef>
                <a:spcPts val="0"/>
              </a:spcBef>
              <a:spcAft>
                <a:spcPts val="0"/>
              </a:spcAft>
              <a:buClr>
                <a:srgbClr val="000000"/>
              </a:buClr>
              <a:buSzPts val="2400"/>
              <a:buFont typeface="Arial"/>
              <a:buNone/>
            </a:pPr>
            <a:r>
              <a:rPr lang="de-DE" sz="2400" b="0" i="0" u="none" strike="noStrike" cap="none" dirty="0">
                <a:solidFill>
                  <a:schemeClr val="lt1"/>
                </a:solidFill>
                <a:latin typeface="+mn-lt"/>
                <a:ea typeface="Calibri"/>
                <a:cs typeface="Calibri"/>
                <a:sym typeface="Calibri"/>
              </a:rPr>
              <a:t>Gasthof </a:t>
            </a:r>
            <a:r>
              <a:rPr lang="de-DE" sz="2400" b="0" i="0" u="none" strike="noStrike" cap="none" dirty="0" err="1">
                <a:solidFill>
                  <a:schemeClr val="lt1"/>
                </a:solidFill>
                <a:latin typeface="+mn-lt"/>
                <a:ea typeface="Calibri"/>
                <a:cs typeface="Calibri"/>
                <a:sym typeface="Calibri"/>
              </a:rPr>
              <a:t>Strietholt</a:t>
            </a:r>
            <a:endParaRPr sz="2400" b="0" i="0" u="none" strike="noStrike" cap="none" dirty="0">
              <a:solidFill>
                <a:schemeClr val="lt1"/>
              </a:solidFill>
              <a:latin typeface="+mn-lt"/>
              <a:ea typeface="Calibri"/>
              <a:cs typeface="Calibri"/>
              <a:sym typeface="Calibri"/>
            </a:endParaRPr>
          </a:p>
        </p:txBody>
      </p:sp>
    </p:spTree>
    <p:extLst>
      <p:ext uri="{BB962C8B-B14F-4D97-AF65-F5344CB8AC3E}">
        <p14:creationId xmlns:p14="http://schemas.microsoft.com/office/powerpoint/2010/main" val="6918643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smtClean="0"/>
              <a:t>Verabschiedung Reinhold Rottmann</a:t>
            </a:r>
            <a:endParaRPr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42" y="1420093"/>
            <a:ext cx="5927730" cy="4445798"/>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664" y="1690688"/>
            <a:ext cx="5927730" cy="4723612"/>
          </a:xfrm>
          <a:prstGeom prst="rect">
            <a:avLst/>
          </a:prstGeom>
        </p:spPr>
      </p:pic>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9871" y="1901083"/>
            <a:ext cx="3565215" cy="4753620"/>
          </a:xfrm>
          <a:prstGeom prst="rect">
            <a:avLst/>
          </a:prstGeom>
        </p:spPr>
      </p:pic>
      <p:pic>
        <p:nvPicPr>
          <p:cNvPr id="6"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1372" y="1594265"/>
            <a:ext cx="6204857" cy="4653643"/>
          </a:xfrm>
          <a:prstGeom prst="rect">
            <a:avLst/>
          </a:prstGeom>
        </p:spPr>
      </p:pic>
    </p:spTree>
    <p:extLst>
      <p:ext uri="{BB962C8B-B14F-4D97-AF65-F5344CB8AC3E}">
        <p14:creationId xmlns:p14="http://schemas.microsoft.com/office/powerpoint/2010/main" val="90509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smtClean="0"/>
              <a:t>Nachfolger (m/w/d) gesucht</a:t>
            </a:r>
            <a:endParaRPr dirty="0"/>
          </a:p>
        </p:txBody>
      </p:sp>
      <p:sp>
        <p:nvSpPr>
          <p:cNvPr id="140" name="Google Shape;140;p6"/>
          <p:cNvSpPr txBox="1">
            <a:spLocks noGrp="1"/>
          </p:cNvSpPr>
          <p:nvPr>
            <p:ph type="body" idx="1"/>
          </p:nvPr>
        </p:nvSpPr>
        <p:spPr>
          <a:xfrm>
            <a:off x="838200" y="1690688"/>
            <a:ext cx="795287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lang="de-DE" sz="2000" b="0" dirty="0" smtClean="0">
              <a:solidFill>
                <a:schemeClr val="tx1"/>
              </a:solidFill>
              <a:latin typeface="+mn-lt"/>
            </a:endParaRPr>
          </a:p>
          <a:p>
            <a:pPr marL="0" lvl="0" indent="0" algn="l" rtl="0">
              <a:lnSpc>
                <a:spcPct val="90000"/>
              </a:lnSpc>
              <a:spcBef>
                <a:spcPts val="0"/>
              </a:spcBef>
              <a:spcAft>
                <a:spcPts val="0"/>
              </a:spcAft>
              <a:buClr>
                <a:srgbClr val="FF0000"/>
              </a:buClr>
              <a:buSzPts val="2800"/>
              <a:buNone/>
            </a:pPr>
            <a:endParaRPr dirty="0">
              <a:solidFill>
                <a:schemeClr val="tx1"/>
              </a:solidFill>
              <a:latin typeface="+mn-lt"/>
            </a:endParaRPr>
          </a:p>
          <a:p>
            <a:pPr marL="0" lvl="0" indent="0" algn="l" rtl="0">
              <a:lnSpc>
                <a:spcPct val="90000"/>
              </a:lnSpc>
              <a:spcBef>
                <a:spcPts val="100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pic>
        <p:nvPicPr>
          <p:cNvPr id="3" name="Grafik 2"/>
          <p:cNvPicPr>
            <a:picLocks noChangeAspect="1"/>
          </p:cNvPicPr>
          <p:nvPr/>
        </p:nvPicPr>
        <p:blipFill>
          <a:blip r:embed="rId3"/>
          <a:stretch>
            <a:fillRect/>
          </a:stretch>
        </p:blipFill>
        <p:spPr>
          <a:xfrm>
            <a:off x="200025" y="1351568"/>
            <a:ext cx="5895975" cy="4343400"/>
          </a:xfrm>
          <a:prstGeom prst="rect">
            <a:avLst/>
          </a:prstGeom>
        </p:spPr>
      </p:pic>
      <p:pic>
        <p:nvPicPr>
          <p:cNvPr id="4" name="Grafik 3"/>
          <p:cNvPicPr>
            <a:picLocks noChangeAspect="1"/>
          </p:cNvPicPr>
          <p:nvPr/>
        </p:nvPicPr>
        <p:blipFill>
          <a:blip r:embed="rId4"/>
          <a:stretch>
            <a:fillRect/>
          </a:stretch>
        </p:blipFill>
        <p:spPr>
          <a:xfrm>
            <a:off x="6091139" y="2246918"/>
            <a:ext cx="6067425" cy="3448050"/>
          </a:xfrm>
          <a:prstGeom prst="rect">
            <a:avLst/>
          </a:prstGeom>
        </p:spPr>
      </p:pic>
    </p:spTree>
    <p:extLst>
      <p:ext uri="{BB962C8B-B14F-4D97-AF65-F5344CB8AC3E}">
        <p14:creationId xmlns:p14="http://schemas.microsoft.com/office/powerpoint/2010/main" val="3681690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smtClean="0">
                <a:solidFill>
                  <a:schemeClr val="dk1"/>
                </a:solidFill>
                <a:latin typeface="+mn-lt"/>
                <a:ea typeface="Calibri"/>
                <a:cs typeface="Calibri"/>
                <a:sym typeface="Calibri"/>
              </a:rPr>
              <a:t>Grußworte</a:t>
            </a:r>
            <a:endParaRPr sz="1400" b="0" i="0" u="none" strike="noStrike" cap="none" dirty="0">
              <a:solidFill>
                <a:srgbClr val="000000"/>
              </a:solidFill>
              <a:latin typeface="+mn-lt"/>
              <a:sym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20862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smtClean="0">
                <a:latin typeface="Arial" panose="020B0604020202020204" pitchFamily="34" charset="0"/>
                <a:cs typeface="Arial" panose="020B0604020202020204" pitchFamily="34" charset="0"/>
              </a:rPr>
              <a:t>Grußworte</a:t>
            </a:r>
            <a:endParaRPr dirty="0">
              <a:latin typeface="Arial" panose="020B0604020202020204" pitchFamily="34" charset="0"/>
              <a:cs typeface="Arial" panose="020B0604020202020204" pitchFamily="34" charset="0"/>
            </a:endParaRPr>
          </a:p>
        </p:txBody>
      </p:sp>
      <p:sp>
        <p:nvSpPr>
          <p:cNvPr id="152" name="Google Shape;152;g114a37eaeab_0_0"/>
          <p:cNvSpPr txBox="1">
            <a:spLocks noGrp="1"/>
          </p:cNvSpPr>
          <p:nvPr>
            <p:ph type="body" idx="1"/>
          </p:nvPr>
        </p:nvSpPr>
        <p:spPr>
          <a:xfrm>
            <a:off x="838200" y="1690688"/>
            <a:ext cx="43434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153" name="Google Shape;153;g114a37eaeab_0_0"/>
          <p:cNvSpPr txBox="1"/>
          <p:nvPr/>
        </p:nvSpPr>
        <p:spPr>
          <a:xfrm>
            <a:off x="838200" y="1377953"/>
            <a:ext cx="11112374" cy="541683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de-DE" sz="2400" b="0" i="0" u="none" strike="noStrike" cap="none" dirty="0" smtClean="0">
                <a:solidFill>
                  <a:srgbClr val="000000"/>
                </a:solidFill>
                <a:sym typeface="Arial"/>
              </a:rPr>
              <a:t>Bürgermeister Sebastian Seidel</a:t>
            </a:r>
          </a:p>
          <a:p>
            <a:pPr marL="0" marR="0" lvl="0" indent="0" algn="l" rtl="0">
              <a:lnSpc>
                <a:spcPct val="100000"/>
              </a:lnSpc>
              <a:spcBef>
                <a:spcPts val="0"/>
              </a:spcBef>
              <a:spcAft>
                <a:spcPts val="0"/>
              </a:spcAft>
              <a:buNone/>
            </a:pPr>
            <a:endParaRPr lang="de-DE" sz="2400" dirty="0" smtClean="0"/>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r>
              <a:rPr lang="de-DE" sz="2400" b="0" i="0" u="none" strike="noStrike" cap="none" dirty="0" smtClean="0">
                <a:solidFill>
                  <a:srgbClr val="000000"/>
                </a:solidFill>
                <a:sym typeface="Arial"/>
              </a:rPr>
              <a:t>	Pastor Pawel Czarnecki</a:t>
            </a:r>
          </a:p>
          <a:p>
            <a:pPr marL="0" marR="0" lvl="0" indent="0" algn="l" rtl="0">
              <a:lnSpc>
                <a:spcPct val="100000"/>
              </a:lnSpc>
              <a:spcBef>
                <a:spcPts val="0"/>
              </a:spcBef>
              <a:spcAft>
                <a:spcPts val="0"/>
              </a:spcAft>
              <a:buNone/>
            </a:pPr>
            <a:endParaRPr lang="de-DE" sz="2400" dirty="0" smtClean="0"/>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r>
              <a:rPr lang="de-DE" sz="2400" b="0" i="0" u="none" strike="noStrike" cap="none" dirty="0" smtClean="0">
                <a:solidFill>
                  <a:srgbClr val="000000"/>
                </a:solidFill>
                <a:sym typeface="Arial"/>
              </a:rPr>
              <a:t>		DJK Diözesanvorsitzende Marion Kemker</a:t>
            </a:r>
          </a:p>
          <a:p>
            <a:pPr marL="0" marR="0" lvl="0" indent="0" algn="l" rtl="0">
              <a:lnSpc>
                <a:spcPct val="100000"/>
              </a:lnSpc>
              <a:spcBef>
                <a:spcPts val="0"/>
              </a:spcBef>
              <a:spcAft>
                <a:spcPts val="0"/>
              </a:spcAft>
              <a:buNone/>
            </a:pPr>
            <a:endParaRPr lang="de-DE" sz="2400" dirty="0" smtClean="0"/>
          </a:p>
          <a:p>
            <a:pPr marL="0" marR="0" lvl="0" indent="0" algn="l" rtl="0">
              <a:lnSpc>
                <a:spcPct val="100000"/>
              </a:lnSpc>
              <a:spcBef>
                <a:spcPts val="0"/>
              </a:spcBef>
              <a:spcAft>
                <a:spcPts val="0"/>
              </a:spcAft>
              <a:buNone/>
            </a:pPr>
            <a:endParaRPr lang="de-DE" sz="2400" dirty="0"/>
          </a:p>
          <a:p>
            <a:pPr marL="0" marR="0" lvl="0" indent="0" algn="l" rtl="0">
              <a:lnSpc>
                <a:spcPct val="100000"/>
              </a:lnSpc>
              <a:spcBef>
                <a:spcPts val="0"/>
              </a:spcBef>
              <a:spcAft>
                <a:spcPts val="0"/>
              </a:spcAft>
              <a:buNone/>
            </a:pPr>
            <a:r>
              <a:rPr lang="de-DE" sz="2400" b="0" i="0" u="none" strike="noStrike" cap="none" dirty="0" smtClean="0">
                <a:solidFill>
                  <a:srgbClr val="000000"/>
                </a:solidFill>
                <a:sym typeface="Arial"/>
              </a:rPr>
              <a:t>			Stellv. Vorsitzender der Sportjugend Florian Glose </a:t>
            </a:r>
            <a:br>
              <a:rPr lang="de-DE" sz="2400" b="0" i="0" u="none" strike="noStrike" cap="none" dirty="0" smtClean="0">
                <a:solidFill>
                  <a:srgbClr val="000000"/>
                </a:solidFill>
                <a:sym typeface="Arial"/>
              </a:rPr>
            </a:br>
            <a:endParaRPr lang="de-DE" sz="2400" b="0" i="0" u="none" strike="noStrike" cap="none" dirty="0" smtClean="0">
              <a:solidFill>
                <a:srgbClr val="000000"/>
              </a:solidFill>
              <a:sym typeface="Arial"/>
            </a:endParaRPr>
          </a:p>
          <a:p>
            <a:pPr marL="685800" marR="0" lvl="0" indent="0" algn="l" rtl="0">
              <a:lnSpc>
                <a:spcPct val="115000"/>
              </a:lnSpc>
              <a:spcBef>
                <a:spcPts val="1200"/>
              </a:spcBef>
              <a:spcAft>
                <a:spcPts val="0"/>
              </a:spcAft>
              <a:buClr>
                <a:schemeClr val="dk1"/>
              </a:buClr>
              <a:buSzPts val="1100"/>
              <a:buFont typeface="Arial"/>
              <a:buNone/>
            </a:pPr>
            <a:endParaRPr sz="2000" b="0" i="0" u="none" strike="noStrike" cap="none" dirty="0" smtClean="0">
              <a:solidFill>
                <a:schemeClr val="dk1"/>
              </a:solidFill>
              <a:latin typeface="Arial"/>
              <a:ea typeface="Arial"/>
              <a:cs typeface="Arial"/>
              <a:sym typeface="Arial"/>
            </a:endParaRPr>
          </a:p>
          <a:p>
            <a:pPr marL="685800" marR="0" lvl="0" indent="0" algn="l" rtl="0">
              <a:lnSpc>
                <a:spcPct val="115000"/>
              </a:lnSpc>
              <a:spcBef>
                <a:spcPts val="1200"/>
              </a:spcBef>
              <a:spcAft>
                <a:spcPts val="1200"/>
              </a:spcAft>
              <a:buClr>
                <a:schemeClr val="dk1"/>
              </a:buClr>
              <a:buSzPts val="1100"/>
              <a:buFont typeface="Arial"/>
              <a:buNone/>
            </a:pPr>
            <a:endParaRPr sz="20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Geschäftsbericht</a:t>
            </a:r>
            <a:endParaRPr sz="1400" b="0" i="0" u="none" strike="noStrike" cap="none" dirty="0">
              <a:solidFill>
                <a:srgbClr val="000000"/>
              </a:solidFill>
              <a:latin typeface="+mn-lt"/>
              <a:sym typeface="Arial"/>
            </a:endParaRPr>
          </a:p>
        </p:txBody>
      </p:sp>
    </p:spTree>
    <p:extLst>
      <p:ext uri="{BB962C8B-B14F-4D97-AF65-F5344CB8AC3E}">
        <p14:creationId xmlns:p14="http://schemas.microsoft.com/office/powerpoint/2010/main" val="30918301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166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a:t>
            </a:r>
            <a:r>
              <a:rPr lang="de-DE" sz="3600" dirty="0" smtClean="0">
                <a:latin typeface="Arial" panose="020B0604020202020204" pitchFamily="34" charset="0"/>
                <a:cs typeface="Arial" panose="020B0604020202020204" pitchFamily="34" charset="0"/>
              </a:rPr>
              <a:t>2022</a:t>
            </a:r>
            <a:endParaRPr dirty="0">
              <a:latin typeface="Arial" panose="020B0604020202020204" pitchFamily="34" charset="0"/>
              <a:cs typeface="Arial" panose="020B0604020202020204" pitchFamily="34" charset="0"/>
            </a:endParaRPr>
          </a:p>
        </p:txBody>
      </p:sp>
      <p:sp>
        <p:nvSpPr>
          <p:cNvPr id="153" name="Google Shape;153;g114a37eaeab_0_0"/>
          <p:cNvSpPr txBox="1"/>
          <p:nvPr/>
        </p:nvSpPr>
        <p:spPr>
          <a:xfrm>
            <a:off x="838199" y="1377953"/>
            <a:ext cx="10144125" cy="3256246"/>
          </a:xfrm>
          <a:prstGeom prst="rect">
            <a:avLst/>
          </a:prstGeom>
          <a:noFill/>
          <a:ln>
            <a:noFill/>
          </a:ln>
        </p:spPr>
        <p:txBody>
          <a:bodyPr spcFirstLastPara="1" wrap="square" lIns="91425" tIns="91425" rIns="91425" bIns="91425" anchor="t" anchorCtr="0">
            <a:spAutoFit/>
          </a:bodyPr>
          <a:lstStyle/>
          <a:p>
            <a:pPr marL="1143000" marR="0" lvl="0" indent="-457200" algn="l" rtl="0">
              <a:lnSpc>
                <a:spcPct val="115000"/>
              </a:lnSpc>
              <a:spcBef>
                <a:spcPts val="1200"/>
              </a:spcBef>
              <a:spcAft>
                <a:spcPts val="1200"/>
              </a:spcAft>
              <a:buClr>
                <a:schemeClr val="tx1"/>
              </a:buClr>
              <a:buSzPct val="61000"/>
              <a:buFont typeface="Wingdings" panose="05000000000000000000" pitchFamily="2" charset="2"/>
              <a:buChar char="è"/>
            </a:pPr>
            <a:r>
              <a:rPr lang="de-DE" sz="2800" b="0" i="0" u="none" strike="noStrike" cap="none" dirty="0" smtClean="0">
                <a:solidFill>
                  <a:schemeClr val="dk1"/>
                </a:solidFill>
                <a:sym typeface="Arial"/>
              </a:rPr>
              <a:t>Ein Jahr ohne </a:t>
            </a:r>
            <a:r>
              <a:rPr lang="de-DE" sz="2800" dirty="0" err="1">
                <a:solidFill>
                  <a:schemeClr val="dk1"/>
                </a:solidFill>
              </a:rPr>
              <a:t>c</a:t>
            </a:r>
            <a:r>
              <a:rPr lang="de-DE" sz="2800" b="0" i="0" u="none" strike="noStrike" cap="none" dirty="0" err="1" smtClean="0">
                <a:solidFill>
                  <a:schemeClr val="dk1"/>
                </a:solidFill>
                <a:sym typeface="Arial"/>
              </a:rPr>
              <a:t>oronabedingte</a:t>
            </a:r>
            <a:r>
              <a:rPr lang="de-DE" sz="2800" b="0" i="0" u="none" strike="noStrike" cap="none" dirty="0" smtClean="0">
                <a:solidFill>
                  <a:schemeClr val="dk1"/>
                </a:solidFill>
                <a:sym typeface="Arial"/>
              </a:rPr>
              <a:t> Einschränkungen</a:t>
            </a:r>
          </a:p>
          <a:p>
            <a:pPr marL="1143000" marR="0" lvl="0" indent="-457200" algn="l" rtl="0">
              <a:lnSpc>
                <a:spcPct val="115000"/>
              </a:lnSpc>
              <a:spcBef>
                <a:spcPts val="1200"/>
              </a:spcBef>
              <a:spcAft>
                <a:spcPts val="1200"/>
              </a:spcAft>
              <a:buClr>
                <a:schemeClr val="tx1"/>
              </a:buClr>
              <a:buSzPct val="61000"/>
              <a:buFont typeface="Wingdings" panose="05000000000000000000" pitchFamily="2" charset="2"/>
              <a:buChar char="è"/>
            </a:pPr>
            <a:r>
              <a:rPr lang="de-DE" sz="2800" dirty="0" smtClean="0">
                <a:solidFill>
                  <a:schemeClr val="dk1"/>
                </a:solidFill>
              </a:rPr>
              <a:t>Einschränkungen bzgl. der Energiekosten</a:t>
            </a:r>
          </a:p>
          <a:p>
            <a:pPr marL="1143000" marR="0" lvl="0" indent="-457200" algn="l" rtl="0">
              <a:lnSpc>
                <a:spcPct val="115000"/>
              </a:lnSpc>
              <a:spcBef>
                <a:spcPts val="1200"/>
              </a:spcBef>
              <a:spcAft>
                <a:spcPts val="1200"/>
              </a:spcAft>
              <a:buClr>
                <a:schemeClr val="tx1"/>
              </a:buClr>
              <a:buSzPct val="61000"/>
              <a:buFont typeface="Wingdings" panose="05000000000000000000" pitchFamily="2" charset="2"/>
              <a:buChar char="è"/>
            </a:pPr>
            <a:r>
              <a:rPr lang="de-DE" sz="2800" dirty="0" smtClean="0">
                <a:solidFill>
                  <a:schemeClr val="dk1"/>
                </a:solidFill>
              </a:rPr>
              <a:t>Der Sport stand wieder im Mittelpunkt unserer Vereins</a:t>
            </a:r>
          </a:p>
          <a:p>
            <a:pPr marL="1143000" marR="0" lvl="0" indent="-457200" algn="l" rtl="0">
              <a:lnSpc>
                <a:spcPct val="115000"/>
              </a:lnSpc>
              <a:spcBef>
                <a:spcPts val="1200"/>
              </a:spcBef>
              <a:spcAft>
                <a:spcPts val="1200"/>
              </a:spcAft>
              <a:buClr>
                <a:schemeClr val="tx1"/>
              </a:buClr>
              <a:buSzPct val="61000"/>
              <a:buFont typeface="Wingdings" panose="05000000000000000000" pitchFamily="2" charset="2"/>
              <a:buChar char="è"/>
            </a:pPr>
            <a:endParaRPr sz="20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4270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166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a:t>
            </a:r>
            <a:r>
              <a:rPr lang="de-DE" sz="3600" dirty="0" smtClean="0">
                <a:latin typeface="Arial" panose="020B0604020202020204" pitchFamily="34" charset="0"/>
                <a:cs typeface="Arial" panose="020B0604020202020204" pitchFamily="34" charset="0"/>
              </a:rPr>
              <a:t>2022</a:t>
            </a:r>
            <a:endParaRPr dirty="0">
              <a:latin typeface="Arial" panose="020B0604020202020204" pitchFamily="34" charset="0"/>
              <a:cs typeface="Arial" panose="020B0604020202020204" pitchFamily="34" charset="0"/>
            </a:endParaRPr>
          </a:p>
        </p:txBody>
      </p:sp>
      <p:sp>
        <p:nvSpPr>
          <p:cNvPr id="153" name="Google Shape;153;g114a37eaeab_0_0"/>
          <p:cNvSpPr txBox="1"/>
          <p:nvPr/>
        </p:nvSpPr>
        <p:spPr>
          <a:xfrm>
            <a:off x="838199" y="1377953"/>
            <a:ext cx="10144125" cy="2806892"/>
          </a:xfrm>
          <a:prstGeom prst="rect">
            <a:avLst/>
          </a:prstGeom>
          <a:noFill/>
          <a:ln>
            <a:noFill/>
          </a:ln>
        </p:spPr>
        <p:txBody>
          <a:bodyPr spcFirstLastPara="1" wrap="square" lIns="91425" tIns="91425" rIns="91425" bIns="91425" anchor="t" anchorCtr="0">
            <a:spAutoFit/>
          </a:bodyPr>
          <a:lstStyle/>
          <a:p>
            <a:pPr marL="685800" marR="0" lvl="0" algn="l" rtl="0">
              <a:lnSpc>
                <a:spcPct val="115000"/>
              </a:lnSpc>
              <a:spcBef>
                <a:spcPts val="1200"/>
              </a:spcBef>
              <a:spcAft>
                <a:spcPts val="1200"/>
              </a:spcAft>
              <a:buClr>
                <a:schemeClr val="tx1"/>
              </a:buClr>
              <a:buSzPct val="61000"/>
            </a:pPr>
            <a:r>
              <a:rPr lang="de-DE" sz="2400" b="0" i="0" u="none" strike="noStrike" cap="none" dirty="0" smtClean="0">
                <a:solidFill>
                  <a:schemeClr val="dk1"/>
                </a:solidFill>
                <a:sym typeface="Arial"/>
              </a:rPr>
              <a:t>Wie hat sich unser Verein im letzten Jahr entwickelt?</a:t>
            </a:r>
          </a:p>
          <a:p>
            <a:pPr marL="1143000" marR="0" lvl="0" indent="-457200" algn="l" rtl="0">
              <a:lnSpc>
                <a:spcPct val="115000"/>
              </a:lnSpc>
              <a:spcBef>
                <a:spcPts val="1200"/>
              </a:spcBef>
              <a:spcAft>
                <a:spcPts val="1200"/>
              </a:spcAft>
              <a:buClr>
                <a:schemeClr val="tx1"/>
              </a:buClr>
              <a:buSzPct val="61000"/>
              <a:buFont typeface="Wingdings" panose="05000000000000000000" pitchFamily="2" charset="2"/>
              <a:buChar char="è"/>
            </a:pPr>
            <a:r>
              <a:rPr lang="de-DE" sz="2400" dirty="0" smtClean="0">
                <a:solidFill>
                  <a:schemeClr val="dk1"/>
                </a:solidFill>
              </a:rPr>
              <a:t>In der letzten Mitgliedsversammlung wurde eine Beitragserhöhung beschlossen</a:t>
            </a:r>
          </a:p>
          <a:p>
            <a:pPr marL="1143000" marR="0" lvl="0" indent="-457200" algn="l" rtl="0">
              <a:lnSpc>
                <a:spcPct val="115000"/>
              </a:lnSpc>
              <a:spcBef>
                <a:spcPts val="1200"/>
              </a:spcBef>
              <a:spcAft>
                <a:spcPts val="1200"/>
              </a:spcAft>
              <a:buClr>
                <a:schemeClr val="tx1"/>
              </a:buClr>
              <a:buSzPct val="61000"/>
              <a:buFont typeface="Wingdings" panose="05000000000000000000" pitchFamily="2" charset="2"/>
              <a:buChar char="è"/>
            </a:pPr>
            <a:r>
              <a:rPr lang="de-DE" sz="2400" b="0" i="0" u="none" strike="noStrike" cap="none" dirty="0" smtClean="0">
                <a:solidFill>
                  <a:schemeClr val="dk1"/>
                </a:solidFill>
                <a:sym typeface="Arial"/>
              </a:rPr>
              <a:t>Befürchtet wurde ein Rückgang der Mitgliedszahlen</a:t>
            </a:r>
          </a:p>
        </p:txBody>
      </p:sp>
    </p:spTree>
    <p:extLst>
      <p:ext uri="{BB962C8B-B14F-4D97-AF65-F5344CB8AC3E}">
        <p14:creationId xmlns:p14="http://schemas.microsoft.com/office/powerpoint/2010/main" val="409075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P spid="1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14a37eaeab_0_0"/>
          <p:cNvSpPr txBox="1">
            <a:spLocks noGrp="1"/>
          </p:cNvSpPr>
          <p:nvPr>
            <p:ph type="title"/>
          </p:nvPr>
        </p:nvSpPr>
        <p:spPr>
          <a:xfrm>
            <a:off x="838200" y="309248"/>
            <a:ext cx="10515600" cy="66652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a:t>
            </a:r>
            <a:r>
              <a:rPr lang="de-DE" sz="3600" dirty="0" smtClean="0">
                <a:latin typeface="+mn-lt"/>
              </a:rPr>
              <a:t>2022</a:t>
            </a:r>
            <a:endParaRPr dirty="0">
              <a:latin typeface="+mn-lt"/>
            </a:endParaRPr>
          </a:p>
        </p:txBody>
      </p:sp>
      <p:sp>
        <p:nvSpPr>
          <p:cNvPr id="152" name="Google Shape;152;g114a37eaeab_0_0"/>
          <p:cNvSpPr txBox="1">
            <a:spLocks noGrp="1"/>
          </p:cNvSpPr>
          <p:nvPr>
            <p:ph type="body" idx="1"/>
          </p:nvPr>
        </p:nvSpPr>
        <p:spPr>
          <a:xfrm>
            <a:off x="838200" y="1690688"/>
            <a:ext cx="7953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a:p>
          <a:p>
            <a:pPr marL="0" lvl="0" indent="0" algn="l" rtl="0">
              <a:lnSpc>
                <a:spcPct val="90000"/>
              </a:lnSpc>
              <a:spcBef>
                <a:spcPts val="1000"/>
              </a:spcBef>
              <a:spcAft>
                <a:spcPts val="0"/>
              </a:spcAft>
              <a:buClr>
                <a:srgbClr val="FF0000"/>
              </a:buClr>
              <a:buSzPts val="2800"/>
              <a:buNone/>
            </a:pPr>
            <a:endParaRPr/>
          </a:p>
        </p:txBody>
      </p:sp>
      <p:graphicFrame>
        <p:nvGraphicFramePr>
          <p:cNvPr id="154" name="Google Shape;154;g114a37eaeab_0_0"/>
          <p:cNvGraphicFramePr/>
          <p:nvPr>
            <p:extLst>
              <p:ext uri="{D42A27DB-BD31-4B8C-83A1-F6EECF244321}">
                <p14:modId xmlns:p14="http://schemas.microsoft.com/office/powerpoint/2010/main" val="1192252239"/>
              </p:ext>
            </p:extLst>
          </p:nvPr>
        </p:nvGraphicFramePr>
        <p:xfrm>
          <a:off x="838200" y="999265"/>
          <a:ext cx="9392877" cy="5381625"/>
        </p:xfrm>
        <a:graphic>
          <a:graphicData uri="http://schemas.openxmlformats.org/drawingml/2006/table">
            <a:tbl>
              <a:tblPr>
                <a:noFill/>
                <a:tableStyleId>{27C04A5E-0438-4142-A190-D8B6465D0D13}</a:tableStyleId>
              </a:tblPr>
              <a:tblGrid>
                <a:gridCol w="2658055">
                  <a:extLst>
                    <a:ext uri="{9D8B030D-6E8A-4147-A177-3AD203B41FA5}">
                      <a16:colId xmlns:a16="http://schemas.microsoft.com/office/drawing/2014/main" val="20000"/>
                    </a:ext>
                  </a:extLst>
                </a:gridCol>
                <a:gridCol w="2527596">
                  <a:extLst>
                    <a:ext uri="{9D8B030D-6E8A-4147-A177-3AD203B41FA5}">
                      <a16:colId xmlns:a16="http://schemas.microsoft.com/office/drawing/2014/main" val="20001"/>
                    </a:ext>
                  </a:extLst>
                </a:gridCol>
                <a:gridCol w="2527596">
                  <a:extLst>
                    <a:ext uri="{9D8B030D-6E8A-4147-A177-3AD203B41FA5}">
                      <a16:colId xmlns:a16="http://schemas.microsoft.com/office/drawing/2014/main" val="20002"/>
                    </a:ext>
                  </a:extLst>
                </a:gridCol>
                <a:gridCol w="1679630">
                  <a:extLst>
                    <a:ext uri="{9D8B030D-6E8A-4147-A177-3AD203B41FA5}">
                      <a16:colId xmlns:a16="http://schemas.microsoft.com/office/drawing/2014/main" val="20003"/>
                    </a:ext>
                  </a:extLst>
                </a:gridCol>
              </a:tblGrid>
              <a:tr h="221982">
                <a:tc>
                  <a:txBody>
                    <a:bodyPr/>
                    <a:lstStyle/>
                    <a:p>
                      <a:pPr marL="0" marR="0" lvl="0" indent="0" algn="l" rtl="0">
                        <a:lnSpc>
                          <a:spcPct val="100000"/>
                        </a:lnSpc>
                        <a:spcBef>
                          <a:spcPts val="0"/>
                        </a:spcBef>
                        <a:spcAft>
                          <a:spcPts val="0"/>
                        </a:spcAft>
                        <a:buNone/>
                      </a:pPr>
                      <a:r>
                        <a:rPr lang="de-DE" sz="1600" u="none" strike="noStrike" cap="none">
                          <a:latin typeface="+mn-lt"/>
                        </a:rPr>
                        <a:t>Abteilung</a:t>
                      </a:r>
                      <a:endParaRPr sz="1600" b="1" i="0" u="none" strike="noStrike" cap="none">
                        <a:solidFill>
                          <a:srgbClr val="FFFFFF"/>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Mitglieder 1. Jan </a:t>
                      </a:r>
                      <a:r>
                        <a:rPr lang="de-DE" sz="1600" u="none" strike="noStrike" cap="none" dirty="0" smtClean="0">
                          <a:latin typeface="+mn-lt"/>
                        </a:rPr>
                        <a:t>2022</a:t>
                      </a:r>
                      <a:endParaRPr sz="1600" b="1" i="0" u="none" strike="noStrike" cap="none" dirty="0">
                        <a:solidFill>
                          <a:srgbClr val="FFFFFF"/>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Mitglieder 1. Jan </a:t>
                      </a:r>
                      <a:r>
                        <a:rPr lang="de-DE" sz="1600" u="none" strike="noStrike" cap="none" dirty="0" smtClean="0">
                          <a:latin typeface="+mn-lt"/>
                        </a:rPr>
                        <a:t>2023</a:t>
                      </a:r>
                      <a:endParaRPr sz="1600" b="1" i="0" u="none" strike="noStrike" cap="none" dirty="0">
                        <a:solidFill>
                          <a:srgbClr val="FFFFFF"/>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a:latin typeface="+mn-lt"/>
                        </a:rPr>
                        <a:t>Veränderung</a:t>
                      </a:r>
                      <a:endParaRPr sz="1600" b="1" i="0" u="none" strike="noStrike" cap="none">
                        <a:solidFill>
                          <a:srgbClr val="FFFFFF"/>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00"/>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Badminton</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133</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rgbClr val="000000"/>
                          </a:solidFill>
                          <a:latin typeface="+mn-lt"/>
                          <a:ea typeface="Calibri"/>
                          <a:cs typeface="Calibri"/>
                          <a:sym typeface="Calibri"/>
                        </a:rPr>
                        <a:t>137</a:t>
                      </a: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4</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01"/>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Fußball</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392</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382</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-10</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02"/>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Damengymnastik</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158</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149</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smtClean="0">
                          <a:latin typeface="+mn-lt"/>
                        </a:rPr>
                        <a:t>-9</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03"/>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Herrengymnastik</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104</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rgbClr val="000000"/>
                          </a:solidFill>
                          <a:latin typeface="+mn-lt"/>
                          <a:ea typeface="Calibri"/>
                          <a:cs typeface="Calibri"/>
                          <a:sym typeface="Calibri"/>
                        </a:rPr>
                        <a:t>97</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smtClean="0">
                          <a:latin typeface="+mn-lt"/>
                        </a:rPr>
                        <a:t>-7</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04"/>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Kinder-Freizeitsport</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183</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smtClean="0">
                          <a:latin typeface="+mn-lt"/>
                        </a:rPr>
                        <a:t>232</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49</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05"/>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Sportschützen</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a:latin typeface="+mn-lt"/>
                        </a:rPr>
                        <a:t>47</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51</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4</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06"/>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Handball</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322</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328</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6</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07"/>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Judo/Aikido</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55</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36</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-19</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08"/>
                  </a:ext>
                </a:extLst>
              </a:tr>
              <a:tr h="221982">
                <a:tc>
                  <a:txBody>
                    <a:bodyPr/>
                    <a:lstStyle/>
                    <a:p>
                      <a:pPr marL="0" marR="0" lvl="0" indent="0" algn="l" rtl="0">
                        <a:lnSpc>
                          <a:spcPct val="100000"/>
                        </a:lnSpc>
                        <a:spcBef>
                          <a:spcPts val="0"/>
                        </a:spcBef>
                        <a:spcAft>
                          <a:spcPts val="0"/>
                        </a:spcAft>
                        <a:buNone/>
                      </a:pPr>
                      <a:r>
                        <a:rPr lang="de-DE" sz="1600" u="none" strike="noStrike" cap="none" dirty="0" smtClean="0">
                          <a:latin typeface="+mn-lt"/>
                        </a:rPr>
                        <a:t>Tanzen</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52</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50</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smtClean="0">
                          <a:latin typeface="+mn-lt"/>
                        </a:rPr>
                        <a:t>-2</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09"/>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Tennis</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87</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smtClean="0">
                          <a:latin typeface="+mn-lt"/>
                        </a:rPr>
                        <a:t>94</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rgbClr val="000000"/>
                          </a:solidFill>
                          <a:latin typeface="+mn-lt"/>
                          <a:ea typeface="Calibri"/>
                          <a:cs typeface="Calibri"/>
                          <a:sym typeface="Calibri"/>
                        </a:rPr>
                        <a:t>7</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10"/>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Tischtennis</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a:latin typeface="+mn-lt"/>
                        </a:rPr>
                        <a:t>32</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31</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smtClean="0">
                          <a:latin typeface="+mn-lt"/>
                        </a:rPr>
                        <a:t>-1</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11"/>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Volleyball</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a:latin typeface="+mn-lt"/>
                        </a:rPr>
                        <a:t>100</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109</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9</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12"/>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Senioren/Behinderte</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a:latin typeface="+mn-lt"/>
                        </a:rPr>
                        <a:t>55</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57</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2</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13"/>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Boule</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a:latin typeface="+mn-lt"/>
                        </a:rPr>
                        <a:t>22</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smtClean="0">
                          <a:latin typeface="+mn-lt"/>
                        </a:rPr>
                        <a:t>32</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10</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14"/>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Herz-/REHA-Sportgruppe</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a:latin typeface="+mn-lt"/>
                        </a:rPr>
                        <a:t>50</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50</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0</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15"/>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Leichtathletik</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a:latin typeface="+mn-lt"/>
                        </a:rPr>
                        <a:t>120</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smtClean="0">
                          <a:latin typeface="+mn-lt"/>
                        </a:rPr>
                        <a:t>144</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24</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16"/>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Fitness-Sport</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18</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20</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chemeClr val="dk1"/>
                          </a:solidFill>
                          <a:latin typeface="+mn-lt"/>
                          <a:ea typeface="Calibri"/>
                          <a:cs typeface="Calibri"/>
                          <a:sym typeface="Arial"/>
                        </a:rPr>
                        <a:t>2</a:t>
                      </a: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17"/>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Sportkurse</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a:latin typeface="+mn-lt"/>
                        </a:rPr>
                        <a:t>136</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b="0" i="0" u="none" strike="noStrike" cap="none" dirty="0" smtClean="0">
                          <a:solidFill>
                            <a:srgbClr val="000000"/>
                          </a:solidFill>
                          <a:latin typeface="+mn-lt"/>
                          <a:ea typeface="Calibri"/>
                          <a:cs typeface="Calibri"/>
                          <a:sym typeface="Calibri"/>
                        </a:rPr>
                        <a:t>104</a:t>
                      </a: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1600" u="none" strike="noStrike" cap="none" dirty="0" smtClean="0">
                          <a:latin typeface="+mn-lt"/>
                        </a:rPr>
                        <a:t>-32</a:t>
                      </a:r>
                    </a:p>
                  </a:txBody>
                  <a:tcPr marL="9525" marR="9525" marT="9525" marB="0" anchor="b"/>
                </a:tc>
                <a:extLst>
                  <a:ext uri="{0D108BD9-81ED-4DB2-BD59-A6C34878D82A}">
                    <a16:rowId xmlns:a16="http://schemas.microsoft.com/office/drawing/2014/main" val="10018"/>
                  </a:ext>
                </a:extLst>
              </a:tr>
              <a:tr h="221982">
                <a:tc>
                  <a:txBody>
                    <a:bodyPr/>
                    <a:lstStyle/>
                    <a:p>
                      <a:pPr marL="0" marR="0" lvl="0" indent="0" algn="l" rtl="0">
                        <a:lnSpc>
                          <a:spcPct val="100000"/>
                        </a:lnSpc>
                        <a:spcBef>
                          <a:spcPts val="0"/>
                        </a:spcBef>
                        <a:spcAft>
                          <a:spcPts val="0"/>
                        </a:spcAft>
                        <a:buNone/>
                      </a:pPr>
                      <a:r>
                        <a:rPr lang="de-DE" sz="1600" u="none" strike="noStrike" cap="none">
                          <a:latin typeface="+mn-lt"/>
                        </a:rPr>
                        <a:t>Fit ab 50 </a:t>
                      </a: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endParaRPr sz="1600" b="0" i="0" u="none" strike="noStrike" cap="none" dirty="0">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endParaRPr sz="1600" b="0" i="0" u="none" strike="noStrike" cap="none">
                        <a:solidFill>
                          <a:srgbClr val="00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endParaRPr sz="1600" b="0" i="0" u="none" strike="noStrike" cap="none" dirty="0">
                        <a:solidFill>
                          <a:srgbClr val="00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19"/>
                  </a:ext>
                </a:extLst>
              </a:tr>
              <a:tr h="221982">
                <a:tc>
                  <a:txBody>
                    <a:bodyPr/>
                    <a:lstStyle/>
                    <a:p>
                      <a:pPr marL="0" marR="0" lvl="0" indent="0" algn="l" rtl="0">
                        <a:lnSpc>
                          <a:spcPct val="100000"/>
                        </a:lnSpc>
                        <a:spcBef>
                          <a:spcPts val="0"/>
                        </a:spcBef>
                        <a:spcAft>
                          <a:spcPts val="0"/>
                        </a:spcAft>
                        <a:buNone/>
                      </a:pPr>
                      <a:r>
                        <a:rPr lang="de-DE" sz="2000" b="1" u="none" strike="noStrike" cap="none" dirty="0">
                          <a:solidFill>
                            <a:srgbClr val="FF0000"/>
                          </a:solidFill>
                          <a:latin typeface="+mn-lt"/>
                        </a:rPr>
                        <a:t>Abteilungen gesamt</a:t>
                      </a:r>
                      <a:endParaRPr sz="2000" b="1" i="0" u="none" strike="noStrike" cap="none" dirty="0">
                        <a:solidFill>
                          <a:srgbClr val="FF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2000" b="1" u="none" strike="noStrike" cap="none" dirty="0" smtClean="0">
                          <a:solidFill>
                            <a:srgbClr val="FF0000"/>
                          </a:solidFill>
                          <a:latin typeface="+mn-lt"/>
                        </a:rPr>
                        <a:t>2129</a:t>
                      </a:r>
                      <a:endParaRPr sz="2000" b="1" i="0" u="none" strike="noStrike" cap="none" dirty="0">
                        <a:solidFill>
                          <a:srgbClr val="FF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2000" b="1" u="none" strike="noStrike" cap="none" dirty="0" smtClean="0">
                          <a:solidFill>
                            <a:srgbClr val="FF0000"/>
                          </a:solidFill>
                          <a:latin typeface="+mn-lt"/>
                        </a:rPr>
                        <a:t>2173</a:t>
                      </a:r>
                      <a:endParaRPr sz="2000" b="1" i="0" u="none" strike="noStrike" cap="none" dirty="0">
                        <a:solidFill>
                          <a:srgbClr val="FF0000"/>
                        </a:solidFill>
                        <a:latin typeface="+mn-lt"/>
                        <a:ea typeface="Calibri"/>
                        <a:cs typeface="Calibri"/>
                        <a:sym typeface="Calibri"/>
                      </a:endParaRPr>
                    </a:p>
                  </a:txBody>
                  <a:tcPr marL="9525" marR="9525" marT="9525" marB="0" anchor="b"/>
                </a:tc>
                <a:tc>
                  <a:txBody>
                    <a:bodyPr/>
                    <a:lstStyle/>
                    <a:p>
                      <a:pPr marL="0" marR="0" lvl="0" indent="0" algn="ctr" rtl="0">
                        <a:lnSpc>
                          <a:spcPct val="100000"/>
                        </a:lnSpc>
                        <a:spcBef>
                          <a:spcPts val="0"/>
                        </a:spcBef>
                        <a:spcAft>
                          <a:spcPts val="0"/>
                        </a:spcAft>
                        <a:buNone/>
                      </a:pPr>
                      <a:r>
                        <a:rPr lang="de-DE" sz="2000" b="1" u="none" strike="noStrike" cap="none" dirty="0" smtClean="0">
                          <a:solidFill>
                            <a:srgbClr val="FF0000"/>
                          </a:solidFill>
                          <a:latin typeface="+mn-lt"/>
                        </a:rPr>
                        <a:t>+44</a:t>
                      </a:r>
                      <a:endParaRPr sz="2000" b="1" i="0" u="none" strike="noStrike" cap="none" dirty="0">
                        <a:solidFill>
                          <a:srgbClr val="FF0000"/>
                        </a:solidFill>
                        <a:latin typeface="+mn-lt"/>
                        <a:ea typeface="Calibri"/>
                        <a:cs typeface="Calibri"/>
                        <a:sym typeface="Calibri"/>
                      </a:endParaRPr>
                    </a:p>
                  </a:txBody>
                  <a:tcPr marL="9525" marR="9525" marT="9525" marB="0" anchor="b"/>
                </a:tc>
                <a:extLst>
                  <a:ext uri="{0D108BD9-81ED-4DB2-BD59-A6C34878D82A}">
                    <a16:rowId xmlns:a16="http://schemas.microsoft.com/office/drawing/2014/main" val="10020"/>
                  </a:ext>
                </a:extLst>
              </a:tr>
            </a:tbl>
          </a:graphicData>
        </a:graphic>
      </p:graphicFrame>
      <p:sp>
        <p:nvSpPr>
          <p:cNvPr id="2" name="Ellipse 1"/>
          <p:cNvSpPr/>
          <p:nvPr/>
        </p:nvSpPr>
        <p:spPr>
          <a:xfrm>
            <a:off x="9048750" y="5019675"/>
            <a:ext cx="723900" cy="333375"/>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p:cNvSpPr/>
          <p:nvPr/>
        </p:nvSpPr>
        <p:spPr>
          <a:xfrm>
            <a:off x="9048750" y="5533594"/>
            <a:ext cx="723900" cy="333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p:cNvSpPr/>
          <p:nvPr/>
        </p:nvSpPr>
        <p:spPr>
          <a:xfrm>
            <a:off x="9048750" y="2247900"/>
            <a:ext cx="723900" cy="333375"/>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575608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7"/>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a:t>
            </a:r>
            <a:r>
              <a:rPr lang="de-DE" sz="3600" dirty="0" smtClean="0">
                <a:latin typeface="+mn-lt"/>
              </a:rPr>
              <a:t>2022</a:t>
            </a:r>
            <a:endParaRPr dirty="0">
              <a:latin typeface="+mn-lt"/>
            </a:endParaRPr>
          </a:p>
        </p:txBody>
      </p:sp>
      <p:sp>
        <p:nvSpPr>
          <p:cNvPr id="160" name="Google Shape;160;p67"/>
          <p:cNvSpPr txBox="1">
            <a:spLocks noGrp="1"/>
          </p:cNvSpPr>
          <p:nvPr>
            <p:ph type="body" idx="1"/>
          </p:nvPr>
        </p:nvSpPr>
        <p:spPr>
          <a:xfrm>
            <a:off x="838200" y="1690688"/>
            <a:ext cx="7953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161" name="Google Shape;161;p67"/>
          <p:cNvSpPr txBox="1"/>
          <p:nvPr/>
        </p:nvSpPr>
        <p:spPr>
          <a:xfrm>
            <a:off x="139931" y="1049991"/>
            <a:ext cx="8775470" cy="6263223"/>
          </a:xfrm>
          <a:prstGeom prst="rect">
            <a:avLst/>
          </a:prstGeom>
          <a:noFill/>
          <a:ln>
            <a:noFill/>
          </a:ln>
        </p:spPr>
        <p:txBody>
          <a:bodyPr spcFirstLastPara="1" wrap="square" lIns="91425" tIns="91425" rIns="91425" bIns="91425" anchor="t" anchorCtr="0">
            <a:spAutoFit/>
          </a:bodyPr>
          <a:lstStyle/>
          <a:p>
            <a:pPr marL="685800" marR="0" lvl="0" indent="0" algn="l" rtl="0">
              <a:lnSpc>
                <a:spcPct val="115000"/>
              </a:lnSpc>
              <a:spcBef>
                <a:spcPts val="1200"/>
              </a:spcBef>
              <a:spcAft>
                <a:spcPts val="0"/>
              </a:spcAft>
              <a:buClr>
                <a:schemeClr val="dk1"/>
              </a:buClr>
              <a:buSzPts val="1100"/>
              <a:buFont typeface="Arial"/>
              <a:buNone/>
            </a:pPr>
            <a:r>
              <a:rPr lang="de-DE" sz="2000" i="0" u="none" strike="noStrike" cap="none" dirty="0" smtClean="0">
                <a:solidFill>
                  <a:schemeClr val="dk1"/>
                </a:solidFill>
                <a:sym typeface="Arial"/>
              </a:rPr>
              <a:t>Im letzten Jahr waren insgesamt im Verein tätig</a:t>
            </a:r>
          </a:p>
          <a:p>
            <a:pPr marL="685800" marR="0" lvl="0" indent="0" algn="l" rtl="0">
              <a:lnSpc>
                <a:spcPct val="115000"/>
              </a:lnSpc>
              <a:spcBef>
                <a:spcPts val="1200"/>
              </a:spcBef>
              <a:spcAft>
                <a:spcPts val="0"/>
              </a:spcAft>
              <a:buClr>
                <a:schemeClr val="dk1"/>
              </a:buClr>
              <a:buSzPts val="1100"/>
              <a:buFont typeface="Arial"/>
              <a:buNone/>
            </a:pPr>
            <a:r>
              <a:rPr lang="de-DE" sz="2000" dirty="0" smtClean="0">
                <a:solidFill>
                  <a:schemeClr val="dk1"/>
                </a:solidFill>
              </a:rPr>
              <a:t>Badminton	9 Trainer*innen, davon 6 unter 21 Jahre</a:t>
            </a:r>
          </a:p>
          <a:p>
            <a:pPr marL="685800" marR="0" lvl="0" indent="0" algn="l" rtl="0">
              <a:lnSpc>
                <a:spcPct val="115000"/>
              </a:lnSpc>
              <a:spcBef>
                <a:spcPts val="1200"/>
              </a:spcBef>
              <a:spcAft>
                <a:spcPts val="0"/>
              </a:spcAft>
              <a:buClr>
                <a:schemeClr val="dk1"/>
              </a:buClr>
              <a:buSzPts val="1100"/>
              <a:buFont typeface="Arial"/>
              <a:buNone/>
            </a:pPr>
            <a:r>
              <a:rPr lang="de-DE" sz="2000" i="0" u="none" strike="noStrike" cap="none" dirty="0" smtClean="0">
                <a:solidFill>
                  <a:schemeClr val="dk1"/>
                </a:solidFill>
                <a:sym typeface="Arial"/>
              </a:rPr>
              <a:t>Fußball		38 Trainer*innen, davon 17 unter 21 Jahre	</a:t>
            </a:r>
          </a:p>
          <a:p>
            <a:pPr marL="685800" marR="0" lvl="0" indent="0" algn="l" rtl="0">
              <a:lnSpc>
                <a:spcPct val="115000"/>
              </a:lnSpc>
              <a:spcBef>
                <a:spcPts val="1200"/>
              </a:spcBef>
              <a:spcAft>
                <a:spcPts val="0"/>
              </a:spcAft>
              <a:buClr>
                <a:schemeClr val="dk1"/>
              </a:buClr>
              <a:buSzPts val="1100"/>
              <a:buFont typeface="Arial"/>
              <a:buNone/>
            </a:pPr>
            <a:r>
              <a:rPr lang="de-DE" sz="2000" dirty="0" smtClean="0">
                <a:solidFill>
                  <a:schemeClr val="dk1"/>
                </a:solidFill>
              </a:rPr>
              <a:t>Handball		34 Trainer*innen, davon 10 unter 21 Jahre</a:t>
            </a:r>
          </a:p>
          <a:p>
            <a:pPr marL="685800" marR="0" lvl="0" indent="0" algn="l" rtl="0">
              <a:lnSpc>
                <a:spcPct val="115000"/>
              </a:lnSpc>
              <a:spcBef>
                <a:spcPts val="1200"/>
              </a:spcBef>
              <a:spcAft>
                <a:spcPts val="0"/>
              </a:spcAft>
              <a:buClr>
                <a:schemeClr val="dk1"/>
              </a:buClr>
              <a:buSzPts val="1100"/>
              <a:buFont typeface="Arial"/>
              <a:buNone/>
            </a:pPr>
            <a:r>
              <a:rPr lang="de-DE" sz="2000" i="0" u="none" strike="noStrike" cap="none" dirty="0" smtClean="0">
                <a:solidFill>
                  <a:schemeClr val="dk1"/>
                </a:solidFill>
                <a:sym typeface="Arial"/>
              </a:rPr>
              <a:t>Volleyball		7 Trainer*innen, davon 3 unter 21 Jahre</a:t>
            </a:r>
          </a:p>
          <a:p>
            <a:pPr marL="685800" marR="0" lvl="0" indent="0" algn="l" rtl="0">
              <a:lnSpc>
                <a:spcPct val="115000"/>
              </a:lnSpc>
              <a:spcBef>
                <a:spcPts val="1200"/>
              </a:spcBef>
              <a:spcAft>
                <a:spcPts val="0"/>
              </a:spcAft>
              <a:buClr>
                <a:schemeClr val="dk1"/>
              </a:buClr>
              <a:buSzPts val="1100"/>
              <a:buFont typeface="Arial"/>
              <a:buNone/>
            </a:pPr>
            <a:r>
              <a:rPr lang="de-DE" sz="2000" dirty="0" smtClean="0">
                <a:solidFill>
                  <a:schemeClr val="dk1"/>
                </a:solidFill>
              </a:rPr>
              <a:t>Leichtathletik	4 Trainer*innen, davon 3 unter 21 Jahre</a:t>
            </a:r>
          </a:p>
          <a:p>
            <a:pPr marL="685800" marR="0" lvl="0" indent="0" algn="l" rtl="0">
              <a:lnSpc>
                <a:spcPct val="115000"/>
              </a:lnSpc>
              <a:spcBef>
                <a:spcPts val="1200"/>
              </a:spcBef>
              <a:spcAft>
                <a:spcPts val="0"/>
              </a:spcAft>
              <a:buClr>
                <a:schemeClr val="dk1"/>
              </a:buClr>
              <a:buSzPts val="1100"/>
              <a:buFont typeface="Arial"/>
              <a:buNone/>
            </a:pPr>
            <a:r>
              <a:rPr lang="de-DE" sz="2000" i="0" u="none" strike="noStrike" cap="none" dirty="0" smtClean="0">
                <a:solidFill>
                  <a:schemeClr val="dk1"/>
                </a:solidFill>
                <a:sym typeface="Arial"/>
              </a:rPr>
              <a:t>Tanzen		7 Trainer*innen, davon 3 unter 21 Jahre</a:t>
            </a:r>
          </a:p>
          <a:p>
            <a:pPr marL="685800" marR="0" lvl="0" indent="0" algn="l" rtl="0">
              <a:lnSpc>
                <a:spcPct val="115000"/>
              </a:lnSpc>
              <a:spcBef>
                <a:spcPts val="1200"/>
              </a:spcBef>
              <a:spcAft>
                <a:spcPts val="0"/>
              </a:spcAft>
              <a:buClr>
                <a:schemeClr val="dk1"/>
              </a:buClr>
              <a:buSzPts val="1100"/>
              <a:buFont typeface="Arial"/>
              <a:buNone/>
            </a:pPr>
            <a:endParaRPr lang="de-DE" sz="2000" i="0" u="none" strike="noStrike" cap="none" dirty="0">
              <a:solidFill>
                <a:schemeClr val="dk1"/>
              </a:solidFill>
              <a:sym typeface="Arial"/>
            </a:endParaRPr>
          </a:p>
          <a:p>
            <a:pPr marL="685800" marR="0" lvl="0" indent="0" algn="l" rtl="0">
              <a:lnSpc>
                <a:spcPct val="115000"/>
              </a:lnSpc>
              <a:spcBef>
                <a:spcPts val="1200"/>
              </a:spcBef>
              <a:spcAft>
                <a:spcPts val="0"/>
              </a:spcAft>
              <a:buClr>
                <a:schemeClr val="dk1"/>
              </a:buClr>
              <a:buSzPts val="1100"/>
              <a:buFont typeface="Arial"/>
              <a:buNone/>
            </a:pPr>
            <a:r>
              <a:rPr lang="de-DE" sz="2000" dirty="0" smtClean="0">
                <a:solidFill>
                  <a:schemeClr val="dk1"/>
                </a:solidFill>
              </a:rPr>
              <a:t>Hinzu kommen 28 Übungsleiter*innen in den Breitensportabteilungen, </a:t>
            </a:r>
          </a:p>
          <a:p>
            <a:pPr marL="685800" marR="0" lvl="0" indent="0" algn="l" rtl="0">
              <a:lnSpc>
                <a:spcPct val="115000"/>
              </a:lnSpc>
              <a:spcBef>
                <a:spcPts val="1200"/>
              </a:spcBef>
              <a:spcAft>
                <a:spcPts val="0"/>
              </a:spcAft>
              <a:buClr>
                <a:schemeClr val="dk1"/>
              </a:buClr>
              <a:buSzPts val="1100"/>
              <a:buFont typeface="Arial"/>
              <a:buNone/>
            </a:pPr>
            <a:r>
              <a:rPr lang="de-DE" sz="2000" dirty="0" smtClean="0">
                <a:solidFill>
                  <a:schemeClr val="dk1"/>
                </a:solidFill>
              </a:rPr>
              <a:t>im Kursbereich oder beim Rehasport</a:t>
            </a:r>
            <a:endParaRPr lang="de-DE" sz="2000" i="0" u="none" strike="noStrike" cap="none" dirty="0" smtClean="0">
              <a:solidFill>
                <a:schemeClr val="dk1"/>
              </a:solidFill>
              <a:sym typeface="Arial"/>
            </a:endParaRPr>
          </a:p>
          <a:p>
            <a:pPr marL="685800" marR="0" lvl="0" indent="0" algn="l" rtl="0">
              <a:lnSpc>
                <a:spcPct val="115000"/>
              </a:lnSpc>
              <a:spcBef>
                <a:spcPts val="1200"/>
              </a:spcBef>
              <a:spcAft>
                <a:spcPts val="0"/>
              </a:spcAft>
              <a:buClr>
                <a:schemeClr val="dk1"/>
              </a:buClr>
              <a:buSzPts val="1100"/>
              <a:buFont typeface="Arial"/>
              <a:buNone/>
            </a:pPr>
            <a:endParaRPr lang="de-DE" sz="2000" dirty="0">
              <a:solidFill>
                <a:schemeClr val="dk1"/>
              </a:solidFill>
            </a:endParaRPr>
          </a:p>
          <a:p>
            <a:pPr marL="685800" lvl="0">
              <a:buClr>
                <a:schemeClr val="dk1"/>
              </a:buClr>
              <a:buSzPts val="1100"/>
              <a:tabLst>
                <a:tab pos="6726238" algn="l"/>
              </a:tabLst>
            </a:pPr>
            <a:endParaRPr lang="de-DE" sz="1600" dirty="0"/>
          </a:p>
          <a:p>
            <a:pPr marL="685800" lvl="0">
              <a:buClr>
                <a:schemeClr val="dk1"/>
              </a:buClr>
              <a:buSzPts val="1100"/>
              <a:tabLst>
                <a:tab pos="6726238" algn="l"/>
              </a:tabLst>
            </a:pPr>
            <a:r>
              <a:rPr lang="de-DE" sz="1600" dirty="0" smtClean="0"/>
              <a:t>	</a:t>
            </a:r>
            <a:endParaRPr sz="1600" b="0" i="0" u="none" strike="noStrike" cap="none" dirty="0">
              <a:solidFill>
                <a:schemeClr val="dk1"/>
              </a:solidFill>
              <a:sym typeface="Arial"/>
            </a:endParaRPr>
          </a:p>
        </p:txBody>
      </p:sp>
      <p:sp>
        <p:nvSpPr>
          <p:cNvPr id="2" name="Textfeld 1"/>
          <p:cNvSpPr txBox="1"/>
          <p:nvPr/>
        </p:nvSpPr>
        <p:spPr>
          <a:xfrm rot="16200000">
            <a:off x="7990056" y="2682377"/>
            <a:ext cx="3955115" cy="400110"/>
          </a:xfrm>
          <a:prstGeom prst="rect">
            <a:avLst/>
          </a:prstGeom>
          <a:noFill/>
        </p:spPr>
        <p:txBody>
          <a:bodyPr wrap="square" rtlCol="0">
            <a:spAutoFit/>
          </a:bodyPr>
          <a:lstStyle/>
          <a:p>
            <a:r>
              <a:rPr lang="de-DE" sz="2000" dirty="0" smtClean="0"/>
              <a:t>42 Trainer*innen unter 21 Jahren</a:t>
            </a:r>
            <a:endParaRPr lang="de-DE" sz="2000" dirty="0"/>
          </a:p>
        </p:txBody>
      </p:sp>
      <p:sp>
        <p:nvSpPr>
          <p:cNvPr id="3" name="Geschweifte Klammer rechts 2"/>
          <p:cNvSpPr/>
          <p:nvPr/>
        </p:nvSpPr>
        <p:spPr>
          <a:xfrm>
            <a:off x="7943850" y="1325700"/>
            <a:ext cx="1438275" cy="3379650"/>
          </a:xfrm>
          <a:prstGeom prst="rightBrace">
            <a:avLst/>
          </a:prstGeom>
          <a:ln w="349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 name="Rechteck 3"/>
          <p:cNvSpPr/>
          <p:nvPr/>
        </p:nvSpPr>
        <p:spPr>
          <a:xfrm>
            <a:off x="3680875" y="2599809"/>
            <a:ext cx="4138774" cy="226018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smtClean="0">
                <a:solidFill>
                  <a:schemeClr val="tx1"/>
                </a:solidFill>
              </a:rPr>
              <a:t>Insgesamt</a:t>
            </a:r>
          </a:p>
          <a:p>
            <a:pPr algn="ctr"/>
            <a:r>
              <a:rPr lang="de-DE" sz="3200" dirty="0" smtClean="0">
                <a:solidFill>
                  <a:schemeClr val="tx1"/>
                </a:solidFill>
              </a:rPr>
              <a:t>127 Trainer*innen und Übungsleiter*innen</a:t>
            </a:r>
            <a:endParaRPr lang="de-DE" sz="32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P spid="161" grpId="0"/>
      <p:bldP spid="2" grpId="0"/>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7"/>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a:t>
            </a:r>
            <a:r>
              <a:rPr lang="de-DE" sz="3600" dirty="0" smtClean="0">
                <a:latin typeface="+mn-lt"/>
              </a:rPr>
              <a:t>2022</a:t>
            </a:r>
            <a:endParaRPr dirty="0">
              <a:latin typeface="+mn-lt"/>
            </a:endParaRPr>
          </a:p>
        </p:txBody>
      </p:sp>
      <p:sp>
        <p:nvSpPr>
          <p:cNvPr id="160" name="Google Shape;160;p67"/>
          <p:cNvSpPr txBox="1">
            <a:spLocks noGrp="1"/>
          </p:cNvSpPr>
          <p:nvPr>
            <p:ph type="body" idx="1"/>
          </p:nvPr>
        </p:nvSpPr>
        <p:spPr>
          <a:xfrm>
            <a:off x="838200" y="1690688"/>
            <a:ext cx="7953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161" name="Google Shape;161;p67"/>
          <p:cNvSpPr txBox="1"/>
          <p:nvPr/>
        </p:nvSpPr>
        <p:spPr>
          <a:xfrm>
            <a:off x="139930" y="1049991"/>
            <a:ext cx="10768343" cy="6484822"/>
          </a:xfrm>
          <a:prstGeom prst="rect">
            <a:avLst/>
          </a:prstGeom>
          <a:noFill/>
          <a:ln>
            <a:noFill/>
          </a:ln>
        </p:spPr>
        <p:txBody>
          <a:bodyPr spcFirstLastPara="1" wrap="square" lIns="91425" tIns="91425" rIns="91425" bIns="91425" anchor="t" anchorCtr="0">
            <a:spAutoFit/>
          </a:bodyPr>
          <a:lstStyle/>
          <a:p>
            <a:pPr marL="685800" marR="0" lvl="0" indent="0" algn="l" rtl="0">
              <a:lnSpc>
                <a:spcPct val="115000"/>
              </a:lnSpc>
              <a:spcBef>
                <a:spcPts val="1200"/>
              </a:spcBef>
              <a:spcAft>
                <a:spcPts val="0"/>
              </a:spcAft>
              <a:buClr>
                <a:schemeClr val="dk1"/>
              </a:buClr>
              <a:buSzPts val="1100"/>
              <a:buFont typeface="Arial"/>
              <a:buNone/>
            </a:pPr>
            <a:r>
              <a:rPr lang="de-DE" sz="2800" b="1" i="0" u="none" strike="noStrike" cap="none" dirty="0" smtClean="0">
                <a:solidFill>
                  <a:schemeClr val="dk1"/>
                </a:solidFill>
                <a:sym typeface="Arial"/>
              </a:rPr>
              <a:t>Fazit zur Beitragserhöhung</a:t>
            </a:r>
          </a:p>
          <a:p>
            <a:pPr marL="685800" marR="0" lvl="0" indent="0" algn="l" rtl="0">
              <a:lnSpc>
                <a:spcPct val="115000"/>
              </a:lnSpc>
              <a:spcBef>
                <a:spcPts val="1200"/>
              </a:spcBef>
              <a:spcAft>
                <a:spcPts val="0"/>
              </a:spcAft>
              <a:buClr>
                <a:schemeClr val="dk1"/>
              </a:buClr>
              <a:buSzPts val="1100"/>
              <a:buFont typeface="Arial"/>
              <a:buNone/>
            </a:pPr>
            <a:endParaRPr lang="de-DE" sz="2000" dirty="0">
              <a:solidFill>
                <a:schemeClr val="dk1"/>
              </a:solidFill>
            </a:endParaRPr>
          </a:p>
          <a:p>
            <a:pPr marL="1028700" marR="0" lvl="0" indent="-342900" algn="l" rtl="0">
              <a:lnSpc>
                <a:spcPct val="115000"/>
              </a:lnSpc>
              <a:spcBef>
                <a:spcPts val="1200"/>
              </a:spcBef>
              <a:spcAft>
                <a:spcPts val="0"/>
              </a:spcAft>
              <a:buClr>
                <a:schemeClr val="dk1"/>
              </a:buClr>
              <a:buSzPts val="1100"/>
              <a:buFont typeface="Arial" panose="020B0604020202020204" pitchFamily="34" charset="0"/>
              <a:buChar char="•"/>
            </a:pPr>
            <a:r>
              <a:rPr lang="de-DE" sz="2800" dirty="0" smtClean="0">
                <a:solidFill>
                  <a:schemeClr val="dk1"/>
                </a:solidFill>
              </a:rPr>
              <a:t>Der befürchtete Mitgliederschwund blieb aus </a:t>
            </a:r>
          </a:p>
          <a:p>
            <a:pPr marL="1028700" marR="0" lvl="0" indent="-342900" algn="l" rtl="0">
              <a:lnSpc>
                <a:spcPct val="115000"/>
              </a:lnSpc>
              <a:spcBef>
                <a:spcPts val="1200"/>
              </a:spcBef>
              <a:spcAft>
                <a:spcPts val="0"/>
              </a:spcAft>
              <a:buClr>
                <a:schemeClr val="dk1"/>
              </a:buClr>
              <a:buSzPts val="1100"/>
              <a:buFont typeface="Arial" panose="020B0604020202020204" pitchFamily="34" charset="0"/>
              <a:buChar char="•"/>
            </a:pPr>
            <a:r>
              <a:rPr lang="de-DE" sz="2800" b="0" i="0" u="none" strike="noStrike" cap="none" dirty="0" smtClean="0">
                <a:solidFill>
                  <a:schemeClr val="dk1"/>
                </a:solidFill>
                <a:sym typeface="Arial"/>
              </a:rPr>
              <a:t>Mehr Traineraus- und </a:t>
            </a:r>
            <a:r>
              <a:rPr lang="de-DE" sz="2800" b="0" i="0" u="none" strike="noStrike" cap="none" dirty="0" err="1" smtClean="0">
                <a:solidFill>
                  <a:schemeClr val="dk1"/>
                </a:solidFill>
                <a:sym typeface="Arial"/>
              </a:rPr>
              <a:t>fortbildungen</a:t>
            </a:r>
            <a:r>
              <a:rPr lang="de-DE" sz="2800" b="0" i="0" u="none" strike="noStrike" cap="none" dirty="0" smtClean="0">
                <a:solidFill>
                  <a:schemeClr val="dk1"/>
                </a:solidFill>
                <a:sym typeface="Arial"/>
              </a:rPr>
              <a:t> </a:t>
            </a:r>
          </a:p>
          <a:p>
            <a:pPr marL="685800" marR="0" lvl="0" algn="l" rtl="0">
              <a:lnSpc>
                <a:spcPct val="115000"/>
              </a:lnSpc>
              <a:spcBef>
                <a:spcPts val="1200"/>
              </a:spcBef>
              <a:spcAft>
                <a:spcPts val="0"/>
              </a:spcAft>
              <a:buClr>
                <a:schemeClr val="dk1"/>
              </a:buClr>
              <a:buSzPts val="1100"/>
            </a:pPr>
            <a:r>
              <a:rPr lang="de-DE" sz="2800" dirty="0">
                <a:solidFill>
                  <a:schemeClr val="dk1"/>
                </a:solidFill>
              </a:rPr>
              <a:t>	</a:t>
            </a:r>
            <a:r>
              <a:rPr lang="de-DE" sz="2800" dirty="0" smtClean="0">
                <a:solidFill>
                  <a:schemeClr val="dk1"/>
                </a:solidFill>
              </a:rPr>
              <a:t>	</a:t>
            </a:r>
            <a:r>
              <a:rPr lang="de-DE" sz="2800" b="0" i="0" u="none" strike="noStrike" cap="none" dirty="0" smtClean="0">
                <a:solidFill>
                  <a:schemeClr val="dk1"/>
                </a:solidFill>
                <a:sym typeface="Arial"/>
              </a:rPr>
              <a:t>2019: 	26</a:t>
            </a:r>
          </a:p>
          <a:p>
            <a:pPr marL="685800" marR="0" lvl="0" algn="l" rtl="0">
              <a:lnSpc>
                <a:spcPct val="115000"/>
              </a:lnSpc>
              <a:spcBef>
                <a:spcPts val="1200"/>
              </a:spcBef>
              <a:spcAft>
                <a:spcPts val="0"/>
              </a:spcAft>
              <a:buClr>
                <a:schemeClr val="dk1"/>
              </a:buClr>
              <a:buSzPts val="1100"/>
            </a:pPr>
            <a:r>
              <a:rPr lang="de-DE" sz="2800" dirty="0">
                <a:solidFill>
                  <a:schemeClr val="dk1"/>
                </a:solidFill>
              </a:rPr>
              <a:t>	</a:t>
            </a:r>
            <a:r>
              <a:rPr lang="de-DE" sz="2800" dirty="0" smtClean="0">
                <a:solidFill>
                  <a:schemeClr val="dk1"/>
                </a:solidFill>
              </a:rPr>
              <a:t>	</a:t>
            </a:r>
            <a:r>
              <a:rPr lang="de-DE" sz="2800" b="0" i="0" u="none" strike="noStrike" cap="none" dirty="0" smtClean="0">
                <a:solidFill>
                  <a:schemeClr val="dk1"/>
                </a:solidFill>
                <a:sym typeface="Arial"/>
              </a:rPr>
              <a:t>2020: 	12</a:t>
            </a:r>
          </a:p>
          <a:p>
            <a:pPr marL="685800" marR="0" lvl="0" algn="l" rtl="0">
              <a:lnSpc>
                <a:spcPct val="115000"/>
              </a:lnSpc>
              <a:spcBef>
                <a:spcPts val="1200"/>
              </a:spcBef>
              <a:spcAft>
                <a:spcPts val="0"/>
              </a:spcAft>
              <a:buClr>
                <a:schemeClr val="dk1"/>
              </a:buClr>
              <a:buSzPts val="1100"/>
            </a:pPr>
            <a:r>
              <a:rPr lang="de-DE" sz="2800" dirty="0">
                <a:solidFill>
                  <a:schemeClr val="dk1"/>
                </a:solidFill>
              </a:rPr>
              <a:t>	</a:t>
            </a:r>
            <a:r>
              <a:rPr lang="de-DE" sz="2800" dirty="0" smtClean="0">
                <a:solidFill>
                  <a:schemeClr val="dk1"/>
                </a:solidFill>
              </a:rPr>
              <a:t>	</a:t>
            </a:r>
            <a:r>
              <a:rPr lang="de-DE" sz="2800" b="0" i="0" u="none" strike="noStrike" cap="none" dirty="0" smtClean="0">
                <a:solidFill>
                  <a:schemeClr val="dk1"/>
                </a:solidFill>
                <a:sym typeface="Arial"/>
              </a:rPr>
              <a:t>2021: 	25</a:t>
            </a:r>
          </a:p>
          <a:p>
            <a:pPr marL="685800" marR="0" lvl="0" algn="l" rtl="0">
              <a:lnSpc>
                <a:spcPct val="115000"/>
              </a:lnSpc>
              <a:spcBef>
                <a:spcPts val="1200"/>
              </a:spcBef>
              <a:spcAft>
                <a:spcPts val="0"/>
              </a:spcAft>
              <a:buClr>
                <a:schemeClr val="dk1"/>
              </a:buClr>
              <a:buSzPts val="1100"/>
            </a:pPr>
            <a:r>
              <a:rPr lang="de-DE" sz="2800" dirty="0">
                <a:solidFill>
                  <a:schemeClr val="dk1"/>
                </a:solidFill>
              </a:rPr>
              <a:t>	</a:t>
            </a:r>
            <a:r>
              <a:rPr lang="de-DE" sz="2800" dirty="0" smtClean="0">
                <a:solidFill>
                  <a:schemeClr val="dk1"/>
                </a:solidFill>
              </a:rPr>
              <a:t>	</a:t>
            </a:r>
            <a:r>
              <a:rPr lang="de-DE" sz="2800" b="1" i="0" u="none" strike="noStrike" cap="none" dirty="0" smtClean="0">
                <a:solidFill>
                  <a:srgbClr val="FF0000"/>
                </a:solidFill>
                <a:sym typeface="Arial"/>
              </a:rPr>
              <a:t>2022:		35</a:t>
            </a:r>
          </a:p>
          <a:p>
            <a:pPr marL="685800" marR="0" lvl="0" indent="0" algn="l" rtl="0">
              <a:lnSpc>
                <a:spcPct val="115000"/>
              </a:lnSpc>
              <a:spcBef>
                <a:spcPts val="1200"/>
              </a:spcBef>
              <a:spcAft>
                <a:spcPts val="0"/>
              </a:spcAft>
              <a:buClr>
                <a:schemeClr val="dk1"/>
              </a:buClr>
              <a:buSzPts val="1100"/>
              <a:buFont typeface="Arial"/>
              <a:buNone/>
            </a:pPr>
            <a:endParaRPr sz="2000" b="0" i="0" u="none" strike="noStrike" cap="none" dirty="0">
              <a:solidFill>
                <a:schemeClr val="dk1"/>
              </a:solidFill>
              <a:latin typeface="Arial"/>
              <a:ea typeface="Arial"/>
              <a:cs typeface="Arial"/>
              <a:sym typeface="Arial"/>
            </a:endParaRPr>
          </a:p>
          <a:p>
            <a:pPr marL="685800" lvl="0">
              <a:buClr>
                <a:schemeClr val="dk1"/>
              </a:buClr>
              <a:buSzPts val="1100"/>
              <a:tabLst>
                <a:tab pos="6726238" algn="l"/>
              </a:tabLst>
            </a:pPr>
            <a:endParaRPr lang="de-DE" sz="1600" dirty="0" smtClean="0"/>
          </a:p>
          <a:p>
            <a:pPr marL="685800" lvl="0">
              <a:buClr>
                <a:schemeClr val="dk1"/>
              </a:buClr>
              <a:buSzPts val="1100"/>
              <a:tabLst>
                <a:tab pos="6726238" algn="l"/>
              </a:tabLst>
            </a:pPr>
            <a:endParaRPr lang="de-DE" sz="1600" dirty="0"/>
          </a:p>
          <a:p>
            <a:pPr marL="685800" lvl="0">
              <a:buClr>
                <a:schemeClr val="dk1"/>
              </a:buClr>
              <a:buSzPts val="1100"/>
              <a:tabLst>
                <a:tab pos="6726238" algn="l"/>
              </a:tabLst>
            </a:pPr>
            <a:r>
              <a:rPr lang="de-DE" sz="1600" dirty="0" smtClean="0"/>
              <a:t>	</a:t>
            </a:r>
            <a:endParaRPr sz="1600" b="0" i="0" u="none" strike="noStrike" cap="none" dirty="0">
              <a:solidFill>
                <a:schemeClr val="dk1"/>
              </a:solidFill>
              <a:sym typeface="Arial"/>
            </a:endParaRPr>
          </a:p>
        </p:txBody>
      </p:sp>
    </p:spTree>
    <p:extLst>
      <p:ext uri="{BB962C8B-B14F-4D97-AF65-F5344CB8AC3E}">
        <p14:creationId xmlns:p14="http://schemas.microsoft.com/office/powerpoint/2010/main" val="31673280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Begrüßung</a:t>
            </a:r>
            <a:endParaRPr sz="1400" b="0" i="0" u="none" strike="noStrike" cap="none" dirty="0">
              <a:solidFill>
                <a:srgbClr val="000000"/>
              </a:solidFill>
              <a:latin typeface="+mn-lt"/>
              <a:sym typeface="Aria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67"/>
          <p:cNvSpPr txBox="1">
            <a:spLocks noGrp="1"/>
          </p:cNvSpPr>
          <p:nvPr>
            <p:ph type="title"/>
          </p:nvPr>
        </p:nvSpPr>
        <p:spPr>
          <a:xfrm>
            <a:off x="838198" y="-65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a:t>
            </a:r>
            <a:r>
              <a:rPr lang="de-DE" sz="3600" dirty="0" smtClean="0">
                <a:latin typeface="+mn-lt"/>
              </a:rPr>
              <a:t>2022</a:t>
            </a:r>
            <a:endParaRPr dirty="0">
              <a:latin typeface="+mn-lt"/>
            </a:endParaRPr>
          </a:p>
        </p:txBody>
      </p:sp>
      <p:sp>
        <p:nvSpPr>
          <p:cNvPr id="160" name="Google Shape;160;p67"/>
          <p:cNvSpPr txBox="1">
            <a:spLocks noGrp="1"/>
          </p:cNvSpPr>
          <p:nvPr>
            <p:ph type="body" idx="1"/>
          </p:nvPr>
        </p:nvSpPr>
        <p:spPr>
          <a:xfrm>
            <a:off x="838200" y="1690688"/>
            <a:ext cx="7953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161" name="Google Shape;161;p67"/>
          <p:cNvSpPr txBox="1"/>
          <p:nvPr/>
        </p:nvSpPr>
        <p:spPr>
          <a:xfrm>
            <a:off x="609601" y="1166369"/>
            <a:ext cx="10996942" cy="5924669"/>
          </a:xfrm>
          <a:prstGeom prst="rect">
            <a:avLst/>
          </a:prstGeom>
          <a:noFill/>
          <a:ln>
            <a:noFill/>
          </a:ln>
        </p:spPr>
        <p:txBody>
          <a:bodyPr spcFirstLastPara="1" wrap="square" lIns="91425" tIns="91425" rIns="91425" bIns="91425" anchor="t" anchorCtr="0">
            <a:spAutoFit/>
          </a:bodyPr>
          <a:lstStyle/>
          <a:p>
            <a:pPr marR="0" lvl="1" algn="l" rtl="0">
              <a:lnSpc>
                <a:spcPct val="100000"/>
              </a:lnSpc>
              <a:spcBef>
                <a:spcPts val="0"/>
              </a:spcBef>
              <a:spcAft>
                <a:spcPts val="0"/>
              </a:spcAft>
              <a:buClr>
                <a:srgbClr val="000000"/>
              </a:buClr>
              <a:buSzPts val="1400"/>
            </a:pPr>
            <a:r>
              <a:rPr lang="de-DE" sz="2800" b="1" i="0" u="none" strike="noStrike" cap="none" dirty="0" smtClean="0">
                <a:solidFill>
                  <a:srgbClr val="000000"/>
                </a:solidFill>
                <a:latin typeface="Arial"/>
                <a:ea typeface="Arial"/>
                <a:cs typeface="Arial"/>
                <a:sym typeface="Arial"/>
              </a:rPr>
              <a:t>Sportliche </a:t>
            </a:r>
            <a:r>
              <a:rPr lang="de-DE" sz="2800" b="1" i="0" u="none" strike="noStrike" cap="none" dirty="0">
                <a:solidFill>
                  <a:srgbClr val="000000"/>
                </a:solidFill>
                <a:latin typeface="Arial"/>
                <a:ea typeface="Arial"/>
                <a:cs typeface="Arial"/>
                <a:sym typeface="Arial"/>
              </a:rPr>
              <a:t>Besonderheiten </a:t>
            </a:r>
            <a:endParaRPr lang="de-DE" sz="2800" b="1" i="0" u="none" strike="noStrike" cap="none" dirty="0" smtClean="0">
              <a:solidFill>
                <a:srgbClr val="000000"/>
              </a:solidFill>
              <a:latin typeface="Arial"/>
              <a:ea typeface="Arial"/>
              <a:cs typeface="Arial"/>
              <a:sym typeface="Arial"/>
            </a:endParaRPr>
          </a:p>
          <a:p>
            <a:pPr marR="0" lvl="1" algn="l" rtl="0">
              <a:lnSpc>
                <a:spcPct val="100000"/>
              </a:lnSpc>
              <a:spcBef>
                <a:spcPts val="0"/>
              </a:spcBef>
              <a:spcAft>
                <a:spcPts val="0"/>
              </a:spcAft>
              <a:buClr>
                <a:srgbClr val="000000"/>
              </a:buClr>
              <a:buSzPts val="1400"/>
              <a:tabLst>
                <a:tab pos="987425" algn="l"/>
                <a:tab pos="1430338" algn="l"/>
              </a:tabLst>
            </a:pPr>
            <a:r>
              <a:rPr lang="de-DE" sz="1600" b="0" i="0" u="none" strike="noStrike" cap="none" dirty="0">
                <a:solidFill>
                  <a:srgbClr val="000000"/>
                </a:solidFill>
                <a:latin typeface="Arial"/>
                <a:ea typeface="Arial"/>
                <a:cs typeface="Arial"/>
                <a:sym typeface="Arial"/>
              </a:rPr>
              <a:t/>
            </a:r>
            <a:br>
              <a:rPr lang="de-DE" sz="1600" b="0" i="0" u="none" strike="noStrike" cap="none" dirty="0">
                <a:solidFill>
                  <a:srgbClr val="000000"/>
                </a:solidFill>
                <a:latin typeface="Arial"/>
                <a:ea typeface="Arial"/>
                <a:cs typeface="Arial"/>
                <a:sym typeface="Arial"/>
              </a:rPr>
            </a:br>
            <a:endParaRPr lang="de-DE" sz="1600" b="0" i="0" u="none" strike="noStrike" cap="none" dirty="0" smtClean="0">
              <a:solidFill>
                <a:srgbClr val="000000"/>
              </a:solidFill>
              <a:latin typeface="Arial"/>
              <a:ea typeface="Arial"/>
              <a:cs typeface="Arial"/>
              <a:sym typeface="Arial"/>
            </a:endParaRPr>
          </a:p>
          <a:p>
            <a:pPr marR="0" lvl="1" algn="l" rtl="0">
              <a:lnSpc>
                <a:spcPct val="100000"/>
              </a:lnSpc>
              <a:spcBef>
                <a:spcPts val="0"/>
              </a:spcBef>
              <a:spcAft>
                <a:spcPts val="0"/>
              </a:spcAft>
              <a:buClr>
                <a:srgbClr val="000000"/>
              </a:buClr>
              <a:buSzPts val="1400"/>
              <a:tabLst>
                <a:tab pos="987425" algn="l"/>
                <a:tab pos="1430338" algn="l"/>
              </a:tabLst>
            </a:pPr>
            <a:endParaRPr lang="de-DE" sz="1600" dirty="0"/>
          </a:p>
          <a:p>
            <a:pPr marR="0" lvl="1" algn="l" rtl="0">
              <a:lnSpc>
                <a:spcPct val="100000"/>
              </a:lnSpc>
              <a:spcBef>
                <a:spcPts val="0"/>
              </a:spcBef>
              <a:spcAft>
                <a:spcPts val="0"/>
              </a:spcAft>
              <a:buClr>
                <a:srgbClr val="000000"/>
              </a:buClr>
              <a:buSzPts val="1400"/>
              <a:tabLst>
                <a:tab pos="987425" algn="l"/>
                <a:tab pos="1430338" algn="l"/>
              </a:tabLst>
            </a:pPr>
            <a:r>
              <a:rPr lang="de-DE" sz="1800" b="0" i="0" u="none" strike="noStrike" cap="none" dirty="0" smtClean="0">
                <a:solidFill>
                  <a:srgbClr val="000000"/>
                </a:solidFill>
                <a:sym typeface="Arial"/>
              </a:rPr>
              <a:t>Handball</a:t>
            </a:r>
            <a:r>
              <a:rPr lang="de-DE" sz="1800" b="0" i="0" u="none" strike="noStrike" cap="none" dirty="0">
                <a:solidFill>
                  <a:srgbClr val="000000"/>
                </a:solidFill>
                <a:sym typeface="Arial"/>
              </a:rPr>
              <a:t>: 	</a:t>
            </a:r>
            <a:r>
              <a:rPr lang="de-DE" sz="1800" b="0" i="0" u="none" strike="noStrike" cap="none" dirty="0" smtClean="0">
                <a:solidFill>
                  <a:srgbClr val="000000"/>
                </a:solidFill>
                <a:sym typeface="Arial"/>
              </a:rPr>
              <a:t>	Aufstiegsrunde </a:t>
            </a:r>
            <a:r>
              <a:rPr lang="de-DE" sz="1800" b="0" i="0" u="none" strike="noStrike" cap="none" dirty="0">
                <a:solidFill>
                  <a:srgbClr val="000000"/>
                </a:solidFill>
                <a:sym typeface="Arial"/>
              </a:rPr>
              <a:t>der 1. </a:t>
            </a:r>
            <a:r>
              <a:rPr lang="de-DE" sz="1800" b="0" i="0" u="none" strike="noStrike" cap="none" dirty="0" smtClean="0">
                <a:solidFill>
                  <a:srgbClr val="000000"/>
                </a:solidFill>
                <a:sym typeface="Arial"/>
              </a:rPr>
              <a:t>Damen in die 3. Liga</a:t>
            </a:r>
            <a:br>
              <a:rPr lang="de-DE" sz="1800" b="0" i="0" u="none" strike="noStrike" cap="none" dirty="0" smtClean="0">
                <a:solidFill>
                  <a:srgbClr val="000000"/>
                </a:solidFill>
                <a:sym typeface="Arial"/>
              </a:rPr>
            </a:br>
            <a:r>
              <a:rPr lang="de-DE" sz="1800" b="0" i="0" u="none" strike="noStrike" cap="none" dirty="0" smtClean="0">
                <a:solidFill>
                  <a:srgbClr val="000000"/>
                </a:solidFill>
                <a:sym typeface="Arial"/>
              </a:rPr>
              <a:t>			2. Damen steigen in  die Verbandsliga auf</a:t>
            </a:r>
          </a:p>
          <a:p>
            <a:pPr marR="0" lvl="1" algn="l" rtl="0">
              <a:lnSpc>
                <a:spcPct val="100000"/>
              </a:lnSpc>
              <a:spcBef>
                <a:spcPts val="0"/>
              </a:spcBef>
              <a:spcAft>
                <a:spcPts val="0"/>
              </a:spcAft>
              <a:buClr>
                <a:srgbClr val="000000"/>
              </a:buClr>
              <a:buSzPts val="1400"/>
              <a:tabLst>
                <a:tab pos="987425" algn="l"/>
                <a:tab pos="1430338" algn="l"/>
              </a:tabLst>
            </a:pPr>
            <a:r>
              <a:rPr lang="de-DE" sz="1800" b="0" i="0" u="none" strike="noStrike" cap="none" dirty="0">
                <a:solidFill>
                  <a:srgbClr val="000000"/>
                </a:solidFill>
                <a:sym typeface="Arial"/>
              </a:rPr>
              <a:t/>
            </a:r>
            <a:br>
              <a:rPr lang="de-DE" sz="1800" b="0" i="0" u="none" strike="noStrike" cap="none" dirty="0">
                <a:solidFill>
                  <a:srgbClr val="000000"/>
                </a:solidFill>
                <a:sym typeface="Arial"/>
              </a:rPr>
            </a:br>
            <a:r>
              <a:rPr lang="de-DE" sz="1800" b="0" i="0" u="none" strike="noStrike" cap="none" dirty="0" smtClean="0">
                <a:solidFill>
                  <a:srgbClr val="000000"/>
                </a:solidFill>
                <a:sym typeface="Arial"/>
              </a:rPr>
              <a:t>Leichtathletik:		Dominik Möllers war Teil des DJK-Teams bei den </a:t>
            </a:r>
          </a:p>
          <a:p>
            <a:pPr marR="0" lvl="1" algn="l" rtl="0">
              <a:lnSpc>
                <a:spcPct val="100000"/>
              </a:lnSpc>
              <a:spcBef>
                <a:spcPts val="0"/>
              </a:spcBef>
              <a:spcAft>
                <a:spcPts val="0"/>
              </a:spcAft>
              <a:buClr>
                <a:srgbClr val="000000"/>
              </a:buClr>
              <a:buSzPts val="1400"/>
              <a:tabLst>
                <a:tab pos="987425" algn="l"/>
                <a:tab pos="1430338" algn="l"/>
              </a:tabLst>
            </a:pPr>
            <a:r>
              <a:rPr lang="de-DE" sz="1800" b="0" i="0" u="none" strike="noStrike" cap="none" dirty="0" smtClean="0">
                <a:solidFill>
                  <a:srgbClr val="000000"/>
                </a:solidFill>
                <a:sym typeface="Arial"/>
              </a:rPr>
              <a:t>	        	FICEP-Games in Klagenfurt</a:t>
            </a:r>
          </a:p>
          <a:p>
            <a:pPr marR="0" lvl="1" algn="l" rtl="0">
              <a:lnSpc>
                <a:spcPct val="100000"/>
              </a:lnSpc>
              <a:spcBef>
                <a:spcPts val="0"/>
              </a:spcBef>
              <a:spcAft>
                <a:spcPts val="0"/>
              </a:spcAft>
              <a:buClr>
                <a:srgbClr val="000000"/>
              </a:buClr>
              <a:buSzPts val="1400"/>
              <a:tabLst>
                <a:tab pos="987425" algn="l"/>
                <a:tab pos="1430338" algn="l"/>
              </a:tabLst>
            </a:pPr>
            <a:r>
              <a:rPr lang="de-DE" sz="1800" dirty="0"/>
              <a:t>	</a:t>
            </a:r>
            <a:r>
              <a:rPr lang="de-DE" sz="1800" dirty="0" smtClean="0"/>
              <a:t>	</a:t>
            </a:r>
            <a:endParaRPr lang="de-DE" sz="1800" dirty="0"/>
          </a:p>
          <a:p>
            <a:pPr marR="0" lvl="1" algn="l" rtl="0">
              <a:lnSpc>
                <a:spcPct val="100000"/>
              </a:lnSpc>
              <a:spcBef>
                <a:spcPts val="0"/>
              </a:spcBef>
              <a:spcAft>
                <a:spcPts val="0"/>
              </a:spcAft>
              <a:buClr>
                <a:srgbClr val="000000"/>
              </a:buClr>
              <a:buSzPts val="1400"/>
              <a:tabLst>
                <a:tab pos="987425" algn="l"/>
                <a:tab pos="1430338" algn="l"/>
              </a:tabLst>
            </a:pPr>
            <a:r>
              <a:rPr lang="de-DE" sz="1800" b="0" i="0" u="none" strike="noStrike" cap="none" dirty="0" smtClean="0">
                <a:solidFill>
                  <a:srgbClr val="000000"/>
                </a:solidFill>
                <a:sym typeface="Arial"/>
              </a:rPr>
              <a:t>Badminton:		Mehrere Titel beim DJK Bundessportfest in Schwabach  </a:t>
            </a:r>
          </a:p>
          <a:p>
            <a:pPr marR="0" lvl="1" algn="l" rtl="0">
              <a:lnSpc>
                <a:spcPct val="100000"/>
              </a:lnSpc>
              <a:spcBef>
                <a:spcPts val="0"/>
              </a:spcBef>
              <a:spcAft>
                <a:spcPts val="0"/>
              </a:spcAft>
              <a:buClr>
                <a:srgbClr val="000000"/>
              </a:buClr>
              <a:buSzPts val="1400"/>
              <a:tabLst>
                <a:tab pos="987425" algn="l"/>
                <a:tab pos="1430338" algn="l"/>
              </a:tabLst>
            </a:pPr>
            <a:endParaRPr lang="de-DE" sz="1800" dirty="0"/>
          </a:p>
          <a:p>
            <a:pPr marR="0" lvl="1" algn="l" rtl="0">
              <a:lnSpc>
                <a:spcPct val="100000"/>
              </a:lnSpc>
              <a:spcBef>
                <a:spcPts val="0"/>
              </a:spcBef>
              <a:spcAft>
                <a:spcPts val="0"/>
              </a:spcAft>
              <a:buClr>
                <a:srgbClr val="000000"/>
              </a:buClr>
              <a:buSzPts val="1400"/>
              <a:tabLst>
                <a:tab pos="987425" algn="l"/>
                <a:tab pos="1430338" algn="l"/>
              </a:tabLst>
            </a:pPr>
            <a:r>
              <a:rPr lang="de-DE" sz="1800" dirty="0" smtClean="0"/>
              <a:t>Fußball:			In allen Jugendmannschaften gibt es eine </a:t>
            </a:r>
          </a:p>
          <a:p>
            <a:pPr marR="0" lvl="1" algn="l" rtl="0">
              <a:lnSpc>
                <a:spcPct val="100000"/>
              </a:lnSpc>
              <a:spcBef>
                <a:spcPts val="0"/>
              </a:spcBef>
              <a:spcAft>
                <a:spcPts val="0"/>
              </a:spcAft>
              <a:buClr>
                <a:srgbClr val="000000"/>
              </a:buClr>
              <a:buSzPts val="1400"/>
              <a:tabLst>
                <a:tab pos="987425" algn="l"/>
                <a:tab pos="1430338" algn="l"/>
              </a:tabLst>
            </a:pPr>
            <a:r>
              <a:rPr lang="de-DE" sz="1800" dirty="0"/>
              <a:t>	</a:t>
            </a:r>
            <a:r>
              <a:rPr lang="de-DE" sz="1800" dirty="0" smtClean="0"/>
              <a:t>		Spielgemeinschaft mit DJK RW Alverskirchen</a:t>
            </a:r>
            <a:r>
              <a:rPr lang="de-DE" sz="1800" b="0" i="0" u="none" strike="noStrike" cap="none" dirty="0" smtClean="0">
                <a:solidFill>
                  <a:srgbClr val="000000"/>
                </a:solidFill>
                <a:sym typeface="Arial"/>
              </a:rPr>
              <a:t>    </a:t>
            </a:r>
          </a:p>
          <a:p>
            <a:pPr marR="0" lvl="1" algn="l" rtl="0">
              <a:lnSpc>
                <a:spcPct val="100000"/>
              </a:lnSpc>
              <a:spcBef>
                <a:spcPts val="0"/>
              </a:spcBef>
              <a:spcAft>
                <a:spcPts val="0"/>
              </a:spcAft>
              <a:buClr>
                <a:srgbClr val="000000"/>
              </a:buClr>
              <a:buSzPts val="1400"/>
              <a:tabLst>
                <a:tab pos="987425" algn="l"/>
                <a:tab pos="1430338" algn="l"/>
              </a:tabLst>
            </a:pPr>
            <a:endParaRPr lang="de-DE" sz="1800" dirty="0"/>
          </a:p>
          <a:p>
            <a:pPr marR="0" lvl="1" algn="l" rtl="0">
              <a:lnSpc>
                <a:spcPct val="100000"/>
              </a:lnSpc>
              <a:spcBef>
                <a:spcPts val="0"/>
              </a:spcBef>
              <a:spcAft>
                <a:spcPts val="0"/>
              </a:spcAft>
              <a:buClr>
                <a:srgbClr val="000000"/>
              </a:buClr>
              <a:buSzPts val="1400"/>
              <a:tabLst>
                <a:tab pos="987425" algn="l"/>
                <a:tab pos="1430338" algn="l"/>
              </a:tabLst>
            </a:pPr>
            <a:r>
              <a:rPr lang="de-DE" sz="1800" b="0" i="0" u="none" strike="noStrike" cap="none" dirty="0" smtClean="0">
                <a:solidFill>
                  <a:srgbClr val="000000"/>
                </a:solidFill>
                <a:sym typeface="Arial"/>
              </a:rPr>
              <a:t>Volleyball:		1. Herren steigt in die Landesliga auf   </a:t>
            </a:r>
            <a:endParaRPr sz="1800" b="0" i="0" u="none" strike="noStrike" cap="none" dirty="0">
              <a:solidFill>
                <a:srgbClr val="000000"/>
              </a:solidFill>
              <a:sym typeface="Arial"/>
            </a:endParaRPr>
          </a:p>
          <a:p>
            <a:pPr marL="685800" marR="0" lvl="0" indent="0" algn="l" rtl="0">
              <a:lnSpc>
                <a:spcPct val="115000"/>
              </a:lnSpc>
              <a:spcBef>
                <a:spcPts val="1200"/>
              </a:spcBef>
              <a:spcAft>
                <a:spcPts val="0"/>
              </a:spcAft>
              <a:buClr>
                <a:schemeClr val="dk1"/>
              </a:buClr>
              <a:buSzPts val="1100"/>
              <a:buFont typeface="Arial"/>
              <a:buNone/>
            </a:pPr>
            <a:endParaRPr sz="2000" b="0" i="0" u="none" strike="noStrike" cap="none" dirty="0">
              <a:solidFill>
                <a:schemeClr val="dk1"/>
              </a:solidFill>
              <a:latin typeface="Arial"/>
              <a:ea typeface="Arial"/>
              <a:cs typeface="Arial"/>
              <a:sym typeface="Arial"/>
            </a:endParaRPr>
          </a:p>
          <a:p>
            <a:pPr marL="685800" lvl="0">
              <a:buClr>
                <a:schemeClr val="dk1"/>
              </a:buClr>
              <a:buSzPts val="1100"/>
              <a:tabLst>
                <a:tab pos="6726238" algn="l"/>
              </a:tabLst>
            </a:pPr>
            <a:endParaRPr lang="de-DE" sz="1600" dirty="0" smtClean="0"/>
          </a:p>
          <a:p>
            <a:pPr marL="685800" lvl="0">
              <a:buClr>
                <a:schemeClr val="dk1"/>
              </a:buClr>
              <a:buSzPts val="1100"/>
              <a:tabLst>
                <a:tab pos="6726238" algn="l"/>
              </a:tabLst>
            </a:pPr>
            <a:endParaRPr lang="de-DE" sz="1600" dirty="0"/>
          </a:p>
          <a:p>
            <a:pPr marL="685800" lvl="0">
              <a:buClr>
                <a:schemeClr val="dk1"/>
              </a:buClr>
              <a:buSzPts val="1100"/>
              <a:tabLst>
                <a:tab pos="6726238" algn="l"/>
              </a:tabLst>
            </a:pPr>
            <a:r>
              <a:rPr lang="de-DE" sz="1600" dirty="0" smtClean="0"/>
              <a:t>	</a:t>
            </a:r>
            <a:endParaRPr sz="1600" b="0" i="0" u="none" strike="noStrike" cap="none" dirty="0">
              <a:solidFill>
                <a:schemeClr val="dk1"/>
              </a:solidFill>
              <a:sym typeface="Arial"/>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229" y="4356594"/>
            <a:ext cx="4008314" cy="2311251"/>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3915" y="1545314"/>
            <a:ext cx="4129112" cy="2479947"/>
          </a:xfrm>
          <a:prstGeom prst="rect">
            <a:avLst/>
          </a:prstGeom>
        </p:spPr>
      </p:pic>
    </p:spTree>
    <p:extLst>
      <p:ext uri="{BB962C8B-B14F-4D97-AF65-F5344CB8AC3E}">
        <p14:creationId xmlns:p14="http://schemas.microsoft.com/office/powerpoint/2010/main" val="5666479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16cc65a427_0_0"/>
          <p:cNvSpPr txBox="1">
            <a:spLocks noGrp="1"/>
          </p:cNvSpPr>
          <p:nvPr>
            <p:ph type="title"/>
          </p:nvPr>
        </p:nvSpPr>
        <p:spPr>
          <a:xfrm>
            <a:off x="838200" y="166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a:t>
            </a:r>
            <a:r>
              <a:rPr lang="de-DE" sz="3600" dirty="0" smtClean="0">
                <a:latin typeface="Arial" panose="020B0604020202020204" pitchFamily="34" charset="0"/>
                <a:cs typeface="Arial" panose="020B0604020202020204" pitchFamily="34" charset="0"/>
              </a:rPr>
              <a:t>2022 | </a:t>
            </a:r>
            <a:r>
              <a:rPr lang="de-DE" sz="1200" dirty="0" smtClean="0">
                <a:latin typeface="Arial" panose="020B0604020202020204" pitchFamily="34" charset="0"/>
                <a:cs typeface="Arial" panose="020B0604020202020204" pitchFamily="34" charset="0"/>
              </a:rPr>
              <a:t>Liegenschaften</a:t>
            </a:r>
            <a:endParaRPr sz="1200" dirty="0">
              <a:latin typeface="Arial" panose="020B0604020202020204" pitchFamily="34" charset="0"/>
              <a:cs typeface="Arial" panose="020B0604020202020204" pitchFamily="34" charset="0"/>
            </a:endParaRPr>
          </a:p>
        </p:txBody>
      </p:sp>
      <p:sp>
        <p:nvSpPr>
          <p:cNvPr id="169" name="Google Shape;169;g116cc65a427_0_0"/>
          <p:cNvSpPr txBox="1">
            <a:spLocks noGrp="1"/>
          </p:cNvSpPr>
          <p:nvPr>
            <p:ph type="body" idx="1"/>
          </p:nvPr>
        </p:nvSpPr>
        <p:spPr>
          <a:xfrm>
            <a:off x="838200" y="1690688"/>
            <a:ext cx="7953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170" name="Google Shape;170;g116cc65a427_0_0"/>
          <p:cNvSpPr txBox="1"/>
          <p:nvPr/>
        </p:nvSpPr>
        <p:spPr>
          <a:xfrm>
            <a:off x="171006" y="1272483"/>
            <a:ext cx="10123800" cy="4339619"/>
          </a:xfrm>
          <a:prstGeom prst="rect">
            <a:avLst/>
          </a:prstGeom>
          <a:noFill/>
          <a:ln>
            <a:noFill/>
          </a:ln>
        </p:spPr>
        <p:txBody>
          <a:bodyPr spcFirstLastPara="1" wrap="square" lIns="91425" tIns="91425" rIns="91425" bIns="91425" anchor="t" anchorCtr="0">
            <a:spAutoFit/>
          </a:bodyPr>
          <a:lstStyle/>
          <a:p>
            <a:pPr marL="685800" marR="0" lvl="0" indent="0" algn="l" rtl="0">
              <a:lnSpc>
                <a:spcPct val="115000"/>
              </a:lnSpc>
              <a:spcBef>
                <a:spcPts val="1200"/>
              </a:spcBef>
              <a:spcAft>
                <a:spcPts val="0"/>
              </a:spcAft>
              <a:buClr>
                <a:schemeClr val="dk1"/>
              </a:buClr>
              <a:buSzPts val="1100"/>
              <a:buFont typeface="Arial"/>
              <a:buNone/>
            </a:pPr>
            <a:r>
              <a:rPr lang="de-DE" sz="2400" b="0" i="0" u="none" strike="noStrike" cap="none" dirty="0" smtClean="0">
                <a:solidFill>
                  <a:schemeClr val="dk1"/>
                </a:solidFill>
                <a:sym typeface="Arial"/>
              </a:rPr>
              <a:t>Im Bereich der Liegenschaften gibt es zur Mitgliederversammlung folgendes zu </a:t>
            </a:r>
            <a:r>
              <a:rPr lang="de-DE" sz="2400" dirty="0" smtClean="0">
                <a:solidFill>
                  <a:schemeClr val="dk1"/>
                </a:solidFill>
              </a:rPr>
              <a:t>berichten:</a:t>
            </a:r>
          </a:p>
          <a:p>
            <a:pPr marL="1028700" marR="0" lvl="0" indent="-342900" algn="l" rtl="0">
              <a:lnSpc>
                <a:spcPct val="115000"/>
              </a:lnSpc>
              <a:spcBef>
                <a:spcPts val="1200"/>
              </a:spcBef>
              <a:spcAft>
                <a:spcPts val="0"/>
              </a:spcAft>
              <a:buClr>
                <a:schemeClr val="dk1"/>
              </a:buClr>
              <a:buSzPct val="70000"/>
              <a:buFont typeface="Wingdings" panose="05000000000000000000" pitchFamily="2" charset="2"/>
              <a:buChar char="§"/>
            </a:pPr>
            <a:r>
              <a:rPr lang="de-DE" sz="2400" b="0" i="0" u="none" strike="noStrike" cap="none" dirty="0" smtClean="0">
                <a:solidFill>
                  <a:schemeClr val="dk1"/>
                </a:solidFill>
                <a:sym typeface="Arial"/>
              </a:rPr>
              <a:t>Flutlichtanlage (Umrüstung auf LED Technik) seit März 2022</a:t>
            </a:r>
          </a:p>
          <a:p>
            <a:pPr marL="1028700" marR="0" lvl="0" indent="-342900" algn="l" rtl="0">
              <a:lnSpc>
                <a:spcPct val="115000"/>
              </a:lnSpc>
              <a:spcBef>
                <a:spcPts val="1200"/>
              </a:spcBef>
              <a:spcAft>
                <a:spcPts val="0"/>
              </a:spcAft>
              <a:buClr>
                <a:schemeClr val="dk1"/>
              </a:buClr>
              <a:buSzPct val="70000"/>
              <a:buFont typeface="Wingdings" panose="05000000000000000000" pitchFamily="2" charset="2"/>
              <a:buChar char="§"/>
            </a:pPr>
            <a:r>
              <a:rPr lang="de-DE" sz="2400" dirty="0" smtClean="0">
                <a:solidFill>
                  <a:schemeClr val="dk1"/>
                </a:solidFill>
              </a:rPr>
              <a:t>Heizungsanlage Sportpark Wester Umbaubeginn </a:t>
            </a:r>
            <a:r>
              <a:rPr lang="de-DE" sz="2400" dirty="0" smtClean="0">
                <a:solidFill>
                  <a:schemeClr val="dk1"/>
                </a:solidFill>
              </a:rPr>
              <a:t>April/Mai 2023</a:t>
            </a:r>
            <a:endParaRPr lang="de-DE" sz="2400" b="0" i="0" u="none" strike="noStrike" cap="none" dirty="0" smtClean="0">
              <a:solidFill>
                <a:schemeClr val="dk1"/>
              </a:solidFill>
              <a:sym typeface="Arial"/>
            </a:endParaRPr>
          </a:p>
          <a:p>
            <a:pPr marL="1028700" marR="0" lvl="0" indent="-342900" algn="l" rtl="0">
              <a:lnSpc>
                <a:spcPct val="115000"/>
              </a:lnSpc>
              <a:spcBef>
                <a:spcPts val="1200"/>
              </a:spcBef>
              <a:spcAft>
                <a:spcPts val="0"/>
              </a:spcAft>
              <a:buClr>
                <a:schemeClr val="dk1"/>
              </a:buClr>
              <a:buSzPct val="70000"/>
              <a:buFont typeface="Wingdings" panose="05000000000000000000" pitchFamily="2" charset="2"/>
              <a:buChar char="§"/>
            </a:pPr>
            <a:r>
              <a:rPr lang="de-DE" sz="2400" dirty="0" smtClean="0">
                <a:solidFill>
                  <a:schemeClr val="dk1"/>
                </a:solidFill>
              </a:rPr>
              <a:t>Planungsfortgang Tennisplätze am Sportpark </a:t>
            </a:r>
            <a:r>
              <a:rPr lang="de-DE" sz="2400" dirty="0" err="1" smtClean="0">
                <a:solidFill>
                  <a:schemeClr val="dk1"/>
                </a:solidFill>
              </a:rPr>
              <a:t>Wester</a:t>
            </a:r>
            <a:r>
              <a:rPr lang="de-DE" sz="2400" dirty="0" smtClean="0">
                <a:solidFill>
                  <a:schemeClr val="dk1"/>
                </a:solidFill>
              </a:rPr>
              <a:t> inkl. Raum für Sportschützen =&gt; Bebauungsplanänderung ist auf den Weg gebracht</a:t>
            </a:r>
            <a:br>
              <a:rPr lang="de-DE" sz="2400" dirty="0" smtClean="0">
                <a:solidFill>
                  <a:schemeClr val="dk1"/>
                </a:solidFill>
              </a:rPr>
            </a:br>
            <a:endParaRPr sz="3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87211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16cc65a427_0_0"/>
          <p:cNvSpPr txBox="1">
            <a:spLocks noGrp="1"/>
          </p:cNvSpPr>
          <p:nvPr>
            <p:ph type="title"/>
          </p:nvPr>
        </p:nvSpPr>
        <p:spPr>
          <a:xfrm>
            <a:off x="838200" y="166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a:t>
            </a:r>
            <a:r>
              <a:rPr lang="de-DE" sz="3600" dirty="0" smtClean="0">
                <a:latin typeface="Arial" panose="020B0604020202020204" pitchFamily="34" charset="0"/>
                <a:cs typeface="Arial" panose="020B0604020202020204" pitchFamily="34" charset="0"/>
              </a:rPr>
              <a:t>2022 | </a:t>
            </a:r>
            <a:r>
              <a:rPr lang="de-DE" sz="1200" dirty="0" smtClean="0">
                <a:latin typeface="Arial" panose="020B0604020202020204" pitchFamily="34" charset="0"/>
                <a:cs typeface="Arial" panose="020B0604020202020204" pitchFamily="34" charset="0"/>
              </a:rPr>
              <a:t>Liegenschaften</a:t>
            </a:r>
            <a:endParaRPr sz="1200" dirty="0">
              <a:latin typeface="Arial" panose="020B0604020202020204" pitchFamily="34" charset="0"/>
              <a:cs typeface="Arial" panose="020B0604020202020204" pitchFamily="34" charset="0"/>
            </a:endParaRPr>
          </a:p>
        </p:txBody>
      </p:sp>
      <p:sp>
        <p:nvSpPr>
          <p:cNvPr id="169" name="Google Shape;169;g116cc65a427_0_0"/>
          <p:cNvSpPr txBox="1">
            <a:spLocks noGrp="1"/>
          </p:cNvSpPr>
          <p:nvPr>
            <p:ph type="body" idx="1"/>
          </p:nvPr>
        </p:nvSpPr>
        <p:spPr>
          <a:xfrm>
            <a:off x="838199" y="2074484"/>
            <a:ext cx="10334625" cy="35205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FF0000"/>
              </a:buClr>
              <a:buSzPts val="2800"/>
              <a:buNone/>
            </a:pPr>
            <a:endParaRPr lang="de-DE" sz="2400" b="0" dirty="0" smtClean="0">
              <a:solidFill>
                <a:schemeClr val="tx1"/>
              </a:solidFill>
              <a:latin typeface="+mn-lt"/>
            </a:endParaRPr>
          </a:p>
          <a:p>
            <a:pPr marL="0" lvl="0" indent="0" algn="l" rtl="0">
              <a:lnSpc>
                <a:spcPct val="90000"/>
              </a:lnSpc>
              <a:spcBef>
                <a:spcPts val="1000"/>
              </a:spcBef>
              <a:spcAft>
                <a:spcPts val="0"/>
              </a:spcAft>
              <a:buClr>
                <a:srgbClr val="FF0000"/>
              </a:buClr>
              <a:buSzPts val="2800"/>
              <a:buNone/>
            </a:pPr>
            <a:r>
              <a:rPr lang="de-DE" sz="2400" b="0" dirty="0" smtClean="0">
                <a:solidFill>
                  <a:schemeClr val="tx1"/>
                </a:solidFill>
                <a:latin typeface="+mn-lt"/>
              </a:rPr>
              <a:t>In der 12. KW wurde das Flutlicht durch die Fa. </a:t>
            </a:r>
            <a:r>
              <a:rPr lang="de-DE" sz="2400" b="0" dirty="0" err="1" smtClean="0">
                <a:solidFill>
                  <a:schemeClr val="tx1"/>
                </a:solidFill>
                <a:latin typeface="+mn-lt"/>
              </a:rPr>
              <a:t>TecTras</a:t>
            </a:r>
            <a:r>
              <a:rPr lang="de-DE" sz="2400" b="0" dirty="0" smtClean="0">
                <a:solidFill>
                  <a:schemeClr val="tx1"/>
                </a:solidFill>
                <a:latin typeface="+mn-lt"/>
              </a:rPr>
              <a:t> umgerüstet.</a:t>
            </a:r>
          </a:p>
          <a:p>
            <a:pPr marL="685800" lvl="0">
              <a:lnSpc>
                <a:spcPct val="115000"/>
              </a:lnSpc>
              <a:spcBef>
                <a:spcPts val="1200"/>
              </a:spcBef>
              <a:buClr>
                <a:schemeClr val="dk1"/>
              </a:buClr>
              <a:buSzPts val="1100"/>
            </a:pPr>
            <a:r>
              <a:rPr lang="de-DE" sz="2400" dirty="0">
                <a:solidFill>
                  <a:schemeClr val="dk1"/>
                </a:solidFill>
              </a:rPr>
              <a:t>	</a:t>
            </a:r>
            <a:r>
              <a:rPr lang="de-DE" sz="2400" b="0" dirty="0">
                <a:solidFill>
                  <a:schemeClr val="dk1"/>
                </a:solidFill>
              </a:rPr>
              <a:t>Kosten			</a:t>
            </a:r>
            <a:r>
              <a:rPr lang="de-DE" sz="2400" b="0" dirty="0" smtClean="0">
                <a:solidFill>
                  <a:schemeClr val="dk1"/>
                </a:solidFill>
              </a:rPr>
              <a:t>		</a:t>
            </a:r>
            <a:r>
              <a:rPr lang="de-DE" sz="2400" b="0" dirty="0">
                <a:solidFill>
                  <a:schemeClr val="dk1"/>
                </a:solidFill>
              </a:rPr>
              <a:t>	55.213,62 €</a:t>
            </a:r>
          </a:p>
          <a:p>
            <a:pPr marL="685800" lvl="0">
              <a:lnSpc>
                <a:spcPct val="115000"/>
              </a:lnSpc>
              <a:spcBef>
                <a:spcPts val="1200"/>
              </a:spcBef>
              <a:buClr>
                <a:schemeClr val="dk1"/>
              </a:buClr>
              <a:buSzPts val="1100"/>
            </a:pPr>
            <a:r>
              <a:rPr lang="de-DE" sz="2400" b="0" dirty="0">
                <a:solidFill>
                  <a:schemeClr val="dk1"/>
                </a:solidFill>
                <a:sym typeface="Arial"/>
              </a:rPr>
              <a:t>	</a:t>
            </a:r>
            <a:r>
              <a:rPr lang="de-DE" sz="2400" b="0" dirty="0" smtClean="0">
                <a:solidFill>
                  <a:schemeClr val="dk1"/>
                </a:solidFill>
                <a:sym typeface="Arial"/>
              </a:rPr>
              <a:t>Zuschuss </a:t>
            </a:r>
            <a:r>
              <a:rPr lang="de-DE" sz="2400" b="0" dirty="0">
                <a:solidFill>
                  <a:schemeClr val="dk1"/>
                </a:solidFill>
                <a:sym typeface="Arial"/>
              </a:rPr>
              <a:t>Moderne Sportstätten 2023	33.000,00 €</a:t>
            </a:r>
          </a:p>
          <a:p>
            <a:pPr marL="685800" lvl="0">
              <a:lnSpc>
                <a:spcPct val="115000"/>
              </a:lnSpc>
              <a:spcBef>
                <a:spcPts val="1200"/>
              </a:spcBef>
              <a:buClr>
                <a:schemeClr val="dk1"/>
              </a:buClr>
              <a:buSzPts val="1100"/>
            </a:pPr>
            <a:r>
              <a:rPr lang="de-DE" sz="2400" b="0" dirty="0">
                <a:solidFill>
                  <a:schemeClr val="dk1"/>
                </a:solidFill>
              </a:rPr>
              <a:t>	</a:t>
            </a:r>
            <a:r>
              <a:rPr lang="de-DE" sz="2400" b="0" dirty="0" smtClean="0">
                <a:solidFill>
                  <a:schemeClr val="dk1"/>
                </a:solidFill>
              </a:rPr>
              <a:t>Zuschuss </a:t>
            </a:r>
            <a:r>
              <a:rPr lang="de-DE" sz="2400" b="0" dirty="0">
                <a:solidFill>
                  <a:schemeClr val="dk1"/>
                </a:solidFill>
              </a:rPr>
              <a:t>ZUG			</a:t>
            </a:r>
            <a:r>
              <a:rPr lang="de-DE" sz="2400" b="0" dirty="0" smtClean="0">
                <a:solidFill>
                  <a:schemeClr val="dk1"/>
                </a:solidFill>
              </a:rPr>
              <a:t>		steht </a:t>
            </a:r>
            <a:r>
              <a:rPr lang="de-DE" sz="2400" b="0" dirty="0">
                <a:solidFill>
                  <a:schemeClr val="dk1"/>
                </a:solidFill>
              </a:rPr>
              <a:t>noch aus </a:t>
            </a:r>
            <a:r>
              <a:rPr lang="de-DE" sz="2400" b="0" dirty="0" smtClean="0">
                <a:solidFill>
                  <a:schemeClr val="dk1"/>
                </a:solidFill>
              </a:rPr>
              <a:t/>
            </a:r>
            <a:br>
              <a:rPr lang="de-DE" sz="2400" b="0" dirty="0" smtClean="0">
                <a:solidFill>
                  <a:schemeClr val="dk1"/>
                </a:solidFill>
              </a:rPr>
            </a:br>
            <a:r>
              <a:rPr lang="de-DE" sz="2400" b="0" dirty="0" smtClean="0">
                <a:solidFill>
                  <a:schemeClr val="dk1"/>
                </a:solidFill>
              </a:rPr>
              <a:t>	</a:t>
            </a:r>
            <a:endParaRPr lang="de-DE" sz="2400" b="0" dirty="0">
              <a:solidFill>
                <a:schemeClr val="dk1"/>
              </a:solidFill>
              <a:sym typeface="Arial"/>
            </a:endParaRPr>
          </a:p>
          <a:p>
            <a:pPr marL="0" lvl="0" indent="0" algn="l" rtl="0">
              <a:lnSpc>
                <a:spcPct val="90000"/>
              </a:lnSpc>
              <a:spcBef>
                <a:spcPts val="1000"/>
              </a:spcBef>
              <a:spcAft>
                <a:spcPts val="0"/>
              </a:spcAft>
              <a:buClr>
                <a:srgbClr val="FF0000"/>
              </a:buClr>
              <a:buSzPts val="2800"/>
              <a:buNone/>
            </a:pPr>
            <a:endParaRPr lang="de-DE" sz="1800" b="0" dirty="0" smtClean="0">
              <a:solidFill>
                <a:schemeClr val="tx1"/>
              </a:solidFill>
              <a:latin typeface="+mn-lt"/>
            </a:endParaRPr>
          </a:p>
          <a:p>
            <a:pPr marL="0" lvl="0" indent="0" algn="l" rtl="0">
              <a:lnSpc>
                <a:spcPct val="90000"/>
              </a:lnSpc>
              <a:spcBef>
                <a:spcPts val="1000"/>
              </a:spcBef>
              <a:spcAft>
                <a:spcPts val="0"/>
              </a:spcAft>
              <a:buClr>
                <a:srgbClr val="FF0000"/>
              </a:buClr>
              <a:buSzPts val="2800"/>
              <a:buNone/>
            </a:pPr>
            <a:endParaRPr sz="1600" b="0" dirty="0">
              <a:solidFill>
                <a:schemeClr val="tx1"/>
              </a:solidFill>
              <a:latin typeface="+mn-lt"/>
            </a:endParaRPr>
          </a:p>
        </p:txBody>
      </p:sp>
      <p:sp>
        <p:nvSpPr>
          <p:cNvPr id="170" name="Google Shape;170;g116cc65a427_0_0"/>
          <p:cNvSpPr txBox="1"/>
          <p:nvPr/>
        </p:nvSpPr>
        <p:spPr>
          <a:xfrm>
            <a:off x="171006" y="1329187"/>
            <a:ext cx="10123800" cy="834044"/>
          </a:xfrm>
          <a:prstGeom prst="rect">
            <a:avLst/>
          </a:prstGeom>
          <a:noFill/>
          <a:ln>
            <a:noFill/>
          </a:ln>
        </p:spPr>
        <p:txBody>
          <a:bodyPr spcFirstLastPara="1" wrap="square" lIns="91425" tIns="91425" rIns="91425" bIns="91425" anchor="t" anchorCtr="0">
            <a:spAutoFit/>
          </a:bodyPr>
          <a:lstStyle/>
          <a:p>
            <a:pPr marL="685800">
              <a:lnSpc>
                <a:spcPct val="115000"/>
              </a:lnSpc>
              <a:spcBef>
                <a:spcPts val="1200"/>
              </a:spcBef>
              <a:buClr>
                <a:schemeClr val="dk1"/>
              </a:buClr>
              <a:buSzPts val="1100"/>
            </a:pPr>
            <a:r>
              <a:rPr lang="de-DE" sz="2800" dirty="0">
                <a:solidFill>
                  <a:schemeClr val="dk1"/>
                </a:solidFill>
              </a:rPr>
              <a:t>Flutlichtanlage (Umrüstung auf LED Technik</a:t>
            </a:r>
            <a:r>
              <a:rPr lang="de-DE" sz="2800" dirty="0" smtClean="0">
                <a:solidFill>
                  <a:schemeClr val="dk1"/>
                </a:solidFill>
              </a:rPr>
              <a:t>)</a:t>
            </a:r>
            <a:endParaRPr sz="2800" b="0" i="0" u="none" strike="noStrike" cap="none" dirty="0">
              <a:solidFill>
                <a:schemeClr val="dk1"/>
              </a:solidFill>
              <a:sym typeface="Arial"/>
            </a:endParaRPr>
          </a:p>
        </p:txBody>
      </p:sp>
    </p:spTree>
    <p:extLst>
      <p:ext uri="{BB962C8B-B14F-4D97-AF65-F5344CB8AC3E}">
        <p14:creationId xmlns:p14="http://schemas.microsoft.com/office/powerpoint/2010/main" val="30924584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16cc65a427_0_0"/>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a:t>
            </a:r>
            <a:r>
              <a:rPr lang="de-DE" sz="3600" dirty="0" smtClean="0">
                <a:latin typeface="Arial" panose="020B0604020202020204" pitchFamily="34" charset="0"/>
                <a:cs typeface="Arial" panose="020B0604020202020204" pitchFamily="34" charset="0"/>
              </a:rPr>
              <a:t>2022 | </a:t>
            </a:r>
            <a:r>
              <a:rPr lang="de-DE" sz="1200" dirty="0" smtClean="0">
                <a:latin typeface="Arial" panose="020B0604020202020204" pitchFamily="34" charset="0"/>
                <a:cs typeface="Arial" panose="020B0604020202020204" pitchFamily="34" charset="0"/>
              </a:rPr>
              <a:t>Liegenschaften</a:t>
            </a:r>
            <a:endParaRPr sz="1200" dirty="0">
              <a:latin typeface="Arial" panose="020B0604020202020204" pitchFamily="34" charset="0"/>
              <a:cs typeface="Arial" panose="020B0604020202020204" pitchFamily="34" charset="0"/>
            </a:endParaRPr>
          </a:p>
        </p:txBody>
      </p:sp>
      <p:sp>
        <p:nvSpPr>
          <p:cNvPr id="169" name="Google Shape;169;g116cc65a427_0_0"/>
          <p:cNvSpPr txBox="1">
            <a:spLocks noGrp="1"/>
          </p:cNvSpPr>
          <p:nvPr>
            <p:ph type="body" idx="1"/>
          </p:nvPr>
        </p:nvSpPr>
        <p:spPr>
          <a:xfrm>
            <a:off x="838200" y="2053215"/>
            <a:ext cx="10025958" cy="29627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FF0000"/>
              </a:buClr>
              <a:buSzPts val="2800"/>
              <a:buNone/>
            </a:pPr>
            <a:endParaRPr lang="de-DE" sz="2400" b="0" dirty="0" smtClean="0">
              <a:latin typeface="+mn-lt"/>
            </a:endParaRPr>
          </a:p>
          <a:p>
            <a:pPr marL="342900" lvl="0" algn="l" rtl="0">
              <a:lnSpc>
                <a:spcPct val="90000"/>
              </a:lnSpc>
              <a:spcBef>
                <a:spcPts val="1000"/>
              </a:spcBef>
              <a:spcAft>
                <a:spcPts val="0"/>
              </a:spcAft>
              <a:buClrTx/>
              <a:buSzPts val="2800"/>
              <a:buFont typeface="Arial" panose="020B0604020202020204" pitchFamily="34" charset="0"/>
              <a:buChar char="•"/>
            </a:pPr>
            <a:r>
              <a:rPr lang="de-DE" sz="2400" b="0" dirty="0" smtClean="0">
                <a:solidFill>
                  <a:schemeClr val="tx1"/>
                </a:solidFill>
                <a:latin typeface="+mn-lt"/>
              </a:rPr>
              <a:t>Der Förderantrag für die Umrüstung der Heizungsanlage liegt seid Ende des Jahres vor</a:t>
            </a:r>
          </a:p>
          <a:p>
            <a:pPr marL="342900" lvl="0" algn="l" rtl="0">
              <a:lnSpc>
                <a:spcPct val="90000"/>
              </a:lnSpc>
              <a:spcBef>
                <a:spcPts val="1000"/>
              </a:spcBef>
              <a:spcAft>
                <a:spcPts val="0"/>
              </a:spcAft>
              <a:buClrTx/>
              <a:buSzPts val="2800"/>
              <a:buFont typeface="Arial" panose="020B0604020202020204" pitchFamily="34" charset="0"/>
              <a:buChar char="•"/>
            </a:pPr>
            <a:r>
              <a:rPr lang="de-DE" sz="2400" b="0" dirty="0" smtClean="0">
                <a:solidFill>
                  <a:schemeClr val="tx1"/>
                </a:solidFill>
                <a:latin typeface="+mn-lt"/>
              </a:rPr>
              <a:t>Die Arbeiten werden im Laufe des </a:t>
            </a:r>
            <a:r>
              <a:rPr lang="de-DE" sz="2400" b="0" dirty="0" smtClean="0">
                <a:solidFill>
                  <a:schemeClr val="tx1"/>
                </a:solidFill>
                <a:latin typeface="+mn-lt"/>
              </a:rPr>
              <a:t>Aprils und Mais </a:t>
            </a:r>
            <a:r>
              <a:rPr lang="de-DE" sz="2400" b="0" dirty="0" smtClean="0">
                <a:solidFill>
                  <a:schemeClr val="tx1"/>
                </a:solidFill>
                <a:latin typeface="+mn-lt"/>
              </a:rPr>
              <a:t>vorgenommen</a:t>
            </a:r>
          </a:p>
          <a:p>
            <a:pPr marL="342900" lvl="0" algn="l" rtl="0">
              <a:lnSpc>
                <a:spcPct val="90000"/>
              </a:lnSpc>
              <a:spcBef>
                <a:spcPts val="1000"/>
              </a:spcBef>
              <a:spcAft>
                <a:spcPts val="0"/>
              </a:spcAft>
              <a:buClrTx/>
              <a:buSzPts val="2800"/>
              <a:buFont typeface="Arial" panose="020B0604020202020204" pitchFamily="34" charset="0"/>
              <a:buChar char="•"/>
            </a:pPr>
            <a:r>
              <a:rPr lang="de-DE" sz="2400" b="0" dirty="0" smtClean="0">
                <a:solidFill>
                  <a:schemeClr val="tx1"/>
                </a:solidFill>
                <a:latin typeface="+mn-lt"/>
              </a:rPr>
              <a:t>Neben der Erneuerung der Heizung werden die Duschpaneele, die Türen und die Heizkörper erneuert</a:t>
            </a:r>
          </a:p>
          <a:p>
            <a:pPr marL="342900" lvl="0" algn="l" rtl="0">
              <a:lnSpc>
                <a:spcPct val="90000"/>
              </a:lnSpc>
              <a:spcBef>
                <a:spcPts val="1000"/>
              </a:spcBef>
              <a:spcAft>
                <a:spcPts val="0"/>
              </a:spcAft>
              <a:buClr>
                <a:srgbClr val="FF0000"/>
              </a:buClr>
              <a:buSzPts val="2800"/>
              <a:buFontTx/>
              <a:buChar char="-"/>
            </a:pPr>
            <a:endParaRPr lang="de-DE" sz="2400" b="0" dirty="0" smtClean="0">
              <a:latin typeface="+mn-lt"/>
            </a:endParaRPr>
          </a:p>
        </p:txBody>
      </p:sp>
      <p:sp>
        <p:nvSpPr>
          <p:cNvPr id="170" name="Google Shape;170;g116cc65a427_0_0"/>
          <p:cNvSpPr txBox="1"/>
          <p:nvPr/>
        </p:nvSpPr>
        <p:spPr>
          <a:xfrm>
            <a:off x="171006" y="1307917"/>
            <a:ext cx="10123800" cy="763256"/>
          </a:xfrm>
          <a:prstGeom prst="rect">
            <a:avLst/>
          </a:prstGeom>
          <a:noFill/>
          <a:ln>
            <a:noFill/>
          </a:ln>
        </p:spPr>
        <p:txBody>
          <a:bodyPr spcFirstLastPara="1" wrap="square" lIns="91425" tIns="91425" rIns="91425" bIns="91425" anchor="t" anchorCtr="0">
            <a:spAutoFit/>
          </a:bodyPr>
          <a:lstStyle/>
          <a:p>
            <a:pPr marL="685800">
              <a:lnSpc>
                <a:spcPct val="115000"/>
              </a:lnSpc>
              <a:spcBef>
                <a:spcPts val="1200"/>
              </a:spcBef>
              <a:buClr>
                <a:schemeClr val="dk1"/>
              </a:buClr>
              <a:buSzPts val="1100"/>
            </a:pPr>
            <a:r>
              <a:rPr lang="de-DE" sz="2400" dirty="0">
                <a:solidFill>
                  <a:schemeClr val="dk1"/>
                </a:solidFill>
              </a:rPr>
              <a:t>Heizungsanlage Sportpark </a:t>
            </a:r>
            <a:r>
              <a:rPr lang="de-DE" sz="2400" dirty="0" err="1" smtClean="0">
                <a:solidFill>
                  <a:schemeClr val="dk1"/>
                </a:solidFill>
              </a:rPr>
              <a:t>Wester</a:t>
            </a:r>
            <a:r>
              <a:rPr lang="de-DE" sz="2400" dirty="0" smtClean="0">
                <a:solidFill>
                  <a:schemeClr val="dk1"/>
                </a:solidFill>
              </a:rPr>
              <a:t> </a:t>
            </a:r>
            <a:r>
              <a:rPr lang="de-DE" sz="2400" dirty="0">
                <a:solidFill>
                  <a:schemeClr val="dk1"/>
                </a:solidFill>
              </a:rPr>
              <a:t>(Umrüstung auf </a:t>
            </a:r>
            <a:r>
              <a:rPr lang="de-DE" sz="2400" dirty="0" smtClean="0">
                <a:solidFill>
                  <a:schemeClr val="dk1"/>
                </a:solidFill>
              </a:rPr>
              <a:t>Pellet-Technik)</a:t>
            </a:r>
            <a:endParaRPr sz="2400" b="0" i="0" u="none" strike="noStrike" cap="none" dirty="0">
              <a:solidFill>
                <a:schemeClr val="dk1"/>
              </a:solidFill>
              <a:sym typeface="Arial"/>
            </a:endParaRPr>
          </a:p>
        </p:txBody>
      </p:sp>
    </p:spTree>
    <p:extLst>
      <p:ext uri="{BB962C8B-B14F-4D97-AF65-F5344CB8AC3E}">
        <p14:creationId xmlns:p14="http://schemas.microsoft.com/office/powerpoint/2010/main" val="22335176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l="18924" t="27715" r="1368" b="13564"/>
          <a:stretch/>
        </p:blipFill>
        <p:spPr>
          <a:xfrm>
            <a:off x="6694714" y="2479693"/>
            <a:ext cx="4994112" cy="3423383"/>
          </a:xfrm>
          <a:prstGeom prst="rect">
            <a:avLst/>
          </a:prstGeom>
        </p:spPr>
      </p:pic>
      <p:sp>
        <p:nvSpPr>
          <p:cNvPr id="168" name="Google Shape;168;g116cc65a427_0_0"/>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a:t>
            </a:r>
            <a:r>
              <a:rPr lang="de-DE" sz="3600" dirty="0" smtClean="0">
                <a:latin typeface="Arial" panose="020B0604020202020204" pitchFamily="34" charset="0"/>
                <a:cs typeface="Arial" panose="020B0604020202020204" pitchFamily="34" charset="0"/>
              </a:rPr>
              <a:t>2022 | </a:t>
            </a:r>
            <a:r>
              <a:rPr lang="de-DE" sz="1200" dirty="0" smtClean="0">
                <a:latin typeface="Arial" panose="020B0604020202020204" pitchFamily="34" charset="0"/>
                <a:cs typeface="Arial" panose="020B0604020202020204" pitchFamily="34" charset="0"/>
              </a:rPr>
              <a:t>Liegenschaften</a:t>
            </a:r>
            <a:endParaRPr sz="1200" dirty="0">
              <a:latin typeface="Arial" panose="020B0604020202020204" pitchFamily="34" charset="0"/>
              <a:cs typeface="Arial" panose="020B0604020202020204" pitchFamily="34" charset="0"/>
            </a:endParaRPr>
          </a:p>
        </p:txBody>
      </p:sp>
      <p:sp>
        <p:nvSpPr>
          <p:cNvPr id="170" name="Google Shape;170;g116cc65a427_0_0"/>
          <p:cNvSpPr txBox="1"/>
          <p:nvPr/>
        </p:nvSpPr>
        <p:spPr>
          <a:xfrm>
            <a:off x="186845" y="1162568"/>
            <a:ext cx="8761212" cy="1187987"/>
          </a:xfrm>
          <a:prstGeom prst="rect">
            <a:avLst/>
          </a:prstGeom>
          <a:solidFill>
            <a:schemeClr val="bg1">
              <a:alpha val="61000"/>
            </a:schemeClr>
          </a:solidFill>
          <a:ln>
            <a:noFill/>
          </a:ln>
        </p:spPr>
        <p:txBody>
          <a:bodyPr spcFirstLastPara="1" wrap="square" lIns="91425" tIns="91425" rIns="91425" bIns="91425" anchor="t" anchorCtr="0">
            <a:spAutoFit/>
          </a:bodyPr>
          <a:lstStyle/>
          <a:p>
            <a:pPr marL="685800" marR="0" lvl="0" rtl="0">
              <a:lnSpc>
                <a:spcPct val="115000"/>
              </a:lnSpc>
              <a:spcBef>
                <a:spcPts val="1200"/>
              </a:spcBef>
              <a:spcAft>
                <a:spcPts val="0"/>
              </a:spcAft>
              <a:buClr>
                <a:schemeClr val="dk1"/>
              </a:buClr>
              <a:buSzPts val="1100"/>
            </a:pPr>
            <a:r>
              <a:rPr lang="de-DE" sz="2400" dirty="0" smtClean="0">
                <a:solidFill>
                  <a:schemeClr val="dk1"/>
                </a:solidFill>
              </a:rPr>
              <a:t>Planungsstand Tennisplätze am </a:t>
            </a:r>
            <a:r>
              <a:rPr lang="de-DE" sz="2400" dirty="0">
                <a:solidFill>
                  <a:schemeClr val="dk1"/>
                </a:solidFill>
              </a:rPr>
              <a:t/>
            </a:r>
            <a:br>
              <a:rPr lang="de-DE" sz="2400" dirty="0">
                <a:solidFill>
                  <a:schemeClr val="dk1"/>
                </a:solidFill>
              </a:rPr>
            </a:br>
            <a:r>
              <a:rPr lang="de-DE" sz="2400" dirty="0" smtClean="0">
                <a:solidFill>
                  <a:schemeClr val="dk1"/>
                </a:solidFill>
              </a:rPr>
              <a:t>Sportpark Wester inkl. Raum für Sportschützen</a:t>
            </a:r>
            <a:endParaRPr sz="2400" b="0" i="0" u="none" strike="noStrike" cap="none" dirty="0">
              <a:solidFill>
                <a:schemeClr val="dk1"/>
              </a:solidFill>
              <a:sym typeface="Arial"/>
            </a:endParaRPr>
          </a:p>
        </p:txBody>
      </p:sp>
      <p:sp>
        <p:nvSpPr>
          <p:cNvPr id="5" name="Google Shape;169;g116cc65a427_0_0"/>
          <p:cNvSpPr txBox="1">
            <a:spLocks/>
          </p:cNvSpPr>
          <p:nvPr/>
        </p:nvSpPr>
        <p:spPr>
          <a:xfrm>
            <a:off x="838199" y="2350555"/>
            <a:ext cx="5736771" cy="368166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FF0000"/>
              </a:buClr>
              <a:buSzPts val="1800"/>
              <a:buFont typeface="Noto Sans Symbols"/>
              <a:buChar char="▪"/>
              <a:defRPr sz="2800" b="1" i="0" u="none" strike="noStrike" cap="none">
                <a:solidFill>
                  <a:srgbClr val="FF0000"/>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Noto Sans Symbols"/>
              <a:buChar char="▪"/>
              <a:defRPr sz="2800" b="1"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1450" indent="-171450">
              <a:lnSpc>
                <a:spcPct val="100000"/>
              </a:lnSpc>
              <a:buClr>
                <a:schemeClr val="tx1"/>
              </a:buClr>
              <a:buSzPts val="2800"/>
              <a:buFont typeface="Arial" panose="020B0604020202020204" pitchFamily="34" charset="0"/>
              <a:buChar char="•"/>
            </a:pPr>
            <a:r>
              <a:rPr lang="de-DE" sz="2000" b="0" dirty="0" smtClean="0">
                <a:solidFill>
                  <a:schemeClr val="tx1"/>
                </a:solidFill>
                <a:latin typeface="+mn-lt"/>
              </a:rPr>
              <a:t>Die Bebauungsplanänderung ist durch die Gemeinde veranlasst worden</a:t>
            </a:r>
          </a:p>
          <a:p>
            <a:pPr marL="171450" indent="-171450">
              <a:lnSpc>
                <a:spcPct val="100000"/>
              </a:lnSpc>
              <a:buClr>
                <a:schemeClr val="tx1"/>
              </a:buClr>
              <a:buSzPts val="2800"/>
              <a:buFont typeface="Arial" panose="020B0604020202020204" pitchFamily="34" charset="0"/>
              <a:buChar char="•"/>
            </a:pPr>
            <a:r>
              <a:rPr lang="de-DE" sz="2000" b="0" dirty="0" smtClean="0">
                <a:solidFill>
                  <a:schemeClr val="tx1"/>
                </a:solidFill>
                <a:latin typeface="+mn-lt"/>
              </a:rPr>
              <a:t>Voraussetzung für die Beantragung möglicher Fördermittel</a:t>
            </a:r>
          </a:p>
          <a:p>
            <a:pPr marL="171450" indent="-171450">
              <a:lnSpc>
                <a:spcPct val="100000"/>
              </a:lnSpc>
              <a:buClr>
                <a:schemeClr val="tx1"/>
              </a:buClr>
              <a:buSzPts val="2800"/>
              <a:buFont typeface="Arial" panose="020B0604020202020204" pitchFamily="34" charset="0"/>
              <a:buChar char="•"/>
            </a:pPr>
            <a:r>
              <a:rPr lang="de-DE" sz="2000" b="0" dirty="0" smtClean="0">
                <a:solidFill>
                  <a:schemeClr val="tx1"/>
                </a:solidFill>
                <a:latin typeface="+mn-lt"/>
              </a:rPr>
              <a:t>Derzeit liegen keine konkreten Fördermöglichkeiten vor</a:t>
            </a:r>
            <a:endParaRPr lang="de-DE" sz="1100" b="0" dirty="0" smtClean="0">
              <a:solidFill>
                <a:schemeClr val="tx1"/>
              </a:solidFill>
              <a:latin typeface="+mn-lt"/>
            </a:endParaRPr>
          </a:p>
        </p:txBody>
      </p:sp>
    </p:spTree>
    <p:extLst>
      <p:ext uri="{BB962C8B-B14F-4D97-AF65-F5344CB8AC3E}">
        <p14:creationId xmlns:p14="http://schemas.microsoft.com/office/powerpoint/2010/main" val="228804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16cc65a427_0_0"/>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Arial" panose="020B0604020202020204" pitchFamily="34" charset="0"/>
                <a:cs typeface="Arial" panose="020B0604020202020204" pitchFamily="34" charset="0"/>
              </a:rPr>
              <a:t>Geschäftsbericht zum Jahr </a:t>
            </a:r>
            <a:r>
              <a:rPr lang="de-DE" sz="3600" dirty="0" smtClean="0">
                <a:latin typeface="Arial" panose="020B0604020202020204" pitchFamily="34" charset="0"/>
                <a:cs typeface="Arial" panose="020B0604020202020204" pitchFamily="34" charset="0"/>
              </a:rPr>
              <a:t>2022 | </a:t>
            </a:r>
            <a:r>
              <a:rPr lang="de-DE" sz="1200" dirty="0" smtClean="0">
                <a:latin typeface="Arial" panose="020B0604020202020204" pitchFamily="34" charset="0"/>
                <a:cs typeface="Arial" panose="020B0604020202020204" pitchFamily="34" charset="0"/>
              </a:rPr>
              <a:t>Liegenschaften</a:t>
            </a:r>
            <a:endParaRPr sz="1200" dirty="0">
              <a:latin typeface="Arial" panose="020B0604020202020204" pitchFamily="34" charset="0"/>
              <a:cs typeface="Arial" panose="020B0604020202020204" pitchFamily="34" charset="0"/>
            </a:endParaRPr>
          </a:p>
        </p:txBody>
      </p:sp>
      <p:sp>
        <p:nvSpPr>
          <p:cNvPr id="170" name="Google Shape;170;g116cc65a427_0_0"/>
          <p:cNvSpPr txBox="1"/>
          <p:nvPr/>
        </p:nvSpPr>
        <p:spPr>
          <a:xfrm>
            <a:off x="186845" y="1162568"/>
            <a:ext cx="8761212" cy="763256"/>
          </a:xfrm>
          <a:prstGeom prst="rect">
            <a:avLst/>
          </a:prstGeom>
          <a:solidFill>
            <a:schemeClr val="bg1">
              <a:alpha val="61000"/>
            </a:schemeClr>
          </a:solidFill>
          <a:ln>
            <a:noFill/>
          </a:ln>
        </p:spPr>
        <p:txBody>
          <a:bodyPr spcFirstLastPara="1" wrap="square" lIns="91425" tIns="91425" rIns="91425" bIns="91425" anchor="t" anchorCtr="0">
            <a:spAutoFit/>
          </a:bodyPr>
          <a:lstStyle/>
          <a:p>
            <a:pPr marL="685800" marR="0" lvl="0" rtl="0">
              <a:lnSpc>
                <a:spcPct val="115000"/>
              </a:lnSpc>
              <a:spcBef>
                <a:spcPts val="1200"/>
              </a:spcBef>
              <a:spcAft>
                <a:spcPts val="0"/>
              </a:spcAft>
              <a:buClr>
                <a:schemeClr val="dk1"/>
              </a:buClr>
              <a:buSzPts val="1100"/>
            </a:pPr>
            <a:r>
              <a:rPr lang="de-DE" sz="2400" dirty="0" smtClean="0">
                <a:solidFill>
                  <a:schemeClr val="dk1"/>
                </a:solidFill>
              </a:rPr>
              <a:t>Planungsstand Tennisumkleide am VSC</a:t>
            </a:r>
            <a:endParaRPr sz="2400" b="0" i="0" u="none" strike="noStrike" cap="none" dirty="0">
              <a:solidFill>
                <a:schemeClr val="dk1"/>
              </a:solidFill>
              <a:sym typeface="Arial"/>
            </a:endParaRPr>
          </a:p>
        </p:txBody>
      </p:sp>
      <p:sp>
        <p:nvSpPr>
          <p:cNvPr id="5" name="Google Shape;169;g116cc65a427_0_0"/>
          <p:cNvSpPr txBox="1">
            <a:spLocks/>
          </p:cNvSpPr>
          <p:nvPr/>
        </p:nvSpPr>
        <p:spPr>
          <a:xfrm>
            <a:off x="838198" y="2350555"/>
            <a:ext cx="9296402" cy="368166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rgbClr val="FF0000"/>
              </a:buClr>
              <a:buSzPts val="1800"/>
              <a:buFont typeface="Noto Sans Symbols"/>
              <a:buChar char="▪"/>
              <a:defRPr sz="2800" b="1" i="0" u="none" strike="noStrike" cap="none">
                <a:solidFill>
                  <a:srgbClr val="FF0000"/>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Noto Sans Symbols"/>
              <a:buChar char="▪"/>
              <a:defRPr sz="2800" b="1"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1450" indent="-171450">
              <a:lnSpc>
                <a:spcPct val="100000"/>
              </a:lnSpc>
              <a:buClr>
                <a:schemeClr val="tx1"/>
              </a:buClr>
              <a:buSzPts val="2800"/>
              <a:buFont typeface="Arial" panose="020B0604020202020204" pitchFamily="34" charset="0"/>
              <a:buChar char="•"/>
            </a:pPr>
            <a:r>
              <a:rPr lang="de-DE" sz="2400" b="0" dirty="0" smtClean="0">
                <a:solidFill>
                  <a:schemeClr val="tx1"/>
                </a:solidFill>
                <a:latin typeface="+mn-lt"/>
              </a:rPr>
              <a:t>die Fördermittel für die Sanierung der </a:t>
            </a:r>
            <a:r>
              <a:rPr lang="de-DE" sz="2400" b="0" dirty="0">
                <a:solidFill>
                  <a:schemeClr val="tx1"/>
                </a:solidFill>
                <a:latin typeface="+mn-lt"/>
              </a:rPr>
              <a:t> </a:t>
            </a:r>
            <a:r>
              <a:rPr lang="de-DE" sz="2400" b="0" dirty="0" smtClean="0">
                <a:solidFill>
                  <a:schemeClr val="tx1"/>
                </a:solidFill>
                <a:latin typeface="+mn-lt"/>
              </a:rPr>
              <a:t>                 Tennisumkleiden sind genehmigt</a:t>
            </a:r>
          </a:p>
          <a:p>
            <a:pPr marL="171450" indent="-171450">
              <a:lnSpc>
                <a:spcPct val="100000"/>
              </a:lnSpc>
              <a:buClr>
                <a:schemeClr val="tx1"/>
              </a:buClr>
              <a:buSzPts val="2800"/>
              <a:buFont typeface="Arial" panose="020B0604020202020204" pitchFamily="34" charset="0"/>
              <a:buChar char="•"/>
            </a:pPr>
            <a:r>
              <a:rPr lang="de-DE" sz="2400" b="0" dirty="0" smtClean="0">
                <a:solidFill>
                  <a:schemeClr val="tx1"/>
                </a:solidFill>
                <a:latin typeface="+mn-lt"/>
              </a:rPr>
              <a:t>Ausschreibungen für die Handwerkerleistungen           sind erfolgt</a:t>
            </a:r>
            <a:endParaRPr lang="de-DE" sz="1200" b="0" dirty="0">
              <a:solidFill>
                <a:schemeClr val="tx1"/>
              </a:solidFill>
              <a:latin typeface="+mn-lt"/>
            </a:endParaRPr>
          </a:p>
          <a:p>
            <a:pPr marL="171450" indent="-171450">
              <a:lnSpc>
                <a:spcPct val="100000"/>
              </a:lnSpc>
              <a:buClr>
                <a:schemeClr val="tx1"/>
              </a:buClr>
              <a:buSzPts val="2800"/>
              <a:buFont typeface="Arial" panose="020B0604020202020204" pitchFamily="34" charset="0"/>
              <a:buChar char="•"/>
            </a:pPr>
            <a:r>
              <a:rPr lang="de-DE" sz="2400" b="0" dirty="0" smtClean="0">
                <a:solidFill>
                  <a:schemeClr val="tx1"/>
                </a:solidFill>
                <a:latin typeface="+mn-lt"/>
              </a:rPr>
              <a:t>Kosten / Angebote für die Sanierung durch die             Handwerker sind deutlich zu hoch</a:t>
            </a:r>
          </a:p>
          <a:p>
            <a:pPr marL="171450" indent="-171450">
              <a:lnSpc>
                <a:spcPct val="100000"/>
              </a:lnSpc>
              <a:buClr>
                <a:schemeClr val="tx1"/>
              </a:buClr>
              <a:buSzPts val="2800"/>
              <a:buFont typeface="Arial" panose="020B0604020202020204" pitchFamily="34" charset="0"/>
              <a:buChar char="•"/>
            </a:pPr>
            <a:r>
              <a:rPr lang="de-DE" sz="2400" b="0" dirty="0" smtClean="0">
                <a:solidFill>
                  <a:schemeClr val="tx1"/>
                </a:solidFill>
                <a:latin typeface="+mn-lt"/>
              </a:rPr>
              <a:t>Mögliche Konsequenz =&gt; da die Förderhöhe 70.000 € mindestens 50% der Gesamtkosten betragen muss, kann die Sanierung so nicht erfolgen (Rücksprache mit der Fördermittelgeber)</a:t>
            </a:r>
            <a:endParaRPr lang="de-DE" sz="2400" b="0" dirty="0">
              <a:solidFill>
                <a:schemeClr val="tx1"/>
              </a:solidFill>
              <a:latin typeface="+mn-lt"/>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97" y="1617637"/>
            <a:ext cx="3431664" cy="2573748"/>
          </a:xfrm>
          <a:prstGeom prst="rect">
            <a:avLst/>
          </a:prstGeom>
        </p:spPr>
      </p:pic>
    </p:spTree>
    <p:extLst>
      <p:ext uri="{BB962C8B-B14F-4D97-AF65-F5344CB8AC3E}">
        <p14:creationId xmlns:p14="http://schemas.microsoft.com/office/powerpoint/2010/main" val="2024591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8"/>
          <p:cNvSpPr txBox="1">
            <a:spLocks noGrp="1"/>
          </p:cNvSpPr>
          <p:nvPr>
            <p:ph type="title"/>
          </p:nvPr>
        </p:nvSpPr>
        <p:spPr>
          <a:xfrm>
            <a:off x="838199"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a:t>
            </a:r>
            <a:r>
              <a:rPr lang="de-DE" sz="3600" dirty="0" smtClean="0">
                <a:latin typeface="+mn-lt"/>
              </a:rPr>
              <a:t>2022</a:t>
            </a:r>
            <a:endParaRPr dirty="0">
              <a:latin typeface="+mn-lt"/>
            </a:endParaRPr>
          </a:p>
        </p:txBody>
      </p:sp>
      <p:sp>
        <p:nvSpPr>
          <p:cNvPr id="192" name="Google Shape;192;p68"/>
          <p:cNvSpPr txBox="1"/>
          <p:nvPr/>
        </p:nvSpPr>
        <p:spPr>
          <a:xfrm>
            <a:off x="1310875" y="2162250"/>
            <a:ext cx="10123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193" name="Google Shape;193;p68"/>
          <p:cNvSpPr txBox="1"/>
          <p:nvPr/>
        </p:nvSpPr>
        <p:spPr>
          <a:xfrm>
            <a:off x="838199" y="1582616"/>
            <a:ext cx="10071227"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2400" b="0" i="0" u="none" strike="noStrike" cap="none" dirty="0">
                <a:solidFill>
                  <a:srgbClr val="000000"/>
                </a:solidFill>
                <a:sym typeface="Arial"/>
              </a:rPr>
              <a:t>Reha-/</a:t>
            </a:r>
            <a:r>
              <a:rPr lang="de-DE" sz="2400" b="0" i="0" u="none" strike="noStrike" cap="none" dirty="0" smtClean="0">
                <a:solidFill>
                  <a:srgbClr val="000000"/>
                </a:solidFill>
                <a:sym typeface="Arial"/>
              </a:rPr>
              <a:t>Herzsport</a:t>
            </a:r>
          </a:p>
          <a:p>
            <a:pPr marL="0" marR="0" lvl="0" indent="0" algn="l" rtl="0">
              <a:lnSpc>
                <a:spcPct val="100000"/>
              </a:lnSpc>
              <a:spcBef>
                <a:spcPts val="0"/>
              </a:spcBef>
              <a:spcAft>
                <a:spcPts val="0"/>
              </a:spcAft>
              <a:buNone/>
            </a:pPr>
            <a:endParaRPr sz="2400" dirty="0"/>
          </a:p>
          <a:p>
            <a:pPr marL="285750" marR="0" lvl="0" indent="-285750" algn="l" rtl="0">
              <a:lnSpc>
                <a:spcPct val="100000"/>
              </a:lnSpc>
              <a:spcBef>
                <a:spcPts val="0"/>
              </a:spcBef>
              <a:spcAft>
                <a:spcPts val="0"/>
              </a:spcAft>
              <a:buClr>
                <a:srgbClr val="000000"/>
              </a:buClr>
              <a:buSzPts val="1400"/>
              <a:buFont typeface="Noto Sans Symbols"/>
              <a:buChar char="−"/>
            </a:pPr>
            <a:r>
              <a:rPr lang="de-DE" sz="2400" b="0" i="0" u="none" strike="noStrike" cap="none" dirty="0">
                <a:solidFill>
                  <a:srgbClr val="000000"/>
                </a:solidFill>
                <a:sym typeface="Arial"/>
              </a:rPr>
              <a:t>Warteliste beim Herzsport (bis zu 50 TN in drei Kursen</a:t>
            </a:r>
            <a:r>
              <a:rPr lang="de-DE" sz="2400" b="0" i="0" u="none" strike="noStrike" cap="none" dirty="0" smtClean="0">
                <a:solidFill>
                  <a:srgbClr val="000000"/>
                </a:solidFill>
                <a:sym typeface="Arial"/>
              </a:rPr>
              <a:t>)</a:t>
            </a:r>
          </a:p>
          <a:p>
            <a:pPr marR="0" lvl="0" algn="l" rtl="0">
              <a:lnSpc>
                <a:spcPct val="100000"/>
              </a:lnSpc>
              <a:spcBef>
                <a:spcPts val="0"/>
              </a:spcBef>
              <a:spcAft>
                <a:spcPts val="0"/>
              </a:spcAft>
              <a:buClr>
                <a:srgbClr val="000000"/>
              </a:buClr>
              <a:buSzPts val="1400"/>
            </a:pPr>
            <a:endParaRPr sz="2400" dirty="0"/>
          </a:p>
          <a:p>
            <a:pPr marL="285750" marR="0" lvl="0" indent="-285750" algn="l" rtl="0">
              <a:lnSpc>
                <a:spcPct val="100000"/>
              </a:lnSpc>
              <a:spcBef>
                <a:spcPts val="0"/>
              </a:spcBef>
              <a:spcAft>
                <a:spcPts val="0"/>
              </a:spcAft>
              <a:buClr>
                <a:srgbClr val="000000"/>
              </a:buClr>
              <a:buSzPts val="1400"/>
              <a:buFont typeface="Noto Sans Symbols"/>
              <a:buChar char="−"/>
            </a:pPr>
            <a:r>
              <a:rPr lang="de-DE" sz="2400" dirty="0" smtClean="0"/>
              <a:t>Warteliste auch</a:t>
            </a:r>
            <a:r>
              <a:rPr lang="de-DE" sz="2400" b="0" i="0" u="none" strike="noStrike" cap="none" dirty="0" smtClean="0">
                <a:solidFill>
                  <a:srgbClr val="000000"/>
                </a:solidFill>
                <a:sym typeface="Arial"/>
              </a:rPr>
              <a:t> </a:t>
            </a:r>
            <a:r>
              <a:rPr lang="de-DE" sz="2400" b="0" i="0" u="none" strike="noStrike" cap="none" dirty="0">
                <a:solidFill>
                  <a:srgbClr val="000000"/>
                </a:solidFill>
                <a:sym typeface="Arial"/>
              </a:rPr>
              <a:t>im allgemeinen Rehasport </a:t>
            </a:r>
            <a:r>
              <a:rPr lang="de-DE" sz="2400" dirty="0" smtClean="0"/>
              <a:t>(75 TN in fünf Kursen)</a:t>
            </a:r>
            <a:endParaRPr sz="2400" b="0" i="0" u="none" strike="noStrike" cap="none" dirty="0">
              <a:solidFill>
                <a:srgbClr val="000000"/>
              </a:solidFill>
              <a:sym typeface="Arial"/>
            </a:endParaRPr>
          </a:p>
        </p:txBody>
      </p:sp>
      <p:pic>
        <p:nvPicPr>
          <p:cNvPr id="194" name="Google Shape;194;p68" descr="https://scdjk.de/_cache/images/cms_mediapool/Vereine_NETZCOCKTAIL/Sportarten/Gymnastik/.0aa640ae5e72872adfcb32eec9b48555/nc-vereine-0208-gymnastik.jpg"/>
          <p:cNvPicPr preferRelativeResize="0"/>
          <p:nvPr/>
        </p:nvPicPr>
        <p:blipFill rotWithShape="1">
          <a:blip r:embed="rId3">
            <a:alphaModFix/>
          </a:blip>
          <a:srcRect/>
          <a:stretch/>
        </p:blipFill>
        <p:spPr>
          <a:xfrm>
            <a:off x="1688281" y="3690511"/>
            <a:ext cx="4266956" cy="2401242"/>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16cc65a427_0_13"/>
          <p:cNvSpPr txBox="1">
            <a:spLocks noGrp="1"/>
          </p:cNvSpPr>
          <p:nvPr>
            <p:ph type="title"/>
          </p:nvPr>
        </p:nvSpPr>
        <p:spPr>
          <a:xfrm>
            <a:off x="838191"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Geschäftsbericht zum Jahr </a:t>
            </a:r>
            <a:r>
              <a:rPr lang="de-DE" sz="3600" dirty="0" smtClean="0">
                <a:latin typeface="+mn-lt"/>
              </a:rPr>
              <a:t>2022 </a:t>
            </a:r>
            <a:r>
              <a:rPr lang="de-DE" sz="3600" dirty="0">
                <a:latin typeface="+mn-lt"/>
              </a:rPr>
              <a:t>- Marketing</a:t>
            </a:r>
            <a:endParaRPr dirty="0">
              <a:latin typeface="+mn-lt"/>
            </a:endParaRPr>
          </a:p>
        </p:txBody>
      </p:sp>
      <p:sp>
        <p:nvSpPr>
          <p:cNvPr id="200" name="Google Shape;200;g116cc65a427_0_13"/>
          <p:cNvSpPr txBox="1"/>
          <p:nvPr/>
        </p:nvSpPr>
        <p:spPr>
          <a:xfrm>
            <a:off x="1310875" y="2162250"/>
            <a:ext cx="10123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01" name="Google Shape;201;g116cc65a427_0_13"/>
          <p:cNvSpPr txBox="1"/>
          <p:nvPr/>
        </p:nvSpPr>
        <p:spPr>
          <a:xfrm>
            <a:off x="838191" y="1690813"/>
            <a:ext cx="10053128" cy="3139281"/>
          </a:xfrm>
          <a:prstGeom prst="rect">
            <a:avLst/>
          </a:prstGeom>
          <a:noFill/>
          <a:ln>
            <a:noFill/>
          </a:ln>
        </p:spPr>
        <p:txBody>
          <a:bodyPr spcFirstLastPara="1" wrap="square" lIns="91425" tIns="45700" rIns="91425" bIns="45700" anchor="t" anchorCtr="0">
            <a:spAutoFit/>
          </a:bodyPr>
          <a:lstStyle/>
          <a:p>
            <a:pPr marL="457200" marR="0" lvl="0" indent="-317500" algn="l" rtl="0">
              <a:lnSpc>
                <a:spcPct val="100000"/>
              </a:lnSpc>
              <a:spcBef>
                <a:spcPts val="0"/>
              </a:spcBef>
              <a:spcAft>
                <a:spcPts val="0"/>
              </a:spcAft>
              <a:buClr>
                <a:srgbClr val="000000"/>
              </a:buClr>
              <a:buSzPts val="1400"/>
              <a:buFont typeface="Arial"/>
              <a:buChar char="-"/>
            </a:pPr>
            <a:r>
              <a:rPr lang="de-DE" sz="2000" b="1" i="0" u="none" strike="noStrike" cap="none" dirty="0">
                <a:solidFill>
                  <a:schemeClr val="dk1"/>
                </a:solidFill>
                <a:latin typeface="+mn-lt"/>
                <a:ea typeface="Calibri"/>
                <a:cs typeface="Calibri"/>
                <a:sym typeface="Calibri"/>
              </a:rPr>
              <a:t>Statistik zur Website </a:t>
            </a:r>
            <a:br>
              <a:rPr lang="de-DE" sz="2000" b="1"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sym typeface="Arial"/>
              </a:rPr>
              <a:t>I</a:t>
            </a:r>
            <a:r>
              <a:rPr lang="de-DE" sz="2000" b="0" i="0" u="none" strike="noStrike" cap="none" dirty="0">
                <a:solidFill>
                  <a:srgbClr val="000000"/>
                </a:solidFill>
                <a:latin typeface="+mn-lt"/>
                <a:sym typeface="Arial"/>
              </a:rPr>
              <a:t>n </a:t>
            </a:r>
            <a:r>
              <a:rPr lang="de-DE" sz="2000" b="0" i="0" u="none" strike="noStrike" cap="none" dirty="0" smtClean="0">
                <a:solidFill>
                  <a:srgbClr val="000000"/>
                </a:solidFill>
                <a:latin typeface="+mn-lt"/>
                <a:sym typeface="Arial"/>
              </a:rPr>
              <a:t>2022 waren </a:t>
            </a:r>
            <a:r>
              <a:rPr lang="de-DE" sz="2000" b="0" i="0" u="none" strike="noStrike" cap="none" dirty="0">
                <a:solidFill>
                  <a:srgbClr val="000000"/>
                </a:solidFill>
                <a:latin typeface="+mn-lt"/>
                <a:sym typeface="Arial"/>
              </a:rPr>
              <a:t>es </a:t>
            </a:r>
            <a:r>
              <a:rPr lang="de-DE" sz="2000" b="0" i="0" u="none" strike="noStrike" cap="none" dirty="0" smtClean="0">
                <a:solidFill>
                  <a:srgbClr val="000000"/>
                </a:solidFill>
                <a:latin typeface="+mn-lt"/>
                <a:sym typeface="Arial"/>
              </a:rPr>
              <a:t>43.413 Besucher (+ 15.000 gegenübe</a:t>
            </a:r>
            <a:r>
              <a:rPr lang="de-DE" sz="2000" dirty="0" smtClean="0">
                <a:latin typeface="+mn-lt"/>
              </a:rPr>
              <a:t>r Vorjahr)</a:t>
            </a:r>
            <a:endParaRPr lang="de-DE" sz="2000" dirty="0">
              <a:latin typeface="+mn-lt"/>
            </a:endParaRPr>
          </a:p>
          <a:p>
            <a:pPr marL="457200" marR="0" lvl="0" indent="-317500" algn="l" rtl="0">
              <a:lnSpc>
                <a:spcPct val="100000"/>
              </a:lnSpc>
              <a:spcBef>
                <a:spcPts val="0"/>
              </a:spcBef>
              <a:spcAft>
                <a:spcPts val="0"/>
              </a:spcAft>
              <a:buClr>
                <a:srgbClr val="000000"/>
              </a:buClr>
              <a:buSzPts val="1400"/>
              <a:buFont typeface="Arial"/>
              <a:buChar char="-"/>
            </a:pPr>
            <a:endParaRPr dirty="0">
              <a:latin typeface="+mn-lt"/>
            </a:endParaRPr>
          </a:p>
          <a:p>
            <a:pPr marL="457200" indent="-317500">
              <a:buSzPts val="1400"/>
              <a:buFont typeface="Arial"/>
              <a:buChar char="-"/>
            </a:pPr>
            <a:r>
              <a:rPr lang="de-DE" sz="2000" b="1" i="0" u="none" strike="noStrike" cap="none" dirty="0" smtClean="0">
                <a:solidFill>
                  <a:schemeClr val="dk1"/>
                </a:solidFill>
                <a:latin typeface="+mn-lt"/>
                <a:ea typeface="Calibri"/>
                <a:cs typeface="Calibri"/>
                <a:sym typeface="Calibri"/>
              </a:rPr>
              <a:t>Homepage: </a:t>
            </a:r>
            <a:r>
              <a:rPr lang="de-DE" sz="2000" b="1" i="0" u="none" strike="noStrike" cap="none" dirty="0">
                <a:solidFill>
                  <a:schemeClr val="dk1"/>
                </a:solidFill>
                <a:latin typeface="+mn-lt"/>
                <a:ea typeface="Calibri"/>
                <a:cs typeface="Calibri"/>
                <a:sym typeface="Calibri"/>
              </a:rPr>
              <a:t>Nutzung für </a:t>
            </a:r>
            <a:r>
              <a:rPr lang="de-DE" sz="2000" b="1" i="0" u="none" strike="noStrike" cap="none" dirty="0" smtClean="0">
                <a:solidFill>
                  <a:schemeClr val="dk1"/>
                </a:solidFill>
                <a:latin typeface="+mn-lt"/>
                <a:ea typeface="Calibri"/>
                <a:cs typeface="Calibri"/>
                <a:sym typeface="Calibri"/>
              </a:rPr>
              <a:t>Mitglieder  </a:t>
            </a:r>
            <a:r>
              <a:rPr lang="de-DE" sz="2400" u="sng" dirty="0">
                <a:solidFill>
                  <a:schemeClr val="hlink"/>
                </a:solidFill>
                <a:hlinkClick r:id="rId3"/>
              </a:rPr>
              <a:t>WWW.SCDJK.DE</a:t>
            </a:r>
            <a:r>
              <a:rPr lang="de-DE" sz="2400" dirty="0"/>
              <a:t> </a:t>
            </a:r>
            <a:r>
              <a:rPr lang="de-DE" sz="2400" dirty="0" smtClean="0"/>
              <a:t/>
            </a:r>
            <a:br>
              <a:rPr lang="de-DE" sz="2400" dirty="0" smtClean="0"/>
            </a:br>
            <a:r>
              <a:rPr lang="de-DE" sz="1600" dirty="0" smtClean="0"/>
              <a:t>Terminplan</a:t>
            </a:r>
            <a:br>
              <a:rPr lang="de-DE" sz="1600" dirty="0" smtClean="0"/>
            </a:br>
            <a:r>
              <a:rPr lang="de-DE" sz="1600" dirty="0" smtClean="0"/>
              <a:t>Raum- / Sportstättenreservierung</a:t>
            </a:r>
            <a:br>
              <a:rPr lang="de-DE" sz="1600" dirty="0" smtClean="0"/>
            </a:br>
            <a:r>
              <a:rPr lang="de-DE" sz="1600" dirty="0" smtClean="0"/>
              <a:t>Onlineanmeldungen für Neumitglieder und Kurse</a:t>
            </a:r>
            <a:br>
              <a:rPr lang="de-DE" sz="1600" dirty="0" smtClean="0"/>
            </a:br>
            <a:r>
              <a:rPr lang="de-DE" sz="1600" dirty="0" smtClean="0"/>
              <a:t>Trainingszeiten</a:t>
            </a:r>
            <a:br>
              <a:rPr lang="de-DE" sz="1600" dirty="0" smtClean="0"/>
            </a:br>
            <a:r>
              <a:rPr lang="de-DE" sz="1600" dirty="0" smtClean="0"/>
              <a:t>und vieles mehr</a:t>
            </a:r>
            <a:endParaRPr lang="de-DE" sz="2000" b="1" i="0" u="none" strike="noStrike" cap="none" dirty="0" smtClean="0">
              <a:solidFill>
                <a:schemeClr val="dk1"/>
              </a:solidFill>
              <a:latin typeface="+mn-lt"/>
              <a:ea typeface="Calibri"/>
              <a:cs typeface="Calibri"/>
              <a:sym typeface="Calibri"/>
            </a:endParaRPr>
          </a:p>
          <a:p>
            <a:pPr marL="139700" marR="0" lvl="0" algn="l" rtl="0">
              <a:lnSpc>
                <a:spcPct val="100000"/>
              </a:lnSpc>
              <a:spcBef>
                <a:spcPts val="0"/>
              </a:spcBef>
              <a:spcAft>
                <a:spcPts val="0"/>
              </a:spcAft>
              <a:buClr>
                <a:srgbClr val="000000"/>
              </a:buClr>
              <a:buSzPts val="1400"/>
            </a:pPr>
            <a:endParaRPr sz="2000" b="1" i="0" u="none" strike="noStrike" cap="none" dirty="0">
              <a:solidFill>
                <a:schemeClr val="dk1"/>
              </a:solidFill>
              <a:latin typeface="+mn-lt"/>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de-DE" sz="2000" b="1" i="0" u="none" strike="noStrike" cap="none" dirty="0" smtClean="0">
                <a:solidFill>
                  <a:schemeClr val="dk1"/>
                </a:solidFill>
                <a:latin typeface="+mn-lt"/>
                <a:ea typeface="Calibri"/>
                <a:cs typeface="Calibri"/>
                <a:sym typeface="Calibri"/>
              </a:rPr>
              <a:t>Neue Sponsoren herzlich willkommen!</a:t>
            </a:r>
            <a:endParaRPr sz="2000" b="0" i="0" u="none" strike="noStrike" cap="none" dirty="0">
              <a:solidFill>
                <a:schemeClr val="dk1"/>
              </a:solidFill>
              <a:latin typeface="+mn-lt"/>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9"/>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Finanzbericht</a:t>
            </a:r>
            <a:endParaRPr sz="1400" b="0" i="0" u="none" strike="noStrike" cap="none" dirty="0">
              <a:solidFill>
                <a:srgbClr val="000000"/>
              </a:solidFill>
              <a:latin typeface="+mn-lt"/>
              <a:sym typeface="Aria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p:nvPr/>
        </p:nvSpPr>
        <p:spPr>
          <a:xfrm>
            <a:off x="773291" y="1482141"/>
            <a:ext cx="7103223" cy="457044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DE" sz="2000" b="0" i="0" u="none" strike="noStrike" cap="none" dirty="0">
                <a:solidFill>
                  <a:schemeClr val="dk1"/>
                </a:solidFill>
                <a:latin typeface="+mn-lt"/>
                <a:ea typeface="Calibri"/>
                <a:cs typeface="Calibri"/>
                <a:sym typeface="Calibri"/>
              </a:rPr>
              <a:t>Zeitraum vom 01. Januar </a:t>
            </a:r>
            <a:r>
              <a:rPr lang="de-DE" sz="2000" b="0" i="0" u="none" strike="noStrike" cap="none" dirty="0" smtClean="0">
                <a:solidFill>
                  <a:schemeClr val="dk1"/>
                </a:solidFill>
                <a:latin typeface="+mn-lt"/>
                <a:ea typeface="Calibri"/>
                <a:cs typeface="Calibri"/>
                <a:sym typeface="Calibri"/>
              </a:rPr>
              <a:t>2022 </a:t>
            </a:r>
            <a:r>
              <a:rPr lang="de-DE" sz="2000" b="0" i="0" u="none" strike="noStrike" cap="none" dirty="0">
                <a:solidFill>
                  <a:schemeClr val="dk1"/>
                </a:solidFill>
                <a:latin typeface="+mn-lt"/>
                <a:ea typeface="Calibri"/>
                <a:cs typeface="Calibri"/>
                <a:sym typeface="Calibri"/>
              </a:rPr>
              <a:t>bis zum 31. Dezember </a:t>
            </a:r>
            <a:r>
              <a:rPr lang="de-DE" sz="2000" b="0" i="0" u="none" strike="noStrike" cap="none" dirty="0" smtClean="0">
                <a:solidFill>
                  <a:schemeClr val="dk1"/>
                </a:solidFill>
                <a:latin typeface="+mn-lt"/>
                <a:ea typeface="Calibri"/>
                <a:cs typeface="Calibri"/>
                <a:sym typeface="Calibri"/>
              </a:rPr>
              <a:t>2022</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r>
              <a:rPr lang="de-DE" sz="2000" b="0" i="0" u="none" strike="noStrike" cap="none" dirty="0">
                <a:solidFill>
                  <a:schemeClr val="dk1"/>
                </a:solidFill>
                <a:latin typeface="+mn-lt"/>
                <a:ea typeface="Calibri"/>
                <a:cs typeface="Calibri"/>
                <a:sym typeface="Calibri"/>
              </a:rPr>
              <a:t> </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r>
              <a:rPr lang="de-DE" sz="2000" b="0" i="0" u="none" strike="noStrike" cap="none" dirty="0">
                <a:solidFill>
                  <a:schemeClr val="dk1"/>
                </a:solidFill>
                <a:latin typeface="+mn-lt"/>
                <a:ea typeface="Calibri"/>
                <a:cs typeface="Calibri"/>
                <a:sym typeface="Calibri"/>
              </a:rPr>
              <a:t>Bestehende Giro-Konten (Geschäftskonten)</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2000" b="1" i="0" u="none" strike="noStrike" cap="none" dirty="0">
                <a:solidFill>
                  <a:schemeClr val="dk1"/>
                </a:solidFill>
                <a:latin typeface="+mn-lt"/>
                <a:ea typeface="Calibri"/>
                <a:cs typeface="Calibri"/>
                <a:sym typeface="Calibri"/>
              </a:rPr>
              <a:t>Sparkasse Münsterland Ost</a:t>
            </a:r>
            <a:r>
              <a:rPr lang="de-DE" sz="2000" b="0" i="0" u="none" strike="noStrike" cap="none" dirty="0">
                <a:solidFill>
                  <a:schemeClr val="dk1"/>
                </a:solidFill>
                <a:latin typeface="+mn-lt"/>
                <a:ea typeface="Calibri"/>
                <a:cs typeface="Calibri"/>
                <a:sym typeface="Calibri"/>
              </a:rPr>
              <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DE90 4005 0150 0002 0101 22 &amp;</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DE58 4005 0150 0002 0217 56</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2000" b="1" i="0" u="none" strike="noStrike" cap="none" dirty="0">
                <a:solidFill>
                  <a:schemeClr val="dk1"/>
                </a:solidFill>
                <a:latin typeface="+mn-lt"/>
                <a:ea typeface="Calibri"/>
                <a:cs typeface="Calibri"/>
                <a:sym typeface="Calibri"/>
              </a:rPr>
              <a:t>Vereinigte Volksbank Münsterland Nord</a:t>
            </a:r>
            <a:r>
              <a:rPr lang="de-DE" sz="2000" b="0" i="0" u="none" strike="noStrike" cap="none" dirty="0">
                <a:solidFill>
                  <a:schemeClr val="dk1"/>
                </a:solidFill>
                <a:latin typeface="+mn-lt"/>
                <a:ea typeface="Calibri"/>
                <a:cs typeface="Calibri"/>
                <a:sym typeface="Calibri"/>
              </a:rPr>
              <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DE94 4036 1906 8687 7700 00</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2000" b="1" i="0" u="none" strike="noStrike" cap="none" dirty="0">
                <a:solidFill>
                  <a:schemeClr val="dk1"/>
                </a:solidFill>
                <a:latin typeface="+mn-lt"/>
                <a:ea typeface="Calibri"/>
                <a:cs typeface="Calibri"/>
                <a:sym typeface="Calibri"/>
              </a:rPr>
              <a:t>Rücklagenkonto Schießstand</a:t>
            </a:r>
            <a:r>
              <a:rPr lang="de-DE" sz="2000" b="0" i="0" u="none" strike="noStrike" cap="none" dirty="0">
                <a:solidFill>
                  <a:schemeClr val="dk1"/>
                </a:solidFill>
                <a:latin typeface="+mn-lt"/>
                <a:ea typeface="Calibri"/>
                <a:cs typeface="Calibri"/>
                <a:sym typeface="Calibri"/>
              </a:rPr>
              <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Sparkasse Münsterland Ost</a:t>
            </a:r>
            <a:br>
              <a:rPr lang="de-DE" sz="2000" b="0" i="0" u="none" strike="noStrike" cap="none" dirty="0">
                <a:solidFill>
                  <a:schemeClr val="dk1"/>
                </a:solidFill>
                <a:latin typeface="+mn-lt"/>
                <a:ea typeface="Calibri"/>
                <a:cs typeface="Calibri"/>
                <a:sym typeface="Calibri"/>
              </a:rPr>
            </a:br>
            <a:r>
              <a:rPr lang="de-DE" sz="2000" b="0" i="0" u="none" strike="noStrike" cap="none" dirty="0">
                <a:solidFill>
                  <a:schemeClr val="dk1"/>
                </a:solidFill>
                <a:latin typeface="+mn-lt"/>
                <a:ea typeface="Calibri"/>
                <a:cs typeface="Calibri"/>
                <a:sym typeface="Calibri"/>
              </a:rPr>
              <a:t>IBAN: DE60 4005 0150 0154 5108 61</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12" name="Google Shape;212;p10"/>
          <p:cNvSpPr txBox="1">
            <a:spLocks noGrp="1"/>
          </p:cNvSpPr>
          <p:nvPr>
            <p:ph type="title"/>
          </p:nvPr>
        </p:nvSpPr>
        <p:spPr>
          <a:xfrm>
            <a:off x="773291" y="-8786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Finanzbericht </a:t>
            </a:r>
            <a:r>
              <a:rPr lang="de-DE" sz="3600" dirty="0" smtClean="0">
                <a:latin typeface="+mn-lt"/>
              </a:rPr>
              <a:t>2022</a:t>
            </a:r>
            <a:endParaRPr dirty="0">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400" dirty="0"/>
              <a:t>Begrüßung durch den Vorsitzenden Martin Steinbach</a:t>
            </a:r>
            <a:endParaRPr sz="3400" dirty="0"/>
          </a:p>
        </p:txBody>
      </p:sp>
      <p:sp>
        <p:nvSpPr>
          <p:cNvPr id="129" name="Google Shape;129;p4"/>
          <p:cNvSpPr txBox="1">
            <a:spLocks noGrp="1"/>
          </p:cNvSpPr>
          <p:nvPr>
            <p:ph type="body" idx="1"/>
          </p:nvPr>
        </p:nvSpPr>
        <p:spPr>
          <a:xfrm>
            <a:off x="838200" y="1690688"/>
            <a:ext cx="10515600" cy="435133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rgbClr val="FF0000"/>
              </a:buClr>
              <a:buSzPts val="2800"/>
              <a:buFont typeface="Calibri"/>
              <a:buAutoNum type="arabicPeriod"/>
            </a:pPr>
            <a:r>
              <a:rPr lang="de-DE" b="0" dirty="0" smtClean="0">
                <a:latin typeface="+mn-lt"/>
              </a:rPr>
              <a:t>Begrüßung der Ehrengäste</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smtClean="0">
                <a:latin typeface="+mn-lt"/>
              </a:rPr>
              <a:t>Gedenken der Toten</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smtClean="0">
                <a:latin typeface="+mn-lt"/>
              </a:rPr>
              <a:t>Wahl eines Protokollführers</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smtClean="0">
                <a:latin typeface="+mn-lt"/>
              </a:rPr>
              <a:t>Wahl einer Stimmprüfungskommission</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smtClean="0">
                <a:latin typeface="+mn-lt"/>
              </a:rPr>
              <a:t>Feststellung der Beschlussfähigkeit</a:t>
            </a:r>
            <a:endParaRPr dirty="0">
              <a:latin typeface="+mn-lt"/>
            </a:endParaRPr>
          </a:p>
          <a:p>
            <a:pPr marL="342900" lvl="0" indent="-342900" algn="l" rtl="0">
              <a:lnSpc>
                <a:spcPct val="90000"/>
              </a:lnSpc>
              <a:spcBef>
                <a:spcPts val="1200"/>
              </a:spcBef>
              <a:spcAft>
                <a:spcPts val="0"/>
              </a:spcAft>
              <a:buClr>
                <a:srgbClr val="FF0000"/>
              </a:buClr>
              <a:buSzPts val="2800"/>
              <a:buFont typeface="Calibri"/>
              <a:buAutoNum type="arabicPeriod"/>
            </a:pPr>
            <a:r>
              <a:rPr lang="de-DE" b="0" dirty="0" smtClean="0">
                <a:latin typeface="+mn-lt"/>
              </a:rPr>
              <a:t>Tagesordnung und Reihenfolge</a:t>
            </a:r>
            <a:endParaRPr dirty="0">
              <a:latin typeface="+mn-lt"/>
            </a:endParaRPr>
          </a:p>
          <a:p>
            <a:pPr marL="0" lvl="0" indent="0" algn="l" rtl="0">
              <a:lnSpc>
                <a:spcPct val="90000"/>
              </a:lnSpc>
              <a:spcBef>
                <a:spcPts val="1600"/>
              </a:spcBef>
              <a:spcAft>
                <a:spcPts val="0"/>
              </a:spcAft>
              <a:buClr>
                <a:srgbClr val="FF0000"/>
              </a:buClr>
              <a:buSzPts val="2800"/>
              <a:buNone/>
            </a:pPr>
            <a:endParaRP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1"/>
          <p:cNvSpPr txBox="1">
            <a:spLocks noGrp="1"/>
          </p:cNvSpPr>
          <p:nvPr>
            <p:ph type="title"/>
          </p:nvPr>
        </p:nvSpPr>
        <p:spPr>
          <a:xfrm>
            <a:off x="700864"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Finanzbericht </a:t>
            </a:r>
            <a:r>
              <a:rPr lang="de-DE" sz="3600" dirty="0" smtClean="0">
                <a:latin typeface="+mn-lt"/>
              </a:rPr>
              <a:t>2022</a:t>
            </a:r>
            <a:endParaRPr dirty="0">
              <a:latin typeface="+mn-lt"/>
            </a:endParaRPr>
          </a:p>
        </p:txBody>
      </p:sp>
      <p:sp>
        <p:nvSpPr>
          <p:cNvPr id="218" name="Google Shape;218;p11"/>
          <p:cNvSpPr txBox="1"/>
          <p:nvPr/>
        </p:nvSpPr>
        <p:spPr>
          <a:xfrm>
            <a:off x="513159" y="1482141"/>
            <a:ext cx="6267887" cy="4832052"/>
          </a:xfrm>
          <a:prstGeom prst="rect">
            <a:avLst/>
          </a:prstGeom>
          <a:noFill/>
          <a:ln>
            <a:noFill/>
          </a:ln>
        </p:spPr>
        <p:txBody>
          <a:bodyPr spcFirstLastPara="1" wrap="square" lIns="91425" tIns="45700" rIns="91425" bIns="45700" anchor="t" anchorCtr="0">
            <a:spAutoFit/>
          </a:bodyPr>
          <a:lstStyle/>
          <a:p>
            <a:r>
              <a:rPr lang="de-DE" dirty="0"/>
              <a:t>Stand der Giro-Konten (Geschäftskonten) per </a:t>
            </a:r>
            <a:r>
              <a:rPr lang="de-DE" b="1" dirty="0"/>
              <a:t>01. Januar 2022</a:t>
            </a:r>
            <a:endParaRPr lang="de-DE" dirty="0"/>
          </a:p>
          <a:p>
            <a:pPr lvl="0">
              <a:tabLst>
                <a:tab pos="2870200" algn="r"/>
                <a:tab pos="5024438" algn="r"/>
              </a:tabLst>
            </a:pPr>
            <a:r>
              <a:rPr lang="de-DE" dirty="0"/>
              <a:t>Geschäftskonto Sparkasse	=	</a:t>
            </a:r>
            <a:r>
              <a:rPr lang="de-DE" dirty="0" smtClean="0"/>
              <a:t>14.328,32 EUR</a:t>
            </a:r>
          </a:p>
          <a:p>
            <a:pPr lvl="0">
              <a:tabLst>
                <a:tab pos="2870200" algn="r"/>
                <a:tab pos="5024438" algn="r"/>
              </a:tabLst>
            </a:pPr>
            <a:r>
              <a:rPr lang="de-DE" dirty="0" smtClean="0"/>
              <a:t>Konto </a:t>
            </a:r>
            <a:r>
              <a:rPr lang="de-DE" dirty="0"/>
              <a:t>für Sonderaktionen	=	</a:t>
            </a:r>
            <a:r>
              <a:rPr lang="de-DE" dirty="0" smtClean="0"/>
              <a:t>1.500,00 EUR</a:t>
            </a:r>
          </a:p>
          <a:p>
            <a:pPr lvl="0">
              <a:tabLst>
                <a:tab pos="2870200" algn="r"/>
                <a:tab pos="5024438" algn="r"/>
              </a:tabLst>
            </a:pPr>
            <a:r>
              <a:rPr lang="de-DE" dirty="0" smtClean="0"/>
              <a:t>Geschäftskonto </a:t>
            </a:r>
            <a:r>
              <a:rPr lang="de-DE" dirty="0"/>
              <a:t>Volksbank	=	</a:t>
            </a:r>
            <a:r>
              <a:rPr lang="de-DE" dirty="0" smtClean="0"/>
              <a:t>9.171,30 EUR</a:t>
            </a:r>
          </a:p>
          <a:p>
            <a:pPr lvl="0">
              <a:tabLst>
                <a:tab pos="2870200" algn="r"/>
                <a:tab pos="5024438" algn="r"/>
              </a:tabLst>
            </a:pPr>
            <a:r>
              <a:rPr lang="de-DE" dirty="0" smtClean="0"/>
              <a:t>Rücklagenkonto </a:t>
            </a:r>
            <a:r>
              <a:rPr lang="de-DE" dirty="0"/>
              <a:t>Schießstand	=</a:t>
            </a:r>
            <a:r>
              <a:rPr lang="de-DE" u="sng" dirty="0"/>
              <a:t>	</a:t>
            </a:r>
            <a:r>
              <a:rPr lang="de-DE" u="sng" dirty="0" smtClean="0"/>
              <a:t>110.000,00 EUR</a:t>
            </a:r>
          </a:p>
          <a:p>
            <a:pPr lvl="0">
              <a:tabLst>
                <a:tab pos="2870200" algn="r"/>
                <a:tab pos="5024438" algn="r"/>
              </a:tabLst>
            </a:pPr>
            <a:r>
              <a:rPr lang="de-DE" dirty="0"/>
              <a:t>	</a:t>
            </a:r>
            <a:r>
              <a:rPr lang="de-DE" dirty="0" smtClean="0"/>
              <a:t>	</a:t>
            </a:r>
            <a:r>
              <a:rPr lang="de-DE" b="1" dirty="0" smtClean="0"/>
              <a:t>134.999,62 EUR</a:t>
            </a:r>
          </a:p>
          <a:p>
            <a:pPr lvl="0">
              <a:tabLst>
                <a:tab pos="2870200" algn="r"/>
                <a:tab pos="5024438" algn="r"/>
              </a:tabLst>
            </a:pPr>
            <a:endParaRPr lang="de-DE" b="1" dirty="0"/>
          </a:p>
          <a:p>
            <a:pPr lvl="0">
              <a:tabLst>
                <a:tab pos="2870200" algn="r"/>
                <a:tab pos="5024438" algn="r"/>
              </a:tabLst>
            </a:pPr>
            <a:r>
              <a:rPr lang="de-DE" b="1" dirty="0" smtClean="0"/>
              <a:t>plus </a:t>
            </a:r>
            <a:r>
              <a:rPr lang="de-DE" b="1" dirty="0"/>
              <a:t>Einnahmen 2022</a:t>
            </a:r>
            <a:r>
              <a:rPr lang="de-DE" dirty="0"/>
              <a:t>	</a:t>
            </a:r>
            <a:r>
              <a:rPr lang="de-DE" dirty="0" smtClean="0"/>
              <a:t>	698.850,53 EUR</a:t>
            </a:r>
          </a:p>
          <a:p>
            <a:pPr lvl="0">
              <a:tabLst>
                <a:tab pos="2870200" algn="r"/>
                <a:tab pos="5024438" algn="r"/>
              </a:tabLst>
            </a:pPr>
            <a:endParaRPr lang="de-DE" u="sng" dirty="0"/>
          </a:p>
          <a:p>
            <a:pPr lvl="0">
              <a:tabLst>
                <a:tab pos="2870200" algn="r"/>
                <a:tab pos="5024438" algn="r"/>
              </a:tabLst>
            </a:pPr>
            <a:r>
              <a:rPr lang="de-DE" u="sng" dirty="0"/>
              <a:t>	HA	833.850,15 </a:t>
            </a:r>
            <a:r>
              <a:rPr lang="de-DE" u="sng" dirty="0" smtClean="0"/>
              <a:t>EUR</a:t>
            </a:r>
          </a:p>
          <a:p>
            <a:pPr lvl="0">
              <a:tabLst>
                <a:tab pos="2870200" algn="r"/>
                <a:tab pos="5024438" algn="r"/>
              </a:tabLst>
            </a:pPr>
            <a:endParaRPr lang="de-DE" b="1" u="sng" dirty="0"/>
          </a:p>
          <a:p>
            <a:pPr lvl="0">
              <a:tabLst>
                <a:tab pos="2870200" algn="r"/>
                <a:tab pos="5024438" algn="r"/>
              </a:tabLst>
            </a:pPr>
            <a:r>
              <a:rPr lang="de-DE" b="1" dirty="0" smtClean="0"/>
              <a:t>Minus </a:t>
            </a:r>
            <a:r>
              <a:rPr lang="de-DE" b="1" dirty="0"/>
              <a:t>Ausgaben 2022</a:t>
            </a:r>
            <a:r>
              <a:rPr lang="de-DE" dirty="0"/>
              <a:t>		688.114,32 </a:t>
            </a:r>
            <a:r>
              <a:rPr lang="de-DE" dirty="0" smtClean="0"/>
              <a:t>EUR</a:t>
            </a:r>
          </a:p>
          <a:p>
            <a:pPr lvl="0">
              <a:tabLst>
                <a:tab pos="2870200" algn="r"/>
                <a:tab pos="5024438" algn="r"/>
              </a:tabLst>
            </a:pPr>
            <a:endParaRPr lang="de-DE" dirty="0"/>
          </a:p>
          <a:p>
            <a:pPr lvl="0">
              <a:tabLst>
                <a:tab pos="2870200" algn="r"/>
                <a:tab pos="5024438" algn="r"/>
              </a:tabLst>
            </a:pPr>
            <a:r>
              <a:rPr lang="de-DE" dirty="0" smtClean="0"/>
              <a:t>Soll-Bestand </a:t>
            </a:r>
            <a:r>
              <a:rPr lang="de-DE" dirty="0"/>
              <a:t>per 31. Dezember </a:t>
            </a:r>
            <a:r>
              <a:rPr lang="de-DE" dirty="0" smtClean="0"/>
              <a:t>2022    </a:t>
            </a:r>
            <a:r>
              <a:rPr lang="de-DE" u="sng" dirty="0" smtClean="0"/>
              <a:t>HA</a:t>
            </a:r>
            <a:r>
              <a:rPr lang="de-DE" u="sng" dirty="0"/>
              <a:t>	</a:t>
            </a:r>
            <a:r>
              <a:rPr lang="de-DE" b="1" u="sng" dirty="0"/>
              <a:t>145.735,83 </a:t>
            </a:r>
            <a:r>
              <a:rPr lang="de-DE" b="1" u="sng" dirty="0" smtClean="0"/>
              <a:t>EUR</a:t>
            </a:r>
          </a:p>
          <a:p>
            <a:pPr lvl="0">
              <a:tabLst>
                <a:tab pos="2870200" algn="r"/>
                <a:tab pos="5024438" algn="r"/>
              </a:tabLst>
            </a:pPr>
            <a:endParaRPr lang="de-DE" dirty="0" smtClean="0"/>
          </a:p>
          <a:p>
            <a:pPr lvl="0">
              <a:tabLst>
                <a:tab pos="2870200" algn="r"/>
                <a:tab pos="5024438" algn="r"/>
              </a:tabLst>
            </a:pPr>
            <a:r>
              <a:rPr lang="de-DE" dirty="0" smtClean="0"/>
              <a:t>Ist-Bestand </a:t>
            </a:r>
            <a:r>
              <a:rPr lang="de-DE" dirty="0"/>
              <a:t>per </a:t>
            </a:r>
            <a:r>
              <a:rPr lang="de-DE" b="1" dirty="0"/>
              <a:t>31. Dezember </a:t>
            </a:r>
            <a:r>
              <a:rPr lang="de-DE" b="1" dirty="0" smtClean="0"/>
              <a:t>2022</a:t>
            </a:r>
            <a:endParaRPr lang="de-DE" dirty="0"/>
          </a:p>
          <a:p>
            <a:pPr lvl="0">
              <a:tabLst>
                <a:tab pos="2870200" algn="r"/>
                <a:tab pos="5024438" algn="r"/>
              </a:tabLst>
            </a:pPr>
            <a:r>
              <a:rPr lang="de-DE" dirty="0" smtClean="0"/>
              <a:t>Geschäftskonto </a:t>
            </a:r>
            <a:r>
              <a:rPr lang="de-DE" dirty="0"/>
              <a:t>Sparkasse	= 	21.447,33 </a:t>
            </a:r>
            <a:r>
              <a:rPr lang="de-DE" dirty="0" smtClean="0"/>
              <a:t>EUR</a:t>
            </a:r>
          </a:p>
          <a:p>
            <a:pPr lvl="0">
              <a:tabLst>
                <a:tab pos="2870200" algn="r"/>
                <a:tab pos="5024438" algn="r"/>
              </a:tabLst>
            </a:pPr>
            <a:r>
              <a:rPr lang="de-DE" dirty="0" smtClean="0"/>
              <a:t>Konto </a:t>
            </a:r>
            <a:r>
              <a:rPr lang="de-DE" dirty="0"/>
              <a:t>für Sonderaktionen	=	1.935,50 </a:t>
            </a:r>
            <a:r>
              <a:rPr lang="de-DE" dirty="0" smtClean="0"/>
              <a:t>EUR</a:t>
            </a:r>
          </a:p>
          <a:p>
            <a:pPr lvl="0">
              <a:tabLst>
                <a:tab pos="2870200" algn="r"/>
                <a:tab pos="5024438" algn="r"/>
              </a:tabLst>
            </a:pPr>
            <a:r>
              <a:rPr lang="de-DE" dirty="0" smtClean="0"/>
              <a:t>Geschäftskonto </a:t>
            </a:r>
            <a:r>
              <a:rPr lang="de-DE" dirty="0"/>
              <a:t>Volksbank	=	12.353,00 </a:t>
            </a:r>
            <a:r>
              <a:rPr lang="de-DE" dirty="0" smtClean="0"/>
              <a:t>EUR</a:t>
            </a:r>
          </a:p>
          <a:p>
            <a:pPr lvl="0">
              <a:tabLst>
                <a:tab pos="2870200" algn="r"/>
                <a:tab pos="5024438" algn="r"/>
              </a:tabLst>
            </a:pPr>
            <a:r>
              <a:rPr lang="de-DE" dirty="0" smtClean="0"/>
              <a:t>Rücklagenkonto </a:t>
            </a:r>
            <a:r>
              <a:rPr lang="de-DE" dirty="0"/>
              <a:t>Schießstand	=	 110.000,00 </a:t>
            </a:r>
            <a:r>
              <a:rPr lang="de-DE" dirty="0" smtClean="0"/>
              <a:t>EUR</a:t>
            </a:r>
          </a:p>
          <a:p>
            <a:pPr lvl="0">
              <a:tabLst>
                <a:tab pos="2870200" algn="r"/>
                <a:tab pos="5024438" algn="r"/>
              </a:tabLst>
            </a:pPr>
            <a:endParaRPr lang="de-DE" u="sng" dirty="0"/>
          </a:p>
          <a:p>
            <a:pPr lvl="0">
              <a:tabLst>
                <a:tab pos="2870200" algn="r"/>
                <a:tab pos="5024438" algn="r"/>
              </a:tabLst>
            </a:pPr>
            <a:r>
              <a:rPr lang="de-DE" u="sng" dirty="0"/>
              <a:t>	HA	</a:t>
            </a:r>
            <a:r>
              <a:rPr lang="de-DE" b="1" u="sng" dirty="0"/>
              <a:t>145.735,83 EUR</a:t>
            </a:r>
            <a:endParaRPr lang="de-DE" dirty="0"/>
          </a:p>
        </p:txBody>
      </p:sp>
      <p:sp>
        <p:nvSpPr>
          <p:cNvPr id="5" name="Google Shape;224;p12"/>
          <p:cNvSpPr txBox="1"/>
          <p:nvPr/>
        </p:nvSpPr>
        <p:spPr>
          <a:xfrm>
            <a:off x="6632584" y="1495405"/>
            <a:ext cx="5559416" cy="28007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1800" b="1" i="0" u="none" strike="noStrike" cap="none" dirty="0">
                <a:solidFill>
                  <a:schemeClr val="dk1"/>
                </a:solidFill>
                <a:latin typeface="+mn-lt"/>
                <a:ea typeface="Calibri"/>
                <a:cs typeface="Calibri"/>
                <a:sym typeface="Calibri"/>
              </a:rPr>
              <a:t>Zusätzlich gebildete Rücklagen auf Termin- oder Festgeldkonten</a:t>
            </a:r>
            <a:endParaRPr sz="16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2000" b="1" i="0" u="none" strike="noStrike" cap="none" dirty="0">
                <a:solidFill>
                  <a:schemeClr val="dk1"/>
                </a:solidFill>
                <a:latin typeface="+mn-lt"/>
                <a:ea typeface="Calibri"/>
                <a:cs typeface="Calibri"/>
                <a:sym typeface="Calibri"/>
              </a:rPr>
              <a:t> </a:t>
            </a:r>
            <a:endParaRPr b="1"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1800" b="1" i="0" u="none" strike="noStrike" cap="none" dirty="0">
                <a:solidFill>
                  <a:schemeClr val="dk1"/>
                </a:solidFill>
                <a:latin typeface="+mn-lt"/>
                <a:ea typeface="Calibri"/>
                <a:cs typeface="Calibri"/>
                <a:sym typeface="Calibri"/>
              </a:rPr>
              <a:t>2020: ca. </a:t>
            </a:r>
            <a:r>
              <a:rPr lang="de-DE" sz="1800" b="1" i="0" u="none" strike="noStrike" cap="none" dirty="0" smtClean="0">
                <a:solidFill>
                  <a:schemeClr val="dk1"/>
                </a:solidFill>
                <a:latin typeface="+mn-lt"/>
                <a:ea typeface="Calibri"/>
                <a:cs typeface="Calibri"/>
                <a:sym typeface="Calibri"/>
              </a:rPr>
              <a:t>270.000,00 </a:t>
            </a:r>
            <a:r>
              <a:rPr lang="de-DE" sz="1800" b="1" i="0" u="none" strike="noStrike" cap="none" dirty="0">
                <a:solidFill>
                  <a:schemeClr val="dk1"/>
                </a:solidFill>
                <a:latin typeface="+mn-lt"/>
                <a:ea typeface="Calibri"/>
                <a:cs typeface="Calibri"/>
                <a:sym typeface="Calibri"/>
              </a:rPr>
              <a:t>€</a:t>
            </a:r>
            <a:endParaRPr sz="1800" b="1"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1800" b="1" i="0" u="none" strike="noStrike" cap="none" dirty="0">
                <a:solidFill>
                  <a:schemeClr val="dk1"/>
                </a:solidFill>
                <a:latin typeface="+mn-lt"/>
                <a:ea typeface="Calibri"/>
                <a:cs typeface="Calibri"/>
                <a:sym typeface="Calibri"/>
              </a:rPr>
              <a:t>2021: ca. </a:t>
            </a:r>
            <a:r>
              <a:rPr lang="de-DE" sz="1800" b="1" i="0" u="none" strike="noStrike" cap="none" dirty="0" smtClean="0">
                <a:solidFill>
                  <a:schemeClr val="dk1"/>
                </a:solidFill>
                <a:latin typeface="+mn-lt"/>
                <a:ea typeface="Calibri"/>
                <a:cs typeface="Calibri"/>
                <a:sym typeface="Calibri"/>
              </a:rPr>
              <a:t>238.000,00 </a:t>
            </a:r>
            <a:r>
              <a:rPr lang="de-DE" sz="1800" b="1" i="0" u="none" strike="noStrike" cap="none" dirty="0">
                <a:solidFill>
                  <a:schemeClr val="dk1"/>
                </a:solidFill>
                <a:latin typeface="+mn-lt"/>
                <a:ea typeface="Calibri"/>
                <a:cs typeface="Calibri"/>
                <a:sym typeface="Calibri"/>
              </a:rPr>
              <a:t>€</a:t>
            </a: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de-DE" sz="1800" b="0" i="0" u="none" strike="noStrike" cap="none" dirty="0">
                <a:solidFill>
                  <a:schemeClr val="dk1"/>
                </a:solidFill>
                <a:latin typeface="+mn-lt"/>
                <a:ea typeface="Calibri"/>
                <a:cs typeface="Calibri"/>
                <a:sym typeface="Calibri"/>
              </a:rPr>
              <a:t>Diese sind </a:t>
            </a:r>
            <a:r>
              <a:rPr lang="de-DE" sz="1800" b="1" i="0" u="sng" strike="noStrike" cap="none" dirty="0">
                <a:solidFill>
                  <a:schemeClr val="dk1"/>
                </a:solidFill>
                <a:latin typeface="+mn-lt"/>
                <a:ea typeface="Calibri"/>
                <a:cs typeface="Calibri"/>
                <a:sym typeface="Calibri"/>
              </a:rPr>
              <a:t>zweckgebunden</a:t>
            </a:r>
            <a:r>
              <a:rPr lang="de-DE" sz="1800" b="0" i="0" u="none" strike="noStrike" cap="none" dirty="0">
                <a:solidFill>
                  <a:schemeClr val="dk1"/>
                </a:solidFill>
                <a:latin typeface="+mn-lt"/>
                <a:ea typeface="Calibri"/>
                <a:cs typeface="Calibri"/>
                <a:sym typeface="Calibri"/>
              </a:rPr>
              <a:t> für (Um-</a:t>
            </a:r>
            <a:r>
              <a:rPr lang="de-DE" sz="1800" b="0" i="0" u="none" strike="noStrike" cap="none" dirty="0" smtClean="0">
                <a:solidFill>
                  <a:schemeClr val="dk1"/>
                </a:solidFill>
                <a:latin typeface="+mn-lt"/>
                <a:ea typeface="Calibri"/>
                <a:cs typeface="Calibri"/>
                <a:sym typeface="Calibri"/>
              </a:rPr>
              <a:t>) </a:t>
            </a:r>
            <a:r>
              <a:rPr lang="de-DE" sz="1800" b="0" i="0" u="none" strike="noStrike" cap="none" dirty="0" err="1" smtClean="0">
                <a:solidFill>
                  <a:schemeClr val="dk1"/>
                </a:solidFill>
                <a:latin typeface="+mn-lt"/>
                <a:ea typeface="Calibri"/>
                <a:cs typeface="Calibri"/>
                <a:sym typeface="Calibri"/>
              </a:rPr>
              <a:t>baumaßnahmen</a:t>
            </a:r>
            <a:r>
              <a:rPr lang="de-DE" sz="1800" b="0" i="0" u="none" strike="noStrike" cap="none" dirty="0" smtClean="0">
                <a:solidFill>
                  <a:schemeClr val="dk1"/>
                </a:solidFill>
                <a:latin typeface="+mn-lt"/>
                <a:ea typeface="Calibri"/>
                <a:cs typeface="Calibri"/>
                <a:sym typeface="Calibri"/>
              </a:rPr>
              <a:t>.</a:t>
            </a:r>
            <a:endParaRPr sz="18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400"/>
              <a:buFont typeface="Arial"/>
              <a:buNone/>
            </a:pPr>
            <a:r>
              <a:rPr lang="de-DE" sz="1800" b="0" i="0" u="none" strike="noStrike" cap="none" dirty="0">
                <a:solidFill>
                  <a:schemeClr val="dk1"/>
                </a:solidFill>
                <a:latin typeface="+mn-lt"/>
                <a:ea typeface="Calibri"/>
                <a:cs typeface="Calibri"/>
                <a:sym typeface="Calibri"/>
              </a:rPr>
              <a:t>Zudem dient die Rücklage auch dazu, den laufenden </a:t>
            </a:r>
            <a:r>
              <a:rPr lang="de-DE" sz="1800" b="0" i="0" u="none" strike="noStrike" cap="none" dirty="0" smtClean="0">
                <a:solidFill>
                  <a:schemeClr val="dk1"/>
                </a:solidFill>
                <a:latin typeface="+mn-lt"/>
                <a:ea typeface="Calibri"/>
                <a:cs typeface="Calibri"/>
                <a:sym typeface="Calibri"/>
              </a:rPr>
              <a:t>Betrieb </a:t>
            </a:r>
            <a:r>
              <a:rPr lang="de-DE" sz="1800" b="0" i="0" u="none" strike="noStrike" cap="none" dirty="0">
                <a:solidFill>
                  <a:schemeClr val="dk1"/>
                </a:solidFill>
                <a:latin typeface="+mn-lt"/>
                <a:ea typeface="Calibri"/>
                <a:cs typeface="Calibri"/>
                <a:sym typeface="Calibri"/>
              </a:rPr>
              <a:t>(Mieten, Personal) sicherzustellen.</a:t>
            </a:r>
            <a:endParaRPr sz="18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200" b="0" i="0" u="none" strike="noStrike" cap="none" dirty="0">
              <a:solidFill>
                <a:schemeClr val="dk1"/>
              </a:solidFill>
              <a:latin typeface="+mn-lt"/>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2"/>
          <p:cNvSpPr txBox="1">
            <a:spLocks noGrp="1"/>
          </p:cNvSpPr>
          <p:nvPr>
            <p:ph type="title"/>
          </p:nvPr>
        </p:nvSpPr>
        <p:spPr>
          <a:xfrm>
            <a:off x="700864" y="-8786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Finanzbericht </a:t>
            </a:r>
            <a:r>
              <a:rPr lang="de-DE" sz="3600" dirty="0" smtClean="0">
                <a:latin typeface="+mn-lt"/>
              </a:rPr>
              <a:t>2022</a:t>
            </a:r>
            <a:endParaRPr dirty="0">
              <a:latin typeface="+mn-lt"/>
            </a:endParaRPr>
          </a:p>
        </p:txBody>
      </p:sp>
      <p:sp>
        <p:nvSpPr>
          <p:cNvPr id="4" name="Textfeld 3"/>
          <p:cNvSpPr txBox="1"/>
          <p:nvPr/>
        </p:nvSpPr>
        <p:spPr>
          <a:xfrm>
            <a:off x="557160" y="1151753"/>
            <a:ext cx="7203389" cy="6432530"/>
          </a:xfrm>
          <a:prstGeom prst="rect">
            <a:avLst/>
          </a:prstGeom>
          <a:noFill/>
        </p:spPr>
        <p:txBody>
          <a:bodyPr wrap="square" rtlCol="0">
            <a:spAutoFit/>
          </a:bodyPr>
          <a:lstStyle/>
          <a:p>
            <a:r>
              <a:rPr lang="de-DE" sz="1800" b="1" dirty="0" smtClean="0"/>
              <a:t>Gesamtergebnis</a:t>
            </a:r>
          </a:p>
          <a:p>
            <a:endParaRPr lang="de-DE" sz="1800" dirty="0" smtClean="0"/>
          </a:p>
          <a:p>
            <a:r>
              <a:rPr lang="de-DE" sz="1800" dirty="0" smtClean="0"/>
              <a:t>Geschäftskonten 	</a:t>
            </a:r>
          </a:p>
          <a:p>
            <a:pPr>
              <a:tabLst>
                <a:tab pos="3317875" algn="r"/>
              </a:tabLst>
            </a:pPr>
            <a:r>
              <a:rPr lang="de-DE" sz="1800" dirty="0" smtClean="0"/>
              <a:t>Stand 2022	145.735,83 €</a:t>
            </a:r>
          </a:p>
          <a:p>
            <a:pPr>
              <a:tabLst>
                <a:tab pos="3317875" algn="r"/>
              </a:tabLst>
            </a:pPr>
            <a:r>
              <a:rPr lang="de-DE" sz="1800" dirty="0" smtClean="0"/>
              <a:t>Stand 2021	</a:t>
            </a:r>
            <a:r>
              <a:rPr lang="de-DE" sz="1800" u="sng" dirty="0" smtClean="0"/>
              <a:t>134.999,62 €</a:t>
            </a:r>
            <a:br>
              <a:rPr lang="de-DE" sz="1800" u="sng" dirty="0" smtClean="0"/>
            </a:br>
            <a:r>
              <a:rPr lang="de-DE" sz="1800" dirty="0"/>
              <a:t>	</a:t>
            </a:r>
            <a:r>
              <a:rPr lang="de-DE" sz="1800" dirty="0" smtClean="0"/>
              <a:t>10.736,21 €</a:t>
            </a:r>
          </a:p>
          <a:p>
            <a:pPr>
              <a:tabLst>
                <a:tab pos="2508250" algn="r"/>
              </a:tabLst>
            </a:pPr>
            <a:endParaRPr lang="de-DE" sz="1800" dirty="0"/>
          </a:p>
          <a:p>
            <a:pPr>
              <a:tabLst>
                <a:tab pos="2508250" algn="r"/>
              </a:tabLst>
            </a:pPr>
            <a:r>
              <a:rPr lang="de-DE" sz="1800" dirty="0" smtClean="0"/>
              <a:t>Rücklagen</a:t>
            </a:r>
          </a:p>
          <a:p>
            <a:pPr>
              <a:tabLst>
                <a:tab pos="3317875" algn="r"/>
              </a:tabLst>
            </a:pPr>
            <a:r>
              <a:rPr lang="de-DE" sz="1800" dirty="0"/>
              <a:t>Stand </a:t>
            </a:r>
            <a:r>
              <a:rPr lang="de-DE" sz="1800" dirty="0" smtClean="0"/>
              <a:t>2022</a:t>
            </a:r>
            <a:r>
              <a:rPr lang="de-DE" sz="1800" dirty="0"/>
              <a:t>	</a:t>
            </a:r>
            <a:r>
              <a:rPr lang="de-DE" sz="1800" dirty="0" smtClean="0"/>
              <a:t>238.000,00 </a:t>
            </a:r>
            <a:r>
              <a:rPr lang="de-DE" sz="1800" dirty="0"/>
              <a:t>€</a:t>
            </a:r>
          </a:p>
          <a:p>
            <a:pPr>
              <a:tabLst>
                <a:tab pos="3317875" algn="r"/>
              </a:tabLst>
            </a:pPr>
            <a:r>
              <a:rPr lang="de-DE" sz="1800" dirty="0"/>
              <a:t>Stand </a:t>
            </a:r>
            <a:r>
              <a:rPr lang="de-DE" sz="1800" dirty="0" smtClean="0"/>
              <a:t>2021</a:t>
            </a:r>
            <a:r>
              <a:rPr lang="de-DE" sz="1800" dirty="0"/>
              <a:t>	</a:t>
            </a:r>
            <a:r>
              <a:rPr lang="de-DE" sz="1800" u="sng" dirty="0" smtClean="0"/>
              <a:t>270.000,00 €</a:t>
            </a:r>
          </a:p>
          <a:p>
            <a:pPr>
              <a:tabLst>
                <a:tab pos="3317875" algn="r"/>
              </a:tabLst>
            </a:pPr>
            <a:r>
              <a:rPr lang="de-DE" sz="1800" dirty="0"/>
              <a:t>	</a:t>
            </a:r>
            <a:r>
              <a:rPr lang="de-DE" sz="1800" dirty="0" smtClean="0"/>
              <a:t>-32.000,00 €</a:t>
            </a:r>
          </a:p>
          <a:p>
            <a:pPr>
              <a:tabLst>
                <a:tab pos="2508250" algn="r"/>
              </a:tabLst>
            </a:pPr>
            <a:endParaRPr lang="de-DE" sz="1800" dirty="0"/>
          </a:p>
          <a:p>
            <a:pPr>
              <a:tabLst>
                <a:tab pos="3317875" algn="r"/>
              </a:tabLst>
            </a:pPr>
            <a:r>
              <a:rPr lang="de-DE" sz="1800" dirty="0" smtClean="0"/>
              <a:t>Gesamtverlust	</a:t>
            </a:r>
          </a:p>
          <a:p>
            <a:pPr>
              <a:tabLst>
                <a:tab pos="3317875" algn="r"/>
              </a:tabLst>
            </a:pPr>
            <a:r>
              <a:rPr lang="de-DE" sz="1800" dirty="0"/>
              <a:t>	</a:t>
            </a:r>
            <a:r>
              <a:rPr lang="de-DE" sz="1800" dirty="0" smtClean="0"/>
              <a:t>10.736,21 €	Plus Geschäftskonten</a:t>
            </a:r>
          </a:p>
          <a:p>
            <a:pPr>
              <a:tabLst>
                <a:tab pos="1430338" algn="r"/>
                <a:tab pos="3317875" algn="r"/>
              </a:tabLst>
            </a:pPr>
            <a:r>
              <a:rPr lang="de-DE" sz="1800" dirty="0"/>
              <a:t>	</a:t>
            </a:r>
            <a:r>
              <a:rPr lang="de-DE" sz="1800" dirty="0" smtClean="0"/>
              <a:t>- 	32.000,00 €	Minus Rücklagen</a:t>
            </a:r>
          </a:p>
          <a:p>
            <a:pPr>
              <a:tabLst>
                <a:tab pos="1430338" algn="r"/>
                <a:tab pos="3317875" algn="r"/>
              </a:tabLst>
            </a:pPr>
            <a:r>
              <a:rPr lang="de-DE" sz="1800" dirty="0"/>
              <a:t>	</a:t>
            </a:r>
            <a:r>
              <a:rPr lang="de-DE" sz="1800" dirty="0" smtClean="0"/>
              <a:t>-	114,50 €	Minus in den Bargeldkassen</a:t>
            </a:r>
          </a:p>
          <a:p>
            <a:pPr>
              <a:tabLst>
                <a:tab pos="1430338" algn="r"/>
                <a:tab pos="3317875" algn="r"/>
              </a:tabLst>
            </a:pPr>
            <a:r>
              <a:rPr lang="de-DE" sz="1800" dirty="0"/>
              <a:t>	</a:t>
            </a:r>
            <a:r>
              <a:rPr lang="de-DE" sz="1800" dirty="0" smtClean="0"/>
              <a:t>-	500,00 €	Klärungskonto</a:t>
            </a:r>
          </a:p>
          <a:p>
            <a:pPr>
              <a:tabLst>
                <a:tab pos="1430338" algn="r"/>
                <a:tab pos="3317875" algn="r"/>
              </a:tabLst>
            </a:pPr>
            <a:r>
              <a:rPr lang="de-DE" sz="1800" dirty="0"/>
              <a:t>	</a:t>
            </a:r>
            <a:r>
              <a:rPr lang="de-DE" sz="1800" u="sng" dirty="0" smtClean="0"/>
              <a:t>+	1.660,00 € </a:t>
            </a:r>
            <a:r>
              <a:rPr lang="de-DE" sz="1800" dirty="0"/>
              <a:t>	</a:t>
            </a:r>
            <a:r>
              <a:rPr lang="de-DE" sz="1800" dirty="0" smtClean="0"/>
              <a:t>Abzahlung LSB Darlehen	</a:t>
            </a:r>
          </a:p>
          <a:p>
            <a:pPr>
              <a:tabLst>
                <a:tab pos="1430338" algn="r"/>
                <a:tab pos="3317875" algn="r"/>
              </a:tabLst>
            </a:pPr>
            <a:r>
              <a:rPr lang="de-DE" sz="1800" dirty="0">
                <a:solidFill>
                  <a:srgbClr val="FF0000"/>
                </a:solidFill>
              </a:rPr>
              <a:t>	</a:t>
            </a:r>
            <a:r>
              <a:rPr lang="de-DE" sz="1800" dirty="0" smtClean="0">
                <a:solidFill>
                  <a:srgbClr val="FF0000"/>
                </a:solidFill>
              </a:rPr>
              <a:t>-	 20.218,29 €</a:t>
            </a:r>
          </a:p>
          <a:p>
            <a:pPr>
              <a:tabLst>
                <a:tab pos="2508250" algn="r"/>
              </a:tabLst>
            </a:pPr>
            <a:endParaRPr lang="de-DE" dirty="0" smtClean="0"/>
          </a:p>
          <a:p>
            <a:pPr>
              <a:tabLst>
                <a:tab pos="2508250" algn="r"/>
              </a:tabLst>
            </a:pPr>
            <a:endParaRPr lang="de-DE" dirty="0" smtClean="0"/>
          </a:p>
          <a:p>
            <a:pPr>
              <a:tabLst>
                <a:tab pos="2508250" algn="r"/>
              </a:tabLst>
            </a:pPr>
            <a:endParaRPr lang="de-DE" dirty="0"/>
          </a:p>
          <a:p>
            <a:pPr>
              <a:tabLst>
                <a:tab pos="2508250" algn="r"/>
              </a:tabLst>
            </a:pPr>
            <a:endParaRPr lang="de-DE" dirty="0"/>
          </a:p>
          <a:p>
            <a:pPr>
              <a:tabLst>
                <a:tab pos="2508250" algn="r"/>
              </a:tabLst>
            </a:pPr>
            <a:r>
              <a:rPr lang="de-DE" dirty="0" smtClean="0"/>
              <a:t>	</a:t>
            </a:r>
            <a:endParaRPr lang="de-DE" dirty="0"/>
          </a:p>
        </p:txBody>
      </p:sp>
      <p:sp>
        <p:nvSpPr>
          <p:cNvPr id="3" name="Textfeld 2"/>
          <p:cNvSpPr txBox="1"/>
          <p:nvPr/>
        </p:nvSpPr>
        <p:spPr>
          <a:xfrm>
            <a:off x="7278692" y="2081718"/>
            <a:ext cx="4708188" cy="2554545"/>
          </a:xfrm>
          <a:prstGeom prst="rect">
            <a:avLst/>
          </a:prstGeom>
          <a:noFill/>
        </p:spPr>
        <p:txBody>
          <a:bodyPr wrap="square" rtlCol="0">
            <a:spAutoFit/>
          </a:bodyPr>
          <a:lstStyle/>
          <a:p>
            <a:pPr algn="just"/>
            <a:r>
              <a:rPr lang="de-DE" sz="2000" dirty="0" smtClean="0"/>
              <a:t>In 2022 wurde neben der Flutlichtanlage, wo noch Fördergelder eingehen werden, auch schon eine moderne elektronische Schießanlage für den Schießstand (ca. 18.000 €) angeschafft. Hinzu kommt die allgemeinen Verteuerung insb. </a:t>
            </a:r>
            <a:r>
              <a:rPr lang="de-DE" sz="2000" dirty="0"/>
              <a:t>b</a:t>
            </a:r>
            <a:r>
              <a:rPr lang="de-DE" sz="2000" dirty="0" smtClean="0"/>
              <a:t>ei den Energiekosten.</a:t>
            </a:r>
            <a:endParaRPr lang="de-DE"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4">
                                            <p:txEl>
                                              <p:pRg st="7" end="7"/>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 calcmode="lin" valueType="num">
                                      <p:cBhvr additive="base">
                                        <p:cTn id="3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4">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 calcmode="lin" valueType="num">
                                      <p:cBhvr additive="base">
                                        <p:cTn id="3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11" end="11"/>
                                            </p:txEl>
                                          </p:spTgt>
                                        </p:tgtEl>
                                        <p:attrNameLst>
                                          <p:attrName>style.visibility</p:attrName>
                                        </p:attrNameLst>
                                      </p:cBhvr>
                                      <p:to>
                                        <p:strVal val="visible"/>
                                      </p:to>
                                    </p:set>
                                    <p:anim calcmode="lin" valueType="num">
                                      <p:cBhvr additive="base">
                                        <p:cTn id="43"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12" end="12"/>
                                            </p:txEl>
                                          </p:spTgt>
                                        </p:tgtEl>
                                        <p:attrNameLst>
                                          <p:attrName>style.visibility</p:attrName>
                                        </p:attrNameLst>
                                      </p:cBhvr>
                                      <p:to>
                                        <p:strVal val="visible"/>
                                      </p:to>
                                    </p:set>
                                    <p:anim calcmode="lin" valueType="num">
                                      <p:cBhvr additive="base">
                                        <p:cTn id="49"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4">
                                            <p:txEl>
                                              <p:pRg st="12" end="1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xEl>
                                              <p:pRg st="13" end="13"/>
                                            </p:txEl>
                                          </p:spTgt>
                                        </p:tgtEl>
                                        <p:attrNameLst>
                                          <p:attrName>style.visibility</p:attrName>
                                        </p:attrNameLst>
                                      </p:cBhvr>
                                      <p:to>
                                        <p:strVal val="visible"/>
                                      </p:to>
                                    </p:set>
                                    <p:anim calcmode="lin" valueType="num">
                                      <p:cBhvr additive="base">
                                        <p:cTn id="53"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54" dur="1000" fill="hold"/>
                                        <p:tgtEl>
                                          <p:spTgt spid="4">
                                            <p:txEl>
                                              <p:pRg st="13" end="13"/>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
                                            <p:txEl>
                                              <p:pRg st="14" end="14"/>
                                            </p:txEl>
                                          </p:spTgt>
                                        </p:tgtEl>
                                        <p:attrNameLst>
                                          <p:attrName>style.visibility</p:attrName>
                                        </p:attrNameLst>
                                      </p:cBhvr>
                                      <p:to>
                                        <p:strVal val="visible"/>
                                      </p:to>
                                    </p:set>
                                    <p:anim calcmode="lin" valueType="num">
                                      <p:cBhvr additive="base">
                                        <p:cTn id="57"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additive="base">
                                        <p:cTn id="58" dur="1000" fill="hold"/>
                                        <p:tgtEl>
                                          <p:spTgt spid="4">
                                            <p:txEl>
                                              <p:pRg st="14" end="1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
                                            <p:txEl>
                                              <p:pRg st="15" end="15"/>
                                            </p:txEl>
                                          </p:spTgt>
                                        </p:tgtEl>
                                        <p:attrNameLst>
                                          <p:attrName>style.visibility</p:attrName>
                                        </p:attrNameLst>
                                      </p:cBhvr>
                                      <p:to>
                                        <p:strVal val="visible"/>
                                      </p:to>
                                    </p:set>
                                    <p:anim calcmode="lin" valueType="num">
                                      <p:cBhvr additive="base">
                                        <p:cTn id="61" dur="1000" fill="hold"/>
                                        <p:tgtEl>
                                          <p:spTgt spid="4">
                                            <p:txEl>
                                              <p:pRg st="15" end="15"/>
                                            </p:txEl>
                                          </p:spTgt>
                                        </p:tgtEl>
                                        <p:attrNameLst>
                                          <p:attrName>ppt_x</p:attrName>
                                        </p:attrNameLst>
                                      </p:cBhvr>
                                      <p:tavLst>
                                        <p:tav tm="0">
                                          <p:val>
                                            <p:strVal val="#ppt_x"/>
                                          </p:val>
                                        </p:tav>
                                        <p:tav tm="100000">
                                          <p:val>
                                            <p:strVal val="#ppt_x"/>
                                          </p:val>
                                        </p:tav>
                                      </p:tavLst>
                                    </p:anim>
                                    <p:anim calcmode="lin" valueType="num">
                                      <p:cBhvr additive="base">
                                        <p:cTn id="62" dur="1000" fill="hold"/>
                                        <p:tgtEl>
                                          <p:spTgt spid="4">
                                            <p:txEl>
                                              <p:pRg st="15" end="1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16" end="16"/>
                                            </p:txEl>
                                          </p:spTgt>
                                        </p:tgtEl>
                                        <p:attrNameLst>
                                          <p:attrName>style.visibility</p:attrName>
                                        </p:attrNameLst>
                                      </p:cBhvr>
                                      <p:to>
                                        <p:strVal val="visible"/>
                                      </p:to>
                                    </p:set>
                                    <p:anim calcmode="lin" valueType="num">
                                      <p:cBhvr additive="base">
                                        <p:cTn id="65"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additive="base">
                                        <p:cTn id="66" dur="1000" fill="hold"/>
                                        <p:tgtEl>
                                          <p:spTgt spid="4">
                                            <p:txEl>
                                              <p:pRg st="16" end="16"/>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
                                            <p:txEl>
                                              <p:pRg st="17" end="17"/>
                                            </p:txEl>
                                          </p:spTgt>
                                        </p:tgtEl>
                                        <p:attrNameLst>
                                          <p:attrName>style.visibility</p:attrName>
                                        </p:attrNameLst>
                                      </p:cBhvr>
                                      <p:to>
                                        <p:strVal val="visible"/>
                                      </p:to>
                                    </p:set>
                                    <p:anim calcmode="lin" valueType="num">
                                      <p:cBhvr additive="base">
                                        <p:cTn id="69" dur="1000" fill="hold"/>
                                        <p:tgtEl>
                                          <p:spTgt spid="4">
                                            <p:txEl>
                                              <p:pRg st="17" end="17"/>
                                            </p:txEl>
                                          </p:spTgt>
                                        </p:tgtEl>
                                        <p:attrNameLst>
                                          <p:attrName>ppt_x</p:attrName>
                                        </p:attrNameLst>
                                      </p:cBhvr>
                                      <p:tavLst>
                                        <p:tav tm="0">
                                          <p:val>
                                            <p:strVal val="#ppt_x"/>
                                          </p:val>
                                        </p:tav>
                                        <p:tav tm="100000">
                                          <p:val>
                                            <p:strVal val="#ppt_x"/>
                                          </p:val>
                                        </p:tav>
                                      </p:tavLst>
                                    </p:anim>
                                    <p:anim calcmode="lin" valueType="num">
                                      <p:cBhvr additive="base">
                                        <p:cTn id="70" dur="1000" fill="hold"/>
                                        <p:tgtEl>
                                          <p:spTgt spid="4">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
                                            <p:txEl>
                                              <p:pRg st="0" end="0"/>
                                            </p:txEl>
                                          </p:spTgt>
                                        </p:tgtEl>
                                        <p:attrNameLst>
                                          <p:attrName>style.visibility</p:attrName>
                                        </p:attrNameLst>
                                      </p:cBhvr>
                                      <p:to>
                                        <p:strVal val="visible"/>
                                      </p:to>
                                    </p:set>
                                    <p:animEffect transition="in" filter="fade">
                                      <p:cBhvr>
                                        <p:cTn id="75" dur="1000"/>
                                        <p:tgtEl>
                                          <p:spTgt spid="3">
                                            <p:txEl>
                                              <p:pRg st="0" end="0"/>
                                            </p:txEl>
                                          </p:spTgt>
                                        </p:tgtEl>
                                      </p:cBhvr>
                                    </p:animEffect>
                                    <p:anim calcmode="lin" valueType="num">
                                      <p:cBhvr>
                                        <p:cTn id="7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773291"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Finanzbericht </a:t>
            </a:r>
            <a:r>
              <a:rPr lang="de-DE" sz="3600" dirty="0" smtClean="0">
                <a:latin typeface="+mn-lt"/>
              </a:rPr>
              <a:t>2022</a:t>
            </a:r>
            <a:endParaRPr dirty="0">
              <a:latin typeface="+mn-lt"/>
            </a:endParaRPr>
          </a:p>
        </p:txBody>
      </p:sp>
      <p:sp>
        <p:nvSpPr>
          <p:cNvPr id="230" name="Google Shape;230;p13"/>
          <p:cNvSpPr txBox="1"/>
          <p:nvPr/>
        </p:nvSpPr>
        <p:spPr>
          <a:xfrm>
            <a:off x="773291" y="1482141"/>
            <a:ext cx="8065800" cy="4247276"/>
          </a:xfrm>
          <a:prstGeom prst="rect">
            <a:avLst/>
          </a:prstGeom>
          <a:noFill/>
          <a:ln>
            <a:noFill/>
          </a:ln>
        </p:spPr>
        <p:txBody>
          <a:bodyPr spcFirstLastPara="1" wrap="square" lIns="91425" tIns="45700" rIns="91425" bIns="45700" anchor="t" anchorCtr="0">
            <a:spAutoFit/>
          </a:bodyPr>
          <a:lstStyle/>
          <a:p>
            <a:pPr>
              <a:buSzPts val="2000"/>
              <a:tabLst>
                <a:tab pos="6364288" algn="r"/>
              </a:tabLst>
            </a:pPr>
            <a:r>
              <a:rPr lang="de-DE" sz="1800" b="1" i="0" u="none" strike="noStrike" cap="none" dirty="0" smtClean="0">
                <a:solidFill>
                  <a:schemeClr val="dk1"/>
                </a:solidFill>
                <a:latin typeface="+mn-lt"/>
                <a:ea typeface="Calibri"/>
                <a:cs typeface="Calibri"/>
                <a:sym typeface="Calibri"/>
              </a:rPr>
              <a:t>Einnahmen</a:t>
            </a:r>
          </a:p>
          <a:p>
            <a:pPr>
              <a:buSzPts val="2000"/>
              <a:tabLst>
                <a:tab pos="6364288" algn="r"/>
              </a:tabLst>
            </a:pPr>
            <a:r>
              <a:rPr lang="de-DE" sz="1800" dirty="0" smtClean="0">
                <a:solidFill>
                  <a:schemeClr val="dk1"/>
                </a:solidFill>
                <a:latin typeface="+mn-lt"/>
                <a:ea typeface="Calibri"/>
                <a:cs typeface="Calibri"/>
                <a:sym typeface="Calibri"/>
              </a:rPr>
              <a:t>Zuschüsse </a:t>
            </a:r>
            <a:r>
              <a:rPr lang="de-DE" sz="1800" dirty="0">
                <a:solidFill>
                  <a:schemeClr val="dk1"/>
                </a:solidFill>
                <a:latin typeface="+mn-lt"/>
                <a:ea typeface="Calibri"/>
                <a:cs typeface="Calibri"/>
                <a:sym typeface="Calibri"/>
              </a:rPr>
              <a:t>(Gemeinde, KSB, LSB, DJK, etc.)	ca. 225.000 </a:t>
            </a:r>
            <a:r>
              <a:rPr lang="de-DE" sz="1800" dirty="0" smtClean="0">
                <a:solidFill>
                  <a:schemeClr val="dk1"/>
                </a:solidFill>
                <a:latin typeface="+mn-lt"/>
                <a:ea typeface="Calibri"/>
                <a:cs typeface="Calibri"/>
                <a:sym typeface="Calibri"/>
              </a:rPr>
              <a:t>€</a:t>
            </a:r>
            <a:r>
              <a:rPr lang="de-DE" sz="1800" b="1" i="0" u="none" strike="noStrike" cap="none" dirty="0">
                <a:solidFill>
                  <a:schemeClr val="dk1"/>
                </a:solidFill>
                <a:latin typeface="+mn-lt"/>
                <a:ea typeface="Calibri"/>
                <a:cs typeface="Calibri"/>
                <a:sym typeface="Calibri"/>
              </a:rPr>
              <a:t/>
            </a:r>
            <a:br>
              <a:rPr lang="de-DE" sz="1800" b="1" i="0" u="none" strike="noStrike" cap="none" dirty="0">
                <a:solidFill>
                  <a:schemeClr val="dk1"/>
                </a:solidFill>
                <a:latin typeface="+mn-lt"/>
                <a:ea typeface="Calibri"/>
                <a:cs typeface="Calibri"/>
                <a:sym typeface="Calibri"/>
              </a:rPr>
            </a:br>
            <a:r>
              <a:rPr lang="de-DE" sz="1800" b="0" i="0" u="none" strike="noStrike" cap="none" dirty="0">
                <a:solidFill>
                  <a:schemeClr val="dk1"/>
                </a:solidFill>
                <a:latin typeface="+mn-lt"/>
                <a:ea typeface="Calibri"/>
                <a:cs typeface="Calibri"/>
                <a:sym typeface="Calibri"/>
              </a:rPr>
              <a:t>Vereins- &amp; Abteilungsbeiträge	ca. </a:t>
            </a:r>
            <a:r>
              <a:rPr lang="de-DE" sz="1800" b="0" i="0" u="none" strike="noStrike" cap="none" dirty="0" smtClean="0">
                <a:solidFill>
                  <a:schemeClr val="dk1"/>
                </a:solidFill>
                <a:latin typeface="+mn-lt"/>
                <a:ea typeface="Calibri"/>
                <a:cs typeface="Calibri"/>
                <a:sym typeface="Calibri"/>
              </a:rPr>
              <a:t>187.000 €</a:t>
            </a:r>
          </a:p>
          <a:p>
            <a:pPr marL="0" marR="0" lvl="0" indent="0" algn="l" rtl="0">
              <a:lnSpc>
                <a:spcPct val="100000"/>
              </a:lnSpc>
              <a:spcBef>
                <a:spcPts val="0"/>
              </a:spcBef>
              <a:spcAft>
                <a:spcPts val="0"/>
              </a:spcAft>
              <a:buClr>
                <a:srgbClr val="000000"/>
              </a:buClr>
              <a:buSzPts val="2000"/>
              <a:buFont typeface="Arial"/>
              <a:buNone/>
              <a:tabLst>
                <a:tab pos="6364288" algn="r"/>
              </a:tabLst>
            </a:pPr>
            <a:r>
              <a:rPr lang="de-DE" sz="1800" b="0" i="0" u="none" strike="noStrike" cap="none" dirty="0" smtClean="0">
                <a:solidFill>
                  <a:schemeClr val="dk1"/>
                </a:solidFill>
                <a:latin typeface="+mn-lt"/>
                <a:ea typeface="Calibri"/>
                <a:cs typeface="Calibri"/>
                <a:sym typeface="Calibri"/>
              </a:rPr>
              <a:t>Spenden</a:t>
            </a:r>
            <a:r>
              <a:rPr lang="de-DE" sz="1800" b="0" i="0" u="none" strike="noStrike" cap="none" dirty="0">
                <a:solidFill>
                  <a:schemeClr val="dk1"/>
                </a:solidFill>
                <a:latin typeface="+mn-lt"/>
                <a:ea typeface="Calibri"/>
                <a:cs typeface="Calibri"/>
                <a:sym typeface="Calibri"/>
              </a:rPr>
              <a:t>	ca. </a:t>
            </a:r>
            <a:r>
              <a:rPr lang="de-DE" sz="1800" b="0" i="0" u="none" strike="noStrike" cap="none" dirty="0" smtClean="0">
                <a:solidFill>
                  <a:schemeClr val="dk1"/>
                </a:solidFill>
                <a:latin typeface="+mn-lt"/>
                <a:ea typeface="Calibri"/>
                <a:cs typeface="Calibri"/>
                <a:sym typeface="Calibri"/>
              </a:rPr>
              <a:t>73.000 €</a:t>
            </a:r>
          </a:p>
          <a:p>
            <a:pPr marL="0" marR="0" lvl="0" indent="0" algn="l" rtl="0">
              <a:lnSpc>
                <a:spcPct val="100000"/>
              </a:lnSpc>
              <a:spcBef>
                <a:spcPts val="0"/>
              </a:spcBef>
              <a:spcAft>
                <a:spcPts val="0"/>
              </a:spcAft>
              <a:buClr>
                <a:srgbClr val="000000"/>
              </a:buClr>
              <a:buSzPts val="2000"/>
              <a:buFont typeface="Arial"/>
              <a:buNone/>
              <a:tabLst>
                <a:tab pos="6364288" algn="r"/>
              </a:tabLst>
            </a:pPr>
            <a:r>
              <a:rPr lang="de-DE" sz="1800" b="0" i="0" u="none" strike="noStrike" cap="none" dirty="0" smtClean="0">
                <a:solidFill>
                  <a:schemeClr val="dk1"/>
                </a:solidFill>
                <a:latin typeface="+mn-lt"/>
                <a:ea typeface="Calibri"/>
                <a:cs typeface="Calibri"/>
                <a:sym typeface="Calibri"/>
              </a:rPr>
              <a:t>Freizeiten </a:t>
            </a:r>
            <a:r>
              <a:rPr lang="de-DE" sz="1800" b="0" i="0" u="none" strike="noStrike" cap="none" dirty="0">
                <a:solidFill>
                  <a:schemeClr val="dk1"/>
                </a:solidFill>
                <a:latin typeface="+mn-lt"/>
                <a:ea typeface="Calibri"/>
                <a:cs typeface="Calibri"/>
                <a:sym typeface="Calibri"/>
              </a:rPr>
              <a:t>(insb. Fit ab 50</a:t>
            </a:r>
            <a:r>
              <a:rPr lang="de-DE" sz="1800" b="0" i="0" u="none" strike="noStrike" cap="none" dirty="0" smtClean="0">
                <a:solidFill>
                  <a:schemeClr val="dk1"/>
                </a:solidFill>
                <a:latin typeface="+mn-lt"/>
                <a:ea typeface="Calibri"/>
                <a:cs typeface="Calibri"/>
                <a:sym typeface="Calibri"/>
              </a:rPr>
              <a:t>)</a:t>
            </a:r>
            <a:r>
              <a:rPr lang="de-DE" sz="1800" b="0" i="0" u="none" strike="noStrike" cap="none" dirty="0">
                <a:solidFill>
                  <a:schemeClr val="dk1"/>
                </a:solidFill>
                <a:latin typeface="+mn-lt"/>
                <a:ea typeface="Calibri"/>
                <a:cs typeface="Calibri"/>
                <a:sym typeface="Calibri"/>
              </a:rPr>
              <a:t>	ca. </a:t>
            </a:r>
            <a:r>
              <a:rPr lang="de-DE" sz="1800" b="0" i="0" u="none" strike="noStrike" cap="none" dirty="0" smtClean="0">
                <a:solidFill>
                  <a:schemeClr val="dk1"/>
                </a:solidFill>
                <a:latin typeface="+mn-lt"/>
                <a:ea typeface="Calibri"/>
                <a:cs typeface="Calibri"/>
                <a:sym typeface="Calibri"/>
              </a:rPr>
              <a:t>46.000 </a:t>
            </a:r>
            <a:r>
              <a:rPr lang="de-DE" sz="1800" b="0" i="0" u="none" strike="noStrike" cap="none" dirty="0">
                <a:solidFill>
                  <a:schemeClr val="dk1"/>
                </a:solidFill>
                <a:latin typeface="+mn-lt"/>
                <a:ea typeface="Calibri"/>
                <a:cs typeface="Calibri"/>
                <a:sym typeface="Calibri"/>
              </a:rPr>
              <a:t>€</a:t>
            </a:r>
            <a:endParaRPr sz="12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tabLst>
                <a:tab pos="6364288" algn="r"/>
              </a:tabLst>
            </a:pPr>
            <a:r>
              <a:rPr lang="de-DE" sz="1800" b="0" i="0" u="none" strike="noStrike" cap="none" dirty="0">
                <a:solidFill>
                  <a:schemeClr val="dk1"/>
                </a:solidFill>
                <a:latin typeface="+mn-lt"/>
                <a:ea typeface="Calibri"/>
                <a:cs typeface="Calibri"/>
                <a:sym typeface="Calibri"/>
              </a:rPr>
              <a:t>Kurseinnahmen	</a:t>
            </a:r>
            <a:r>
              <a:rPr lang="de-DE" sz="1800" b="0" i="0" u="none" strike="noStrike" cap="none" dirty="0" smtClean="0">
                <a:solidFill>
                  <a:schemeClr val="dk1"/>
                </a:solidFill>
                <a:latin typeface="+mn-lt"/>
                <a:ea typeface="Calibri"/>
                <a:cs typeface="Calibri"/>
                <a:sym typeface="Calibri"/>
              </a:rPr>
              <a:t>ca</a:t>
            </a:r>
            <a:r>
              <a:rPr lang="de-DE" sz="1800" b="0" i="0" u="none" strike="noStrike" cap="none" dirty="0">
                <a:solidFill>
                  <a:schemeClr val="dk1"/>
                </a:solidFill>
                <a:latin typeface="+mn-lt"/>
                <a:ea typeface="Calibri"/>
                <a:cs typeface="Calibri"/>
                <a:sym typeface="Calibri"/>
              </a:rPr>
              <a:t>. </a:t>
            </a:r>
            <a:r>
              <a:rPr lang="de-DE" sz="1800" dirty="0" smtClean="0">
                <a:solidFill>
                  <a:schemeClr val="dk1"/>
                </a:solidFill>
                <a:latin typeface="+mn-lt"/>
                <a:ea typeface="Calibri"/>
                <a:cs typeface="Calibri"/>
                <a:sym typeface="Calibri"/>
              </a:rPr>
              <a:t>25</a:t>
            </a:r>
            <a:r>
              <a:rPr lang="de-DE" sz="1800" b="0" i="0" u="none" strike="noStrike" cap="none" dirty="0" smtClean="0">
                <a:solidFill>
                  <a:schemeClr val="dk1"/>
                </a:solidFill>
                <a:latin typeface="+mn-lt"/>
                <a:ea typeface="Calibri"/>
                <a:cs typeface="Calibri"/>
                <a:sym typeface="Calibri"/>
              </a:rPr>
              <a:t>.000 </a:t>
            </a:r>
            <a:r>
              <a:rPr lang="de-DE" sz="1800" b="0" i="0" u="none" strike="noStrike" cap="none" dirty="0">
                <a:solidFill>
                  <a:schemeClr val="dk1"/>
                </a:solidFill>
                <a:latin typeface="+mn-lt"/>
                <a:ea typeface="Calibri"/>
                <a:cs typeface="Calibri"/>
                <a:sym typeface="Calibri"/>
              </a:rPr>
              <a:t>€</a:t>
            </a:r>
            <a:endParaRPr sz="12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pP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de-DE" sz="1800" b="1" i="0" u="none" strike="noStrike" cap="none" dirty="0">
                <a:solidFill>
                  <a:schemeClr val="dk1"/>
                </a:solidFill>
                <a:latin typeface="+mn-lt"/>
                <a:ea typeface="Calibri"/>
                <a:cs typeface="Calibri"/>
                <a:sym typeface="Calibri"/>
              </a:rPr>
              <a:t>Ausgaben</a:t>
            </a:r>
            <a:endParaRPr sz="12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2000"/>
              <a:buFont typeface="Arial"/>
              <a:buNone/>
              <a:tabLst>
                <a:tab pos="6364288" algn="r"/>
              </a:tabLst>
            </a:pPr>
            <a:r>
              <a:rPr lang="de-DE" sz="1800" b="0" i="0" u="none" strike="noStrike" cap="none" dirty="0">
                <a:solidFill>
                  <a:schemeClr val="dk1"/>
                </a:solidFill>
                <a:latin typeface="+mn-lt"/>
                <a:ea typeface="Calibri"/>
                <a:cs typeface="Calibri"/>
                <a:sym typeface="Calibri"/>
              </a:rPr>
              <a:t>Personal inkl. Steuer/Versicherung	ca. </a:t>
            </a:r>
            <a:r>
              <a:rPr lang="de-DE" sz="1800" b="0" i="0" u="none" strike="noStrike" cap="none" dirty="0" smtClean="0">
                <a:solidFill>
                  <a:schemeClr val="dk1"/>
                </a:solidFill>
                <a:latin typeface="+mn-lt"/>
                <a:ea typeface="Calibri"/>
                <a:cs typeface="Calibri"/>
                <a:sym typeface="Calibri"/>
              </a:rPr>
              <a:t>180.000 €</a:t>
            </a:r>
          </a:p>
          <a:p>
            <a:pPr marL="0" marR="0" lvl="0" indent="0" algn="l" rtl="0">
              <a:lnSpc>
                <a:spcPct val="100000"/>
              </a:lnSpc>
              <a:spcBef>
                <a:spcPts val="0"/>
              </a:spcBef>
              <a:spcAft>
                <a:spcPts val="0"/>
              </a:spcAft>
              <a:buClr>
                <a:srgbClr val="000000"/>
              </a:buClr>
              <a:buSzPts val="2000"/>
              <a:buFont typeface="Arial"/>
              <a:buNone/>
              <a:tabLst>
                <a:tab pos="6364288" algn="r"/>
              </a:tabLst>
            </a:pPr>
            <a:r>
              <a:rPr lang="de-DE" sz="1800" b="0" i="0" u="none" strike="noStrike" cap="none" dirty="0" smtClean="0">
                <a:solidFill>
                  <a:schemeClr val="dk1"/>
                </a:solidFill>
                <a:latin typeface="+mn-lt"/>
                <a:ea typeface="Calibri"/>
                <a:cs typeface="Calibri"/>
                <a:sym typeface="Calibri"/>
              </a:rPr>
              <a:t>Übungsleiter/Trainer</a:t>
            </a:r>
            <a:r>
              <a:rPr lang="de-DE" sz="1800" b="0" i="0" u="none" strike="noStrike" cap="none" dirty="0">
                <a:solidFill>
                  <a:schemeClr val="dk1"/>
                </a:solidFill>
                <a:latin typeface="+mn-lt"/>
                <a:ea typeface="Calibri"/>
                <a:cs typeface="Calibri"/>
                <a:sym typeface="Calibri"/>
              </a:rPr>
              <a:t>	ca. </a:t>
            </a:r>
            <a:r>
              <a:rPr lang="de-DE" sz="1800" dirty="0" smtClean="0">
                <a:solidFill>
                  <a:schemeClr val="dk1"/>
                </a:solidFill>
                <a:latin typeface="+mn-lt"/>
                <a:ea typeface="Calibri"/>
                <a:cs typeface="Calibri"/>
                <a:sym typeface="Calibri"/>
              </a:rPr>
              <a:t>115</a:t>
            </a:r>
            <a:r>
              <a:rPr lang="de-DE" sz="1800" b="0" i="0" u="none" strike="noStrike" cap="none" dirty="0" smtClean="0">
                <a:solidFill>
                  <a:schemeClr val="dk1"/>
                </a:solidFill>
                <a:latin typeface="+mn-lt"/>
                <a:ea typeface="Calibri"/>
                <a:cs typeface="Calibri"/>
                <a:sym typeface="Calibri"/>
              </a:rPr>
              <a:t>.000 €</a:t>
            </a:r>
          </a:p>
          <a:p>
            <a:pPr>
              <a:buSzPts val="2000"/>
              <a:tabLst>
                <a:tab pos="6364288" algn="r"/>
              </a:tabLst>
            </a:pPr>
            <a:r>
              <a:rPr lang="de-DE" sz="1800" dirty="0">
                <a:solidFill>
                  <a:schemeClr val="dk1"/>
                </a:solidFill>
                <a:latin typeface="+mn-lt"/>
                <a:ea typeface="Calibri"/>
                <a:cs typeface="Calibri"/>
                <a:sym typeface="Calibri"/>
              </a:rPr>
              <a:t>Strom/Gas	ca. 37.000 €</a:t>
            </a:r>
          </a:p>
          <a:p>
            <a:pPr marL="0" marR="0" lvl="0" indent="0" algn="l" rtl="0">
              <a:lnSpc>
                <a:spcPct val="100000"/>
              </a:lnSpc>
              <a:spcBef>
                <a:spcPts val="0"/>
              </a:spcBef>
              <a:spcAft>
                <a:spcPts val="0"/>
              </a:spcAft>
              <a:buClr>
                <a:srgbClr val="000000"/>
              </a:buClr>
              <a:buSzPts val="2000"/>
              <a:buFont typeface="Arial"/>
              <a:buNone/>
              <a:tabLst>
                <a:tab pos="6364288" algn="r"/>
              </a:tabLst>
            </a:pPr>
            <a:r>
              <a:rPr lang="de-DE" sz="1800" b="0" i="0" u="none" strike="noStrike" cap="none" dirty="0" smtClean="0">
                <a:solidFill>
                  <a:schemeClr val="dk1"/>
                </a:solidFill>
                <a:latin typeface="+mn-lt"/>
                <a:ea typeface="Calibri"/>
                <a:cs typeface="Calibri"/>
                <a:sym typeface="Calibri"/>
              </a:rPr>
              <a:t>Pflege/Wartung/Reparaturen</a:t>
            </a:r>
            <a:r>
              <a:rPr lang="de-DE" sz="1800" b="0" i="0" u="none" strike="noStrike" cap="none" dirty="0">
                <a:solidFill>
                  <a:schemeClr val="dk1"/>
                </a:solidFill>
                <a:latin typeface="+mn-lt"/>
                <a:ea typeface="Calibri"/>
                <a:cs typeface="Calibri"/>
                <a:sym typeface="Calibri"/>
              </a:rPr>
              <a:t>	ca. </a:t>
            </a:r>
            <a:r>
              <a:rPr lang="de-DE" sz="1800" b="0" i="0" u="none" strike="noStrike" cap="none" dirty="0" smtClean="0">
                <a:solidFill>
                  <a:schemeClr val="dk1"/>
                </a:solidFill>
                <a:latin typeface="+mn-lt"/>
                <a:ea typeface="Calibri"/>
                <a:cs typeface="Calibri"/>
                <a:sym typeface="Calibri"/>
              </a:rPr>
              <a:t>29.000 €</a:t>
            </a:r>
          </a:p>
          <a:p>
            <a:pPr>
              <a:buSzPts val="2000"/>
              <a:tabLst>
                <a:tab pos="6364288" algn="r"/>
              </a:tabLst>
            </a:pPr>
            <a:r>
              <a:rPr lang="de-DE" sz="1800" dirty="0" smtClean="0">
                <a:solidFill>
                  <a:schemeClr val="dk1"/>
                </a:solidFill>
                <a:latin typeface="+mn-lt"/>
                <a:ea typeface="Calibri"/>
                <a:cs typeface="Calibri"/>
                <a:sym typeface="Calibri"/>
              </a:rPr>
              <a:t>Sportgeräte</a:t>
            </a:r>
            <a:r>
              <a:rPr lang="de-DE" sz="1800" dirty="0">
                <a:solidFill>
                  <a:schemeClr val="dk1"/>
                </a:solidFill>
                <a:latin typeface="+mn-lt"/>
                <a:ea typeface="Calibri"/>
                <a:cs typeface="Calibri"/>
                <a:sym typeface="Calibri"/>
              </a:rPr>
              <a:t>	ca. 25.000 </a:t>
            </a:r>
            <a:r>
              <a:rPr lang="de-DE" sz="1800" dirty="0" smtClean="0">
                <a:solidFill>
                  <a:schemeClr val="dk1"/>
                </a:solidFill>
                <a:latin typeface="+mn-lt"/>
                <a:ea typeface="Calibri"/>
                <a:cs typeface="Calibri"/>
                <a:sym typeface="Calibri"/>
              </a:rPr>
              <a:t>€</a:t>
            </a:r>
            <a:endParaRPr lang="de-DE" sz="18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tabLst>
                <a:tab pos="6364288" algn="r"/>
              </a:tabLst>
            </a:pPr>
            <a:r>
              <a:rPr lang="de-DE" sz="1800" b="0" i="0" u="none" strike="noStrike" cap="none" dirty="0" smtClean="0">
                <a:solidFill>
                  <a:schemeClr val="dk1"/>
                </a:solidFill>
                <a:latin typeface="+mn-lt"/>
                <a:ea typeface="Calibri"/>
                <a:cs typeface="Calibri"/>
                <a:sym typeface="Calibri"/>
              </a:rPr>
              <a:t>Verbandsbeiträge</a:t>
            </a:r>
            <a:r>
              <a:rPr lang="de-DE" sz="1800" b="0" i="0" u="none" strike="noStrike" cap="none" dirty="0">
                <a:solidFill>
                  <a:schemeClr val="dk1"/>
                </a:solidFill>
                <a:latin typeface="+mn-lt"/>
                <a:ea typeface="Calibri"/>
                <a:cs typeface="Calibri"/>
                <a:sym typeface="Calibri"/>
              </a:rPr>
              <a:t>	ca. </a:t>
            </a:r>
            <a:r>
              <a:rPr lang="de-DE" sz="1800" b="0" i="0" u="none" strike="noStrike" cap="none" dirty="0" smtClean="0">
                <a:solidFill>
                  <a:schemeClr val="dk1"/>
                </a:solidFill>
                <a:latin typeface="+mn-lt"/>
                <a:ea typeface="Calibri"/>
                <a:cs typeface="Calibri"/>
                <a:sym typeface="Calibri"/>
              </a:rPr>
              <a:t>12.500 €</a:t>
            </a:r>
            <a:r>
              <a:rPr lang="de-DE" sz="2000" b="0" i="0" u="none" strike="noStrike" cap="none" dirty="0" smtClean="0">
                <a:solidFill>
                  <a:schemeClr val="dk1"/>
                </a:solidFill>
                <a:latin typeface="Calibri"/>
                <a:ea typeface="Calibri"/>
                <a:cs typeface="Calibri"/>
                <a:sym typeface="Calibri"/>
              </a:rPr>
              <a:t/>
            </a:r>
            <a:br>
              <a:rPr lang="de-DE" sz="2000" b="0" i="0" u="none" strike="noStrike" cap="none" dirty="0" smtClean="0">
                <a:solidFill>
                  <a:schemeClr val="dk1"/>
                </a:solidFill>
                <a:latin typeface="Calibri"/>
                <a:ea typeface="Calibri"/>
                <a:cs typeface="Calibri"/>
                <a:sym typeface="Calibri"/>
              </a:rPr>
            </a:b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4"/>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Bericht der Kassenprüfer</a:t>
            </a:r>
            <a:endParaRPr sz="1400" b="0" i="0" u="none" strike="noStrike" cap="none" dirty="0">
              <a:solidFill>
                <a:srgbClr val="000000"/>
              </a:solidFill>
              <a:latin typeface="+mn-lt"/>
              <a:sym typeface="Aria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5"/>
          <p:cNvSpPr txBox="1">
            <a:spLocks noGrp="1"/>
          </p:cNvSpPr>
          <p:nvPr>
            <p:ph type="title"/>
          </p:nvPr>
        </p:nvSpPr>
        <p:spPr>
          <a:xfrm>
            <a:off x="773292" y="-105973"/>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Bericht der Kassenprüfer </a:t>
            </a:r>
            <a:endParaRPr dirty="0">
              <a:latin typeface="+mn-lt"/>
            </a:endParaRPr>
          </a:p>
        </p:txBody>
      </p:sp>
      <p:pic>
        <p:nvPicPr>
          <p:cNvPr id="241" name="Google Shape;241;p15"/>
          <p:cNvPicPr preferRelativeResize="0"/>
          <p:nvPr/>
        </p:nvPicPr>
        <p:blipFill rotWithShape="1">
          <a:blip r:embed="rId3">
            <a:alphaModFix/>
          </a:blip>
          <a:srcRect l="34943" t="1960" r="29099" b="11001"/>
          <a:stretch/>
        </p:blipFill>
        <p:spPr>
          <a:xfrm>
            <a:off x="773292" y="1344134"/>
            <a:ext cx="3820886" cy="4697811"/>
          </a:xfrm>
          <a:prstGeom prst="rect">
            <a:avLst/>
          </a:prstGeom>
          <a:noFill/>
          <a:ln>
            <a:noFill/>
          </a:ln>
        </p:spPr>
      </p:pic>
      <p:sp>
        <p:nvSpPr>
          <p:cNvPr id="242" name="Google Shape;242;p15"/>
          <p:cNvSpPr txBox="1"/>
          <p:nvPr/>
        </p:nvSpPr>
        <p:spPr>
          <a:xfrm>
            <a:off x="1619959" y="4234907"/>
            <a:ext cx="188524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de-DE" sz="2400" b="1" i="0" u="none" strike="noStrike" cap="none" dirty="0">
                <a:solidFill>
                  <a:schemeClr val="dk1"/>
                </a:solidFill>
                <a:latin typeface="Calibri"/>
                <a:ea typeface="Calibri"/>
                <a:cs typeface="Calibri"/>
                <a:sym typeface="Calibri"/>
              </a:rPr>
              <a:t>Bericht </a:t>
            </a:r>
            <a:r>
              <a:rPr lang="de-DE" sz="2400" b="1" i="0" u="none" strike="noStrike" cap="none" dirty="0" smtClean="0">
                <a:solidFill>
                  <a:schemeClr val="dk1"/>
                </a:solidFill>
                <a:latin typeface="Calibri"/>
                <a:ea typeface="Calibri"/>
                <a:cs typeface="Calibri"/>
                <a:sym typeface="Calibri"/>
              </a:rPr>
              <a:t>2022</a:t>
            </a: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6"/>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Entlastung des Vorstandes</a:t>
            </a:r>
            <a:endParaRPr sz="1400" b="0" i="0" u="none" strike="noStrike" cap="none" dirty="0">
              <a:solidFill>
                <a:srgbClr val="000000"/>
              </a:solidFill>
              <a:latin typeface="+mn-lt"/>
              <a:sym typeface="Aria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7"/>
          <p:cNvSpPr txBox="1"/>
          <p:nvPr/>
        </p:nvSpPr>
        <p:spPr>
          <a:xfrm>
            <a:off x="1982967" y="2442839"/>
            <a:ext cx="6799083" cy="13695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3600" b="0" i="0" u="none" strike="noStrike" cap="none" dirty="0">
                <a:solidFill>
                  <a:schemeClr val="dk1"/>
                </a:solidFill>
                <a:latin typeface="+mn-lt"/>
                <a:ea typeface="Calibri"/>
                <a:cs typeface="Calibri"/>
                <a:sym typeface="Calibri"/>
              </a:rPr>
              <a:t>Abstimmung über die Entlastung des Vorstandes</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100"/>
              <a:buFont typeface="Arial"/>
              <a:buNone/>
            </a:pPr>
            <a:r>
              <a:rPr lang="de-DE" sz="1100" b="0" i="0" u="none" strike="noStrike" cap="none" dirty="0">
                <a:solidFill>
                  <a:schemeClr val="dk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253" name="Google Shape;253;p17"/>
          <p:cNvSpPr txBox="1">
            <a:spLocks noGrp="1"/>
          </p:cNvSpPr>
          <p:nvPr>
            <p:ph type="title"/>
          </p:nvPr>
        </p:nvSpPr>
        <p:spPr>
          <a:xfrm>
            <a:off x="773292" y="-9691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Entlastung des Vorstandes</a:t>
            </a:r>
            <a:endParaRPr dirty="0">
              <a:latin typeface="+mn-lt"/>
            </a:endParaRPr>
          </a:p>
        </p:txBody>
      </p:sp>
      <p:sp>
        <p:nvSpPr>
          <p:cNvPr id="254" name="Google Shape;254;p17"/>
          <p:cNvSpPr/>
          <p:nvPr/>
        </p:nvSpPr>
        <p:spPr>
          <a:xfrm>
            <a:off x="981686" y="2832255"/>
            <a:ext cx="689072" cy="400162"/>
          </a:xfrm>
          <a:prstGeom prst="rightArrow">
            <a:avLst>
              <a:gd name="adj1" fmla="val 50000"/>
              <a:gd name="adj2" fmla="val 50000"/>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1"/>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Vorstandswahlen</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2"/>
          <p:cNvSpPr txBox="1"/>
          <p:nvPr/>
        </p:nvSpPr>
        <p:spPr>
          <a:xfrm>
            <a:off x="773291" y="1482141"/>
            <a:ext cx="9230788" cy="1477287"/>
          </a:xfrm>
          <a:prstGeom prst="rect">
            <a:avLst/>
          </a:prstGeom>
          <a:noFill/>
          <a:ln>
            <a:noFill/>
          </a:ln>
        </p:spPr>
        <p:txBody>
          <a:bodyPr spcFirstLastPara="1" wrap="square" lIns="91425" tIns="45700" rIns="91425" bIns="45700" anchor="t" anchorCtr="0">
            <a:spAutoFit/>
          </a:bodyPr>
          <a:lstStyle/>
          <a:p>
            <a:pPr marL="439738" marR="0" lvl="0" indent="-439738" algn="l" rtl="0">
              <a:lnSpc>
                <a:spcPct val="100000"/>
              </a:lnSpc>
              <a:spcBef>
                <a:spcPts val="0"/>
              </a:spcBef>
              <a:spcAft>
                <a:spcPts val="0"/>
              </a:spcAft>
              <a:buClr>
                <a:srgbClr val="000000"/>
              </a:buClr>
              <a:buSzPts val="2400"/>
              <a:buFont typeface="Arial"/>
              <a:buNone/>
            </a:pPr>
            <a:r>
              <a:rPr lang="de-DE" sz="2400" b="0" i="0" u="none" strike="noStrike" cap="none" dirty="0">
                <a:solidFill>
                  <a:schemeClr val="dk1"/>
                </a:solidFill>
                <a:latin typeface="+mn-lt"/>
                <a:ea typeface="Calibri"/>
                <a:cs typeface="Calibri"/>
                <a:sym typeface="Calibri"/>
              </a:rPr>
              <a:t>Jede zur Wahl stehende Person wird für zwei Jahre </a:t>
            </a:r>
            <a:r>
              <a:rPr lang="de-DE" sz="2400" b="0" i="0" u="none" strike="noStrike" cap="none" dirty="0" smtClean="0">
                <a:solidFill>
                  <a:schemeClr val="dk1"/>
                </a:solidFill>
                <a:latin typeface="+mn-lt"/>
                <a:ea typeface="Calibri"/>
                <a:cs typeface="Calibri"/>
                <a:sym typeface="Calibri"/>
              </a:rPr>
              <a:t>gewählt. </a:t>
            </a:r>
          </a:p>
          <a:p>
            <a:pPr marL="439738" marR="0" lvl="0" indent="-439738" algn="l" rtl="0">
              <a:lnSpc>
                <a:spcPct val="100000"/>
              </a:lnSpc>
              <a:spcBef>
                <a:spcPts val="0"/>
              </a:spcBef>
              <a:spcAft>
                <a:spcPts val="0"/>
              </a:spcAft>
              <a:buClr>
                <a:srgbClr val="000000"/>
              </a:buClr>
              <a:buSzPts val="2400"/>
              <a:buFont typeface="Arial"/>
              <a:buNone/>
            </a:pPr>
            <a:endParaRPr lang="de-DE" sz="2400" dirty="0">
              <a:solidFill>
                <a:schemeClr val="dk1"/>
              </a:solidFill>
              <a:latin typeface="+mn-lt"/>
              <a:ea typeface="Calibri"/>
              <a:cs typeface="Calibri"/>
              <a:sym typeface="Calibri"/>
            </a:endParaRPr>
          </a:p>
          <a:p>
            <a:pPr marL="439738" marR="0" lvl="0" indent="-439738" algn="l" rtl="0">
              <a:lnSpc>
                <a:spcPct val="100000"/>
              </a:lnSpc>
              <a:spcBef>
                <a:spcPts val="0"/>
              </a:spcBef>
              <a:spcAft>
                <a:spcPts val="0"/>
              </a:spcAft>
              <a:buClr>
                <a:srgbClr val="000000"/>
              </a:buClr>
              <a:buSzPts val="2400"/>
              <a:buFont typeface="Arial"/>
              <a:buNone/>
            </a:pPr>
            <a:r>
              <a:rPr lang="de-DE" sz="2400" dirty="0" smtClean="0">
                <a:solidFill>
                  <a:schemeClr val="dk1"/>
                </a:solidFill>
                <a:latin typeface="+mn-lt"/>
                <a:ea typeface="Calibri"/>
                <a:cs typeface="Calibri"/>
                <a:sym typeface="Calibri"/>
              </a:rPr>
              <a:t>Wahlberechtigt ist jedes Mitglied ab 16 Jahre.</a:t>
            </a:r>
          </a:p>
          <a:p>
            <a:pPr marL="439738" marR="0" lvl="0" indent="-439738" algn="l" rtl="0">
              <a:lnSpc>
                <a:spcPct val="100000"/>
              </a:lnSpc>
              <a:spcBef>
                <a:spcPts val="0"/>
              </a:spcBef>
              <a:spcAft>
                <a:spcPts val="0"/>
              </a:spcAft>
              <a:buClr>
                <a:srgbClr val="000000"/>
              </a:buClr>
              <a:buSzPts val="2400"/>
              <a:buFont typeface="Arial"/>
              <a:buNone/>
            </a:pPr>
            <a:endParaRPr lang="de-DE" sz="1800" dirty="0" smtClean="0">
              <a:solidFill>
                <a:schemeClr val="dk1"/>
              </a:solidFill>
              <a:latin typeface="+mn-lt"/>
              <a:ea typeface="Calibri"/>
              <a:cs typeface="Calibri"/>
              <a:sym typeface="Calibri"/>
            </a:endParaRPr>
          </a:p>
        </p:txBody>
      </p:sp>
      <p:sp>
        <p:nvSpPr>
          <p:cNvPr id="283" name="Google Shape;283;p22"/>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Vorstandswahlen</a:t>
            </a:r>
            <a:endParaRPr dirty="0">
              <a:latin typeface="+mn-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4"/>
          <p:cNvSpPr txBox="1"/>
          <p:nvPr/>
        </p:nvSpPr>
        <p:spPr>
          <a:xfrm>
            <a:off x="773292" y="1482141"/>
            <a:ext cx="9081909" cy="156962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400"/>
              <a:buFont typeface="+mj-lt"/>
              <a:buAutoNum type="alphaLcParenR"/>
            </a:pPr>
            <a:r>
              <a:rPr lang="de-DE" sz="2400" b="0" i="0" u="none" strike="noStrike" cap="none" dirty="0" smtClean="0">
                <a:solidFill>
                  <a:schemeClr val="dk1"/>
                </a:solidFill>
                <a:latin typeface="+mn-lt"/>
                <a:ea typeface="Calibri"/>
                <a:cs typeface="Calibri"/>
                <a:sym typeface="Calibri"/>
              </a:rPr>
              <a:t>Stellvertretender Vorsitzende/r</a:t>
            </a:r>
            <a:r>
              <a:rPr lang="de-DE" sz="2400" b="0" i="0" u="none" strike="noStrike" cap="none" dirty="0">
                <a:solidFill>
                  <a:schemeClr val="dk1"/>
                </a:solidFill>
                <a:latin typeface="+mn-lt"/>
                <a:ea typeface="Calibri"/>
                <a:cs typeface="Calibri"/>
                <a:sym typeface="Calibri"/>
              </a:rPr>
              <a:t/>
            </a:r>
            <a:br>
              <a:rPr lang="de-DE" sz="2400" b="0" i="0" u="none" strike="noStrike" cap="none" dirty="0">
                <a:solidFill>
                  <a:schemeClr val="dk1"/>
                </a:solidFill>
                <a:latin typeface="+mn-lt"/>
                <a:ea typeface="Calibri"/>
                <a:cs typeface="Calibri"/>
                <a:sym typeface="Calibri"/>
              </a:rPr>
            </a:br>
            <a:endParaRPr lang="de-DE" sz="2400" b="0" i="0" u="none" strike="noStrike" cap="none" dirty="0" smtClean="0">
              <a:solidFill>
                <a:schemeClr val="dk1"/>
              </a:solidFill>
              <a:latin typeface="+mn-lt"/>
              <a:ea typeface="Calibri"/>
              <a:cs typeface="Calibri"/>
              <a:sym typeface="Calibri"/>
            </a:endParaRPr>
          </a:p>
          <a:p>
            <a:pPr lvl="3">
              <a:buClr>
                <a:schemeClr val="dk1"/>
              </a:buClr>
              <a:buSzPts val="2400"/>
              <a:tabLst>
                <a:tab pos="449263" algn="l"/>
              </a:tabLst>
            </a:pPr>
            <a:r>
              <a:rPr lang="de-DE" sz="2000" dirty="0">
                <a:solidFill>
                  <a:schemeClr val="dk1"/>
                </a:solidFill>
                <a:latin typeface="+mn-lt"/>
                <a:ea typeface="Calibri"/>
                <a:cs typeface="Calibri"/>
                <a:sym typeface="Calibri"/>
              </a:rPr>
              <a:t>	</a:t>
            </a:r>
            <a:r>
              <a:rPr lang="de-DE" sz="2400" b="0" i="0" u="none" strike="noStrike" cap="none" dirty="0" smtClean="0">
                <a:solidFill>
                  <a:schemeClr val="dk1"/>
                </a:solidFill>
                <a:latin typeface="+mn-lt"/>
                <a:ea typeface="Calibri"/>
                <a:cs typeface="Calibri"/>
                <a:sym typeface="Calibri"/>
              </a:rPr>
              <a:t>Markus Schöfbeck ist als Stellvertretender Vorsitzender für</a:t>
            </a:r>
          </a:p>
          <a:p>
            <a:pPr lvl="3">
              <a:buClr>
                <a:schemeClr val="dk1"/>
              </a:buClr>
              <a:buSzPts val="2400"/>
              <a:tabLst>
                <a:tab pos="449263" algn="l"/>
              </a:tabLst>
            </a:pPr>
            <a:r>
              <a:rPr lang="de-DE" sz="2400" dirty="0">
                <a:solidFill>
                  <a:schemeClr val="dk1"/>
                </a:solidFill>
                <a:latin typeface="+mn-lt"/>
                <a:ea typeface="Calibri"/>
                <a:cs typeface="Calibri"/>
                <a:sym typeface="Calibri"/>
              </a:rPr>
              <a:t>	</a:t>
            </a:r>
            <a:r>
              <a:rPr lang="de-DE" sz="2400" b="0" i="0" u="none" strike="noStrike" cap="none" dirty="0" smtClean="0">
                <a:solidFill>
                  <a:schemeClr val="dk1"/>
                </a:solidFill>
                <a:latin typeface="+mn-lt"/>
                <a:ea typeface="Calibri"/>
                <a:cs typeface="Calibri"/>
                <a:sym typeface="Calibri"/>
              </a:rPr>
              <a:t>alle baulichen Fragen und Maßnahmen zuständig.</a:t>
            </a:r>
            <a:endParaRPr sz="2400" b="0" i="0" u="none" strike="noStrike" cap="none" dirty="0">
              <a:solidFill>
                <a:schemeClr val="dk1"/>
              </a:solidFill>
              <a:latin typeface="+mn-lt"/>
              <a:ea typeface="Calibri"/>
              <a:cs typeface="Calibri"/>
              <a:sym typeface="Calibri"/>
            </a:endParaRPr>
          </a:p>
        </p:txBody>
      </p:sp>
      <p:sp>
        <p:nvSpPr>
          <p:cNvPr id="295" name="Google Shape;295;p24"/>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Vorstandswahlen</a:t>
            </a:r>
            <a:endParaRPr dirty="0">
              <a:latin typeface="+mn-lt"/>
            </a:endParaRPr>
          </a:p>
        </p:txBody>
      </p:sp>
      <p:pic>
        <p:nvPicPr>
          <p:cNvPr id="6" name="Grafik 5"/>
          <p:cNvPicPr/>
          <p:nvPr/>
        </p:nvPicPr>
        <p:blipFill rotWithShape="1">
          <a:blip r:embed="rId3" cstate="print">
            <a:extLst>
              <a:ext uri="{28A0092B-C50C-407E-A947-70E740481C1C}">
                <a14:useLocalDpi xmlns:a14="http://schemas.microsoft.com/office/drawing/2010/main" val="0"/>
              </a:ext>
            </a:extLst>
          </a:blip>
          <a:srcRect l="19983" t="10370" r="14973"/>
          <a:stretch/>
        </p:blipFill>
        <p:spPr bwMode="auto">
          <a:xfrm>
            <a:off x="951575" y="3299533"/>
            <a:ext cx="1758373" cy="2408123"/>
          </a:xfrm>
          <a:prstGeom prst="rect">
            <a:avLst/>
          </a:prstGeom>
          <a:ln>
            <a:noFill/>
          </a:ln>
          <a:extLst>
            <a:ext uri="{53640926-AAD7-44D8-BBD7-CCE9431645EC}">
              <a14:shadowObscured xmlns:a14="http://schemas.microsoft.com/office/drawing/2010/main"/>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400" dirty="0" smtClean="0"/>
              <a:t>Gedenken der Toten</a:t>
            </a:r>
            <a:endParaRPr sz="3400" dirty="0"/>
          </a:p>
        </p:txBody>
      </p:sp>
      <p:pic>
        <p:nvPicPr>
          <p:cNvPr id="2" name="Grafik 1"/>
          <p:cNvPicPr>
            <a:picLocks noChangeAspect="1"/>
          </p:cNvPicPr>
          <p:nvPr/>
        </p:nvPicPr>
        <p:blipFill>
          <a:blip r:embed="rId3"/>
          <a:stretch>
            <a:fillRect/>
          </a:stretch>
        </p:blipFill>
        <p:spPr>
          <a:xfrm>
            <a:off x="5452402" y="1433811"/>
            <a:ext cx="4670240" cy="4418091"/>
          </a:xfrm>
          <a:prstGeom prst="rect">
            <a:avLst/>
          </a:prstGeom>
        </p:spPr>
      </p:pic>
      <p:pic>
        <p:nvPicPr>
          <p:cNvPr id="3" name="Grafik 2"/>
          <p:cNvPicPr>
            <a:picLocks noChangeAspect="1"/>
          </p:cNvPicPr>
          <p:nvPr/>
        </p:nvPicPr>
        <p:blipFill>
          <a:blip r:embed="rId4"/>
          <a:stretch>
            <a:fillRect/>
          </a:stretch>
        </p:blipFill>
        <p:spPr>
          <a:xfrm>
            <a:off x="838200" y="1433811"/>
            <a:ext cx="4614202" cy="4335023"/>
          </a:xfrm>
          <a:prstGeom prst="rect">
            <a:avLst/>
          </a:prstGeom>
        </p:spPr>
      </p:pic>
    </p:spTree>
    <p:extLst>
      <p:ext uri="{BB962C8B-B14F-4D97-AF65-F5344CB8AC3E}">
        <p14:creationId xmlns:p14="http://schemas.microsoft.com/office/powerpoint/2010/main" val="38609040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7"/>
          <p:cNvSpPr txBox="1"/>
          <p:nvPr/>
        </p:nvSpPr>
        <p:spPr>
          <a:xfrm>
            <a:off x="773290" y="1482141"/>
            <a:ext cx="9081909" cy="221595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400"/>
              <a:buFont typeface="+mj-lt"/>
              <a:buAutoNum type="alphaLcParenR" startAt="2"/>
            </a:pPr>
            <a:r>
              <a:rPr lang="de-DE" sz="2400" b="0" i="0" u="none" strike="noStrike" cap="none" dirty="0">
                <a:solidFill>
                  <a:schemeClr val="dk1"/>
                </a:solidFill>
                <a:latin typeface="+mn-lt"/>
                <a:ea typeface="Calibri"/>
                <a:cs typeface="Calibri"/>
                <a:sym typeface="Calibri"/>
              </a:rPr>
              <a:t>Sportwart/in </a:t>
            </a:r>
            <a:r>
              <a:rPr lang="de-DE" sz="2400" b="0" i="0" u="none" strike="noStrike" cap="none" dirty="0" smtClean="0">
                <a:solidFill>
                  <a:schemeClr val="dk1"/>
                </a:solidFill>
                <a:latin typeface="+mn-lt"/>
                <a:ea typeface="Calibri"/>
                <a:cs typeface="Calibri"/>
                <a:sym typeface="Calibri"/>
              </a:rPr>
              <a:t>Wettkampfsport</a:t>
            </a:r>
            <a:r>
              <a:rPr lang="de-DE" sz="2400" b="0" i="0" u="none" strike="noStrike" cap="none" dirty="0">
                <a:solidFill>
                  <a:schemeClr val="dk1"/>
                </a:solidFill>
                <a:latin typeface="+mn-lt"/>
                <a:ea typeface="Calibri"/>
                <a:cs typeface="Calibri"/>
                <a:sym typeface="Calibri"/>
              </a:rPr>
              <a:t/>
            </a:r>
            <a:br>
              <a:rPr lang="de-DE" sz="2400" b="0" i="0" u="none" strike="noStrike" cap="none" dirty="0">
                <a:solidFill>
                  <a:schemeClr val="dk1"/>
                </a:solidFill>
                <a:latin typeface="+mn-lt"/>
                <a:ea typeface="Calibri"/>
                <a:cs typeface="Calibri"/>
                <a:sym typeface="Calibri"/>
              </a:rPr>
            </a:br>
            <a:r>
              <a:rPr lang="de-DE" sz="2400" b="0" i="0" u="none" strike="noStrike" cap="none" dirty="0">
                <a:solidFill>
                  <a:schemeClr val="dk1"/>
                </a:solidFill>
                <a:latin typeface="+mn-lt"/>
                <a:ea typeface="Calibri"/>
                <a:cs typeface="Calibri"/>
                <a:sym typeface="Calibri"/>
              </a:rPr>
              <a:t/>
            </a:r>
            <a:br>
              <a:rPr lang="de-DE" sz="2400" b="0" i="0" u="none" strike="noStrike" cap="none" dirty="0">
                <a:solidFill>
                  <a:schemeClr val="dk1"/>
                </a:solidFill>
                <a:latin typeface="+mn-lt"/>
                <a:ea typeface="Calibri"/>
                <a:cs typeface="Calibri"/>
                <a:sym typeface="Calibri"/>
              </a:rPr>
            </a:br>
            <a:r>
              <a:rPr lang="de-DE" sz="2400" b="0" i="0" u="none" strike="noStrike" cap="none" dirty="0" smtClean="0">
                <a:solidFill>
                  <a:schemeClr val="dk1"/>
                </a:solidFill>
                <a:latin typeface="+mn-lt"/>
                <a:ea typeface="Calibri"/>
                <a:cs typeface="Calibri"/>
                <a:sym typeface="Calibri"/>
              </a:rPr>
              <a:t>Stefan Dieckmann organisiert hauptverantwortlich unsere beiden Läufe. Zudem ist er der Datenschutzbeauftragte unseres Vereins.</a:t>
            </a:r>
            <a:endParaRPr sz="2000" b="0" i="0" u="none" strike="noStrike" cap="none" dirty="0">
              <a:solidFill>
                <a:schemeClr val="dk1"/>
              </a:solidFill>
              <a:latin typeface="+mn-lt"/>
              <a:ea typeface="Calibri"/>
              <a:cs typeface="Calibri"/>
              <a:sym typeface="Calibri"/>
            </a:endParaRPr>
          </a:p>
          <a:p>
            <a:pPr marL="457200" marR="0" lvl="2"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16" name="Google Shape;316;p27"/>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Vorstandswahlen</a:t>
            </a:r>
            <a:endParaRPr dirty="0">
              <a:latin typeface="+mn-lt"/>
            </a:endParaRPr>
          </a:p>
        </p:txBody>
      </p:sp>
      <p:pic>
        <p:nvPicPr>
          <p:cNvPr id="5" name="Grafik 4"/>
          <p:cNvPicPr/>
          <p:nvPr/>
        </p:nvPicPr>
        <p:blipFill>
          <a:blip r:embed="rId3" cstate="print">
            <a:extLst>
              <a:ext uri="{28A0092B-C50C-407E-A947-70E740481C1C}">
                <a14:useLocalDpi xmlns:a14="http://schemas.microsoft.com/office/drawing/2010/main" val="0"/>
              </a:ext>
            </a:extLst>
          </a:blip>
          <a:stretch>
            <a:fillRect/>
          </a:stretch>
        </p:blipFill>
        <p:spPr>
          <a:xfrm>
            <a:off x="1296583" y="3698092"/>
            <a:ext cx="1679373" cy="206883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8"/>
          <p:cNvSpPr txBox="1"/>
          <p:nvPr/>
        </p:nvSpPr>
        <p:spPr>
          <a:xfrm>
            <a:off x="773290" y="1482141"/>
            <a:ext cx="9081909" cy="2215951"/>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400"/>
              <a:buFont typeface="+mj-lt"/>
              <a:buAutoNum type="alphaLcParenR" startAt="3"/>
            </a:pPr>
            <a:r>
              <a:rPr lang="de-DE" sz="2400" b="0" i="0" u="none" strike="noStrike" cap="none" dirty="0" smtClean="0">
                <a:solidFill>
                  <a:schemeClr val="dk1"/>
                </a:solidFill>
                <a:latin typeface="+mn-lt"/>
                <a:ea typeface="Calibri"/>
                <a:cs typeface="Calibri"/>
                <a:sym typeface="Calibri"/>
              </a:rPr>
              <a:t>Marketingleiter/in</a:t>
            </a:r>
            <a:r>
              <a:rPr lang="de-DE" sz="2400" b="0" i="0" u="none" strike="noStrike" cap="none" dirty="0">
                <a:solidFill>
                  <a:schemeClr val="dk1"/>
                </a:solidFill>
                <a:latin typeface="+mn-lt"/>
                <a:ea typeface="Calibri"/>
                <a:cs typeface="Calibri"/>
                <a:sym typeface="Calibri"/>
              </a:rPr>
              <a:t/>
            </a:r>
            <a:br>
              <a:rPr lang="de-DE" sz="2400" b="0" i="0" u="none" strike="noStrike" cap="none" dirty="0">
                <a:solidFill>
                  <a:schemeClr val="dk1"/>
                </a:solidFill>
                <a:latin typeface="+mn-lt"/>
                <a:ea typeface="Calibri"/>
                <a:cs typeface="Calibri"/>
                <a:sym typeface="Calibri"/>
              </a:rPr>
            </a:br>
            <a:r>
              <a:rPr lang="de-DE" sz="2400" dirty="0" smtClean="0">
                <a:solidFill>
                  <a:schemeClr val="dk1"/>
                </a:solidFill>
                <a:latin typeface="+mn-lt"/>
                <a:ea typeface="Calibri"/>
                <a:cs typeface="Calibri"/>
                <a:sym typeface="Calibri"/>
              </a:rPr>
              <a:t/>
            </a:r>
            <a:br>
              <a:rPr lang="de-DE" sz="2400" dirty="0" smtClean="0">
                <a:solidFill>
                  <a:schemeClr val="dk1"/>
                </a:solidFill>
                <a:latin typeface="+mn-lt"/>
                <a:ea typeface="Calibri"/>
                <a:cs typeface="Calibri"/>
                <a:sym typeface="Calibri"/>
              </a:rPr>
            </a:br>
            <a:r>
              <a:rPr lang="de-DE" sz="2400" dirty="0" smtClean="0">
                <a:solidFill>
                  <a:schemeClr val="dk1"/>
                </a:solidFill>
                <a:latin typeface="+mn-lt"/>
                <a:ea typeface="Calibri"/>
                <a:cs typeface="Calibri"/>
                <a:sym typeface="Calibri"/>
              </a:rPr>
              <a:t>Verena Kortmann ist zuständig für die Gestaltung von Grafiken, Flyern und Plakaten. Auch die Gestaltung der Homepage liegt mit in ihrem Aufgabengebiet.</a:t>
            </a:r>
            <a:endParaRPr sz="2000" b="0" i="0" u="none" strike="noStrike" cap="none" dirty="0">
              <a:solidFill>
                <a:schemeClr val="dk1"/>
              </a:solidFill>
              <a:latin typeface="+mn-lt"/>
              <a:ea typeface="Calibri"/>
              <a:cs typeface="Calibri"/>
              <a:sym typeface="Calibri"/>
            </a:endParaRPr>
          </a:p>
          <a:p>
            <a:pPr marL="457200" marR="0" lvl="2"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p:txBody>
      </p:sp>
      <p:sp>
        <p:nvSpPr>
          <p:cNvPr id="323" name="Google Shape;323;p28"/>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Vorstandswahlen</a:t>
            </a:r>
            <a:endParaRPr dirty="0">
              <a:latin typeface="+mn-lt"/>
            </a:endParaRPr>
          </a:p>
        </p:txBody>
      </p:sp>
      <p:pic>
        <p:nvPicPr>
          <p:cNvPr id="4" name="Grafik 3"/>
          <p:cNvPicPr/>
          <p:nvPr/>
        </p:nvPicPr>
        <p:blipFill>
          <a:blip r:embed="rId3" cstate="print">
            <a:extLst>
              <a:ext uri="{28A0092B-C50C-407E-A947-70E740481C1C}">
                <a14:useLocalDpi xmlns:a14="http://schemas.microsoft.com/office/drawing/2010/main" val="0"/>
              </a:ext>
            </a:extLst>
          </a:blip>
          <a:stretch>
            <a:fillRect/>
          </a:stretch>
        </p:blipFill>
        <p:spPr>
          <a:xfrm>
            <a:off x="1313209" y="3698092"/>
            <a:ext cx="1712624" cy="215995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9"/>
          <p:cNvSpPr txBox="1"/>
          <p:nvPr/>
        </p:nvSpPr>
        <p:spPr>
          <a:xfrm>
            <a:off x="784640" y="1411726"/>
            <a:ext cx="10295163" cy="4801274"/>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400"/>
              <a:buFont typeface="+mj-lt"/>
              <a:buAutoNum type="alphaLcParenR" startAt="4"/>
            </a:pPr>
            <a:r>
              <a:rPr lang="de-DE" sz="2400" b="0" i="0" u="none" strike="noStrike" cap="none" dirty="0">
                <a:solidFill>
                  <a:schemeClr val="dk1"/>
                </a:solidFill>
                <a:latin typeface="+mn-lt"/>
                <a:ea typeface="Calibri"/>
                <a:cs typeface="Calibri"/>
                <a:sym typeface="Calibri"/>
              </a:rPr>
              <a:t>Beisitzer/in</a:t>
            </a:r>
            <a:br>
              <a:rPr lang="de-DE" sz="2400" b="0" i="0" u="none" strike="noStrike" cap="none" dirty="0">
                <a:solidFill>
                  <a:schemeClr val="dk1"/>
                </a:solidFill>
                <a:latin typeface="+mn-lt"/>
                <a:ea typeface="Calibri"/>
                <a:cs typeface="Calibri"/>
                <a:sym typeface="Calibri"/>
              </a:rPr>
            </a:br>
            <a:r>
              <a:rPr lang="de-DE" sz="2400" b="0" i="0" u="none" strike="noStrike" cap="none" dirty="0">
                <a:solidFill>
                  <a:schemeClr val="dk1"/>
                </a:solidFill>
                <a:latin typeface="+mn-lt"/>
                <a:ea typeface="Calibri"/>
                <a:cs typeface="Calibri"/>
                <a:sym typeface="Calibri"/>
              </a:rPr>
              <a:t/>
            </a:r>
            <a:br>
              <a:rPr lang="de-DE" sz="2400" b="0" i="0" u="none" strike="noStrike" cap="none" dirty="0">
                <a:solidFill>
                  <a:schemeClr val="dk1"/>
                </a:solidFill>
                <a:latin typeface="+mn-lt"/>
                <a:ea typeface="Calibri"/>
                <a:cs typeface="Calibri"/>
                <a:sym typeface="Calibri"/>
              </a:rPr>
            </a:br>
            <a:r>
              <a:rPr lang="de-DE" sz="2400" b="0" i="0" u="none" strike="noStrike" cap="none" dirty="0" smtClean="0">
                <a:solidFill>
                  <a:schemeClr val="dk1"/>
                </a:solidFill>
                <a:latin typeface="+mn-lt"/>
                <a:ea typeface="Calibri"/>
                <a:cs typeface="Calibri"/>
                <a:sym typeface="Calibri"/>
              </a:rPr>
              <a:t>René Kruse nimmt als Vertreter der Fußball-Abteilung an den Sitzungen des Geschäftsführenden Vorstands teil und unterstützt bei Vereinsveranstaltungen, wie den Läufen, den Verein.</a:t>
            </a:r>
          </a:p>
          <a:p>
            <a:pPr marL="457200" marR="0" lvl="0" indent="-457200" algn="l" rtl="0">
              <a:lnSpc>
                <a:spcPct val="100000"/>
              </a:lnSpc>
              <a:spcBef>
                <a:spcPts val="0"/>
              </a:spcBef>
              <a:spcAft>
                <a:spcPts val="0"/>
              </a:spcAft>
              <a:buClr>
                <a:schemeClr val="dk1"/>
              </a:buClr>
              <a:buSzPts val="2400"/>
              <a:buFont typeface="+mj-lt"/>
              <a:buAutoNum type="alphaLcParenR" startAt="4"/>
            </a:pPr>
            <a:endParaRPr sz="2400" b="0" i="0" u="none" strike="noStrike" cap="none" dirty="0">
              <a:solidFill>
                <a:schemeClr val="dk1"/>
              </a:solidFill>
              <a:latin typeface="+mn-lt"/>
              <a:ea typeface="Calibri"/>
              <a:cs typeface="Calibri"/>
              <a:sym typeface="Calibri"/>
            </a:endParaRPr>
          </a:p>
          <a:p>
            <a:pPr marL="457200" marR="0" lvl="0" indent="-457200" algn="l" rtl="0">
              <a:lnSpc>
                <a:spcPct val="100000"/>
              </a:lnSpc>
              <a:spcBef>
                <a:spcPts val="0"/>
              </a:spcBef>
              <a:spcAft>
                <a:spcPts val="0"/>
              </a:spcAft>
              <a:buClr>
                <a:schemeClr val="dk1"/>
              </a:buClr>
              <a:buSzPts val="2400"/>
              <a:buFont typeface="Calibri"/>
              <a:buAutoNum type="alphaLcParenR" startAt="4"/>
            </a:pPr>
            <a:r>
              <a:rPr lang="de-DE" sz="2400" b="0" i="0" u="none" strike="noStrike" cap="none" dirty="0">
                <a:solidFill>
                  <a:schemeClr val="dk1"/>
                </a:solidFill>
                <a:latin typeface="+mn-lt"/>
                <a:ea typeface="Calibri"/>
                <a:cs typeface="Calibri"/>
                <a:sym typeface="Calibri"/>
              </a:rPr>
              <a:t>Beisitzer/in</a:t>
            </a:r>
            <a:br>
              <a:rPr lang="de-DE" sz="2400" b="0" i="0" u="none" strike="noStrike" cap="none" dirty="0">
                <a:solidFill>
                  <a:schemeClr val="dk1"/>
                </a:solidFill>
                <a:latin typeface="+mn-lt"/>
                <a:ea typeface="Calibri"/>
                <a:cs typeface="Calibri"/>
                <a:sym typeface="Calibri"/>
              </a:rPr>
            </a:br>
            <a:r>
              <a:rPr lang="de-DE" sz="2400" dirty="0" smtClean="0">
                <a:solidFill>
                  <a:schemeClr val="dk1"/>
                </a:solidFill>
                <a:latin typeface="+mn-lt"/>
                <a:ea typeface="Calibri"/>
                <a:cs typeface="Calibri"/>
                <a:sym typeface="Calibri"/>
              </a:rPr>
              <a:t/>
            </a:r>
            <a:br>
              <a:rPr lang="de-DE" sz="2400" dirty="0" smtClean="0">
                <a:solidFill>
                  <a:schemeClr val="dk1"/>
                </a:solidFill>
                <a:latin typeface="+mn-lt"/>
                <a:ea typeface="Calibri"/>
                <a:cs typeface="Calibri"/>
                <a:sym typeface="Calibri"/>
              </a:rPr>
            </a:br>
            <a:r>
              <a:rPr lang="de-DE" sz="2400" dirty="0" smtClean="0">
                <a:solidFill>
                  <a:schemeClr val="dk1"/>
                </a:solidFill>
                <a:latin typeface="+mn-lt"/>
                <a:ea typeface="Calibri"/>
                <a:cs typeface="Calibri"/>
                <a:sym typeface="Calibri"/>
              </a:rPr>
              <a:t>Andr</a:t>
            </a:r>
            <a:r>
              <a:rPr lang="de-DE" sz="2400" dirty="0" smtClean="0">
                <a:solidFill>
                  <a:schemeClr val="dk1"/>
                </a:solidFill>
                <a:ea typeface="Calibri"/>
                <a:cs typeface="Calibri"/>
                <a:sym typeface="Calibri"/>
              </a:rPr>
              <a:t>é Henning </a:t>
            </a:r>
            <a:r>
              <a:rPr lang="de-DE" sz="2400" dirty="0">
                <a:solidFill>
                  <a:schemeClr val="dk1"/>
                </a:solidFill>
                <a:ea typeface="Calibri"/>
                <a:cs typeface="Calibri"/>
                <a:sym typeface="Calibri"/>
              </a:rPr>
              <a:t>nimmt als Vertreter der </a:t>
            </a:r>
            <a:r>
              <a:rPr lang="de-DE" sz="2400" dirty="0" smtClean="0">
                <a:solidFill>
                  <a:schemeClr val="dk1"/>
                </a:solidFill>
                <a:ea typeface="Calibri"/>
                <a:cs typeface="Calibri"/>
                <a:sym typeface="Calibri"/>
              </a:rPr>
              <a:t>Handball-Abteilung </a:t>
            </a:r>
            <a:r>
              <a:rPr lang="de-DE" sz="2400" dirty="0">
                <a:solidFill>
                  <a:schemeClr val="dk1"/>
                </a:solidFill>
                <a:ea typeface="Calibri"/>
                <a:cs typeface="Calibri"/>
                <a:sym typeface="Calibri"/>
              </a:rPr>
              <a:t>an den Sitzungen des Geschäftsführenden Vorstands teil und unterstützt bei Vereinsveranstaltungen, wie den Läufen, den Verein.</a:t>
            </a:r>
          </a:p>
          <a:p>
            <a:pPr marR="0" lvl="0" algn="l" rtl="0">
              <a:lnSpc>
                <a:spcPct val="100000"/>
              </a:lnSpc>
              <a:spcBef>
                <a:spcPts val="0"/>
              </a:spcBef>
              <a:spcAft>
                <a:spcPts val="0"/>
              </a:spcAft>
              <a:buClr>
                <a:schemeClr val="dk1"/>
              </a:buClr>
              <a:buSzPts val="2400"/>
            </a:pPr>
            <a:endParaRPr sz="2000" b="0" i="0" u="none" strike="noStrike" cap="none" dirty="0">
              <a:solidFill>
                <a:schemeClr val="dk1"/>
              </a:solidFill>
              <a:latin typeface="+mn-lt"/>
              <a:ea typeface="Calibri"/>
              <a:cs typeface="Calibri"/>
              <a:sym typeface="Calibri"/>
            </a:endParaRPr>
          </a:p>
          <a:p>
            <a:pPr marL="457200" marR="0" lvl="2"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p:txBody>
      </p:sp>
      <p:sp>
        <p:nvSpPr>
          <p:cNvPr id="329" name="Google Shape;329;p29"/>
          <p:cNvSpPr txBox="1">
            <a:spLocks noGrp="1"/>
          </p:cNvSpPr>
          <p:nvPr>
            <p:ph type="title"/>
          </p:nvPr>
        </p:nvSpPr>
        <p:spPr>
          <a:xfrm>
            <a:off x="784640" y="398834"/>
            <a:ext cx="10515600" cy="8858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Vorstandswahlen</a:t>
            </a:r>
            <a:endParaRPr dirty="0">
              <a:latin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30"/>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Wahl einer/eines Kassenprüferin/s</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31"/>
          <p:cNvSpPr txBox="1"/>
          <p:nvPr/>
        </p:nvSpPr>
        <p:spPr>
          <a:xfrm>
            <a:off x="773292" y="1245074"/>
            <a:ext cx="9488308" cy="4247317"/>
          </a:xfrm>
          <a:prstGeom prst="rect">
            <a:avLst/>
          </a:prstGeom>
          <a:noFill/>
          <a:ln>
            <a:noFill/>
          </a:ln>
        </p:spPr>
        <p:txBody>
          <a:bodyPr spcFirstLastPara="1" wrap="square" lIns="91425" tIns="45700" rIns="91425" bIns="45700" anchor="t" anchorCtr="0">
            <a:spAutoFit/>
          </a:bodyPr>
          <a:lstStyle/>
          <a:p>
            <a:pPr lvl="0">
              <a:lnSpc>
                <a:spcPct val="150000"/>
              </a:lnSpc>
              <a:buSzPts val="2400"/>
            </a:pPr>
            <a:r>
              <a:rPr lang="de-DE" sz="2400" dirty="0">
                <a:solidFill>
                  <a:schemeClr val="dk1"/>
                </a:solidFill>
                <a:ea typeface="Calibri"/>
                <a:cs typeface="Calibri"/>
                <a:sym typeface="Calibri"/>
              </a:rPr>
              <a:t>Constanze Schneider </a:t>
            </a:r>
            <a:r>
              <a:rPr lang="de-DE" sz="2400" b="0" i="0" u="none" strike="noStrike" cap="none" dirty="0" smtClean="0">
                <a:solidFill>
                  <a:schemeClr val="dk1"/>
                </a:solidFill>
                <a:latin typeface="+mn-lt"/>
                <a:ea typeface="Calibri"/>
                <a:cs typeface="Calibri"/>
                <a:sym typeface="Calibri"/>
              </a:rPr>
              <a:t>hat </a:t>
            </a:r>
            <a:r>
              <a:rPr lang="de-DE" sz="2400" b="0" i="0" u="none" strike="noStrike" cap="none" dirty="0">
                <a:solidFill>
                  <a:schemeClr val="dk1"/>
                </a:solidFill>
                <a:latin typeface="+mn-lt"/>
                <a:ea typeface="Calibri"/>
                <a:cs typeface="Calibri"/>
                <a:sym typeface="Calibri"/>
              </a:rPr>
              <a:t>in den letzten beiden Jahren die Kasse geprüft und scheidet als </a:t>
            </a:r>
            <a:r>
              <a:rPr lang="de-DE" sz="2400" b="0" i="0" u="none" strike="noStrike" cap="none" dirty="0" smtClean="0">
                <a:solidFill>
                  <a:schemeClr val="dk1"/>
                </a:solidFill>
                <a:latin typeface="+mn-lt"/>
                <a:ea typeface="Calibri"/>
                <a:cs typeface="Calibri"/>
                <a:sym typeface="Calibri"/>
              </a:rPr>
              <a:t>Kassenprüferin </a:t>
            </a:r>
            <a:r>
              <a:rPr lang="de-DE" sz="2400" b="0" i="0" u="none" strike="noStrike" cap="none" dirty="0">
                <a:solidFill>
                  <a:schemeClr val="dk1"/>
                </a:solidFill>
                <a:latin typeface="+mn-lt"/>
                <a:ea typeface="Calibri"/>
                <a:cs typeface="Calibri"/>
                <a:sym typeface="Calibri"/>
              </a:rPr>
              <a:t>aus. </a:t>
            </a:r>
            <a:endParaRPr sz="1400" b="0" i="0" u="none" strike="noStrike" cap="none" dirty="0">
              <a:solidFill>
                <a:srgbClr val="000000"/>
              </a:solidFill>
              <a:latin typeface="+mn-lt"/>
              <a:sym typeface="Arial"/>
            </a:endParaRP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chemeClr val="dk1"/>
              </a:solidFill>
              <a:latin typeface="+mn-lt"/>
              <a:ea typeface="Calibri"/>
              <a:cs typeface="Calibri"/>
              <a:sym typeface="Calibri"/>
            </a:endParaRPr>
          </a:p>
          <a:p>
            <a:pPr marL="0" marR="0" lvl="0" indent="0" algn="l" rtl="0">
              <a:lnSpc>
                <a:spcPct val="150000"/>
              </a:lnSpc>
              <a:spcBef>
                <a:spcPts val="0"/>
              </a:spcBef>
              <a:spcAft>
                <a:spcPts val="0"/>
              </a:spcAft>
              <a:buClr>
                <a:srgbClr val="000000"/>
              </a:buClr>
              <a:buSzPts val="2400"/>
              <a:buFont typeface="Arial"/>
              <a:buNone/>
            </a:pPr>
            <a:r>
              <a:rPr lang="de-DE" sz="2400" b="0" i="0" u="none" strike="noStrike" cap="none" dirty="0" smtClean="0">
                <a:solidFill>
                  <a:schemeClr val="dk1"/>
                </a:solidFill>
                <a:latin typeface="+mn-lt"/>
                <a:ea typeface="Calibri"/>
                <a:cs typeface="Calibri"/>
                <a:sym typeface="Calibri"/>
              </a:rPr>
              <a:t>Norbert </a:t>
            </a:r>
            <a:r>
              <a:rPr lang="de-DE" sz="2400" b="0" i="0" u="none" strike="noStrike" cap="none" dirty="0" err="1" smtClean="0">
                <a:solidFill>
                  <a:schemeClr val="dk1"/>
                </a:solidFill>
                <a:latin typeface="+mn-lt"/>
                <a:ea typeface="Calibri"/>
                <a:cs typeface="Calibri"/>
                <a:sym typeface="Calibri"/>
              </a:rPr>
              <a:t>Vechtel</a:t>
            </a:r>
            <a:r>
              <a:rPr lang="de-DE" sz="2400" b="0" i="0" u="none" strike="noStrike" cap="none" dirty="0" smtClean="0">
                <a:solidFill>
                  <a:schemeClr val="dk1"/>
                </a:solidFill>
                <a:latin typeface="+mn-lt"/>
                <a:ea typeface="Calibri"/>
                <a:cs typeface="Calibri"/>
                <a:sym typeface="Calibri"/>
              </a:rPr>
              <a:t> bleibt </a:t>
            </a:r>
            <a:r>
              <a:rPr lang="de-DE" sz="2400" b="0" i="0" u="none" strike="noStrike" cap="none" dirty="0">
                <a:solidFill>
                  <a:schemeClr val="dk1"/>
                </a:solidFill>
                <a:latin typeface="+mn-lt"/>
                <a:ea typeface="Calibri"/>
                <a:cs typeface="Calibri"/>
                <a:sym typeface="Calibri"/>
              </a:rPr>
              <a:t>noch ein Jahr </a:t>
            </a:r>
            <a:r>
              <a:rPr lang="de-DE" sz="2400" b="0" i="0" u="none" strike="noStrike" cap="none" dirty="0" smtClean="0">
                <a:solidFill>
                  <a:schemeClr val="dk1"/>
                </a:solidFill>
                <a:latin typeface="+mn-lt"/>
                <a:ea typeface="Calibri"/>
                <a:cs typeface="Calibri"/>
                <a:sym typeface="Calibri"/>
              </a:rPr>
              <a:t>Kassenprüfer.</a:t>
            </a:r>
            <a:endParaRPr sz="1400" b="0" i="0" u="none" strike="noStrike" cap="none" dirty="0">
              <a:solidFill>
                <a:srgbClr val="000000"/>
              </a:solidFill>
              <a:latin typeface="+mn-lt"/>
              <a:sym typeface="Arial"/>
            </a:endParaRPr>
          </a:p>
          <a:p>
            <a:pPr marL="0" marR="0" lvl="0" indent="0" algn="l" rtl="0">
              <a:lnSpc>
                <a:spcPct val="150000"/>
              </a:lnSpc>
              <a:spcBef>
                <a:spcPts val="0"/>
              </a:spcBef>
              <a:spcAft>
                <a:spcPts val="0"/>
              </a:spcAft>
              <a:buClr>
                <a:srgbClr val="000000"/>
              </a:buClr>
              <a:buSzPts val="2400"/>
              <a:buFont typeface="Arial"/>
              <a:buNone/>
            </a:pPr>
            <a:endParaRPr sz="2400" b="0" i="0" u="none" strike="noStrike" cap="none" dirty="0">
              <a:solidFill>
                <a:schemeClr val="dk1"/>
              </a:solidFill>
              <a:latin typeface="+mn-lt"/>
              <a:ea typeface="Calibri"/>
              <a:cs typeface="Calibri"/>
              <a:sym typeface="Calibri"/>
            </a:endParaRPr>
          </a:p>
          <a:p>
            <a:pPr marL="0" marR="0" lvl="0" indent="0" algn="l" rtl="0">
              <a:lnSpc>
                <a:spcPct val="150000"/>
              </a:lnSpc>
              <a:spcBef>
                <a:spcPts val="0"/>
              </a:spcBef>
              <a:spcAft>
                <a:spcPts val="0"/>
              </a:spcAft>
              <a:buClr>
                <a:srgbClr val="000000"/>
              </a:buClr>
              <a:buSzPts val="2400"/>
              <a:buFont typeface="Arial"/>
              <a:buNone/>
            </a:pPr>
            <a:r>
              <a:rPr lang="de-DE" sz="2400" b="0" i="0" u="none" strike="noStrike" cap="none" dirty="0">
                <a:solidFill>
                  <a:schemeClr val="dk1"/>
                </a:solidFill>
                <a:latin typeface="+mn-lt"/>
                <a:ea typeface="Calibri"/>
                <a:cs typeface="Calibri"/>
                <a:sym typeface="Calibri"/>
              </a:rPr>
              <a:t>Der Vorschlag für eine/n neue/n Kassenprüfer/in muss aus der Versammlung kommen!</a:t>
            </a:r>
            <a:endParaRPr sz="1400" b="0" i="0" u="none" strike="noStrike" cap="none" dirty="0">
              <a:solidFill>
                <a:srgbClr val="000000"/>
              </a:solidFill>
              <a:latin typeface="+mn-lt"/>
              <a:sym typeface="Arial"/>
            </a:endParaRPr>
          </a:p>
          <a:p>
            <a:pPr marL="457200" marR="0" lvl="2"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40" name="Google Shape;340;p31"/>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Wahl einer/eines Kassenprüferin/s</a:t>
            </a:r>
            <a:endParaRPr dirty="0">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2"/>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Anträge</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p:nvPr/>
        </p:nvSpPr>
        <p:spPr>
          <a:xfrm>
            <a:off x="773292" y="1245074"/>
            <a:ext cx="9928575" cy="458583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400"/>
              <a:buFont typeface="Arial"/>
              <a:buNone/>
            </a:pPr>
            <a:r>
              <a:rPr lang="de-DE" sz="1800" b="0" i="0" u="none" strike="noStrike" cap="none" dirty="0" smtClean="0">
                <a:solidFill>
                  <a:schemeClr val="dk1"/>
                </a:solidFill>
                <a:latin typeface="+mn-lt"/>
                <a:cs typeface="Calibri"/>
                <a:sym typeface="Calibri"/>
              </a:rPr>
              <a:t>Antragsteller: 	Florian Glose</a:t>
            </a:r>
            <a:endParaRPr lang="de-DE" dirty="0">
              <a:solidFill>
                <a:schemeClr val="dk1"/>
              </a:solidFill>
              <a:latin typeface="Calibri"/>
              <a:cs typeface="Calibri"/>
              <a:sym typeface="Calibri"/>
            </a:endParaRPr>
          </a:p>
          <a:p>
            <a:pPr marL="0" marR="0" lvl="0" indent="0" algn="l" rtl="0">
              <a:lnSpc>
                <a:spcPct val="150000"/>
              </a:lnSpc>
              <a:spcBef>
                <a:spcPts val="0"/>
              </a:spcBef>
              <a:spcAft>
                <a:spcPts val="0"/>
              </a:spcAft>
              <a:buClr>
                <a:srgbClr val="000000"/>
              </a:buClr>
              <a:buSzPts val="2400"/>
              <a:buFont typeface="Arial"/>
              <a:buNone/>
            </a:pPr>
            <a:r>
              <a:rPr lang="de-DE" sz="2400" b="0" i="0" u="none" strike="noStrike" cap="none" dirty="0" smtClean="0">
                <a:solidFill>
                  <a:schemeClr val="dk1"/>
                </a:solidFill>
                <a:latin typeface="Calibri"/>
                <a:cs typeface="Calibri"/>
                <a:sym typeface="Calibri"/>
              </a:rPr>
              <a:t>Antrag auf Änderung der Ehrenordnung</a:t>
            </a:r>
          </a:p>
          <a:p>
            <a:pPr>
              <a:lnSpc>
                <a:spcPct val="150000"/>
              </a:lnSpc>
              <a:buSzPts val="2400"/>
            </a:pPr>
            <a:r>
              <a:rPr lang="de-DE" sz="2400" dirty="0">
                <a:solidFill>
                  <a:schemeClr val="dk1"/>
                </a:solidFill>
                <a:latin typeface="Calibri"/>
                <a:cs typeface="Calibri"/>
                <a:sym typeface="Calibri"/>
              </a:rPr>
              <a:t>bisherige Fassung: </a:t>
            </a:r>
            <a:endParaRPr lang="de-DE" sz="2400" dirty="0"/>
          </a:p>
          <a:p>
            <a:pPr marL="0" marR="0" lvl="0" indent="0" algn="l" rtl="0">
              <a:lnSpc>
                <a:spcPct val="150000"/>
              </a:lnSpc>
              <a:spcBef>
                <a:spcPts val="0"/>
              </a:spcBef>
              <a:spcAft>
                <a:spcPts val="0"/>
              </a:spcAft>
              <a:buClr>
                <a:srgbClr val="000000"/>
              </a:buClr>
              <a:buSzPts val="2400"/>
              <a:buFont typeface="Arial"/>
              <a:buNone/>
            </a:pPr>
            <a:r>
              <a:rPr lang="de-DE" sz="2400" dirty="0" smtClean="0">
                <a:solidFill>
                  <a:schemeClr val="dk1"/>
                </a:solidFill>
                <a:latin typeface="Calibri"/>
                <a:cs typeface="Calibri"/>
                <a:sym typeface="Calibri"/>
              </a:rPr>
              <a:t>§ 2 Ehrennadel</a:t>
            </a:r>
          </a:p>
          <a:p>
            <a:r>
              <a:rPr lang="de-DE" sz="1800" dirty="0" smtClean="0"/>
              <a:t>Die </a:t>
            </a:r>
            <a:r>
              <a:rPr lang="de-DE" sz="1800" dirty="0"/>
              <a:t>Ehrennadel wird in Gold, Silber und Bronze verliehen. Mit ihr werden Personen geehrt, die sich dank langjähriger verdienstvoller Mitarbeit ausgezeichnet haben oder langjährige Mitglieder des Vereins sind. </a:t>
            </a:r>
            <a:endParaRPr lang="de-DE" sz="1800" dirty="0" smtClean="0"/>
          </a:p>
          <a:p>
            <a:endParaRPr lang="de-DE" sz="1800" dirty="0"/>
          </a:p>
          <a:p>
            <a:pPr marL="342900" indent="-342900">
              <a:buAutoNum type="alphaLcParenR"/>
            </a:pPr>
            <a:r>
              <a:rPr lang="de-DE" sz="1800" dirty="0" smtClean="0"/>
              <a:t>Die </a:t>
            </a:r>
            <a:r>
              <a:rPr lang="de-DE" sz="1800" dirty="0"/>
              <a:t>Ehrennadel in Bronze wird für eine zehnjährige aktive Mitarbeit (Vorstandstätigkeit, Abteilungsvorstandstätigkeit, Jugendbetreuung usw.) verliehen. </a:t>
            </a:r>
            <a:endParaRPr lang="de-DE" sz="1800" dirty="0" smtClean="0"/>
          </a:p>
          <a:p>
            <a:pPr marL="342900" indent="-342900">
              <a:buAutoNum type="alphaLcParenR"/>
            </a:pPr>
            <a:endParaRPr lang="de-DE" dirty="0"/>
          </a:p>
          <a:p>
            <a:endParaRPr lang="de-DE" dirty="0"/>
          </a:p>
          <a:p>
            <a:pPr marL="0" marR="0" lvl="0" indent="0" algn="l" rtl="0">
              <a:lnSpc>
                <a:spcPct val="150000"/>
              </a:lnSpc>
              <a:spcBef>
                <a:spcPts val="0"/>
              </a:spcBef>
              <a:spcAft>
                <a:spcPts val="0"/>
              </a:spcAft>
              <a:buClr>
                <a:srgbClr val="000000"/>
              </a:buClr>
              <a:buSzPts val="2400"/>
              <a:buFont typeface="Arial"/>
              <a:buNone/>
            </a:pPr>
            <a:endParaRPr sz="1400" b="0" i="0" u="none" strike="noStrike" cap="none" dirty="0">
              <a:solidFill>
                <a:srgbClr val="000000"/>
              </a:solidFill>
              <a:latin typeface="+mn-lt"/>
              <a:sym typeface="Arial"/>
            </a:endParaRPr>
          </a:p>
        </p:txBody>
      </p:sp>
      <p:sp>
        <p:nvSpPr>
          <p:cNvPr id="351" name="Google Shape;351;p33"/>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Anträge</a:t>
            </a:r>
            <a:endParaRPr dirty="0">
              <a:latin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p:nvPr/>
        </p:nvSpPr>
        <p:spPr>
          <a:xfrm>
            <a:off x="587036" y="1181323"/>
            <a:ext cx="9928575" cy="5893881"/>
          </a:xfrm>
          <a:prstGeom prst="rect">
            <a:avLst/>
          </a:prstGeom>
          <a:noFill/>
          <a:ln>
            <a:noFill/>
          </a:ln>
        </p:spPr>
        <p:txBody>
          <a:bodyPr spcFirstLastPara="1" wrap="square" lIns="91425" tIns="45700" rIns="91425" bIns="45700" anchor="t" anchorCtr="0">
            <a:spAutoFit/>
          </a:bodyPr>
          <a:lstStyle/>
          <a:p>
            <a:r>
              <a:rPr lang="de-DE" sz="2000" dirty="0" smtClean="0"/>
              <a:t>Neuer Vorschlag:</a:t>
            </a:r>
            <a:endParaRPr lang="de-DE" sz="2000" dirty="0"/>
          </a:p>
          <a:p>
            <a:pPr lvl="0">
              <a:lnSpc>
                <a:spcPct val="150000"/>
              </a:lnSpc>
              <a:buSzPts val="2400"/>
            </a:pPr>
            <a:r>
              <a:rPr lang="de-DE" sz="2800" dirty="0">
                <a:solidFill>
                  <a:schemeClr val="dk1"/>
                </a:solidFill>
                <a:latin typeface="Calibri"/>
                <a:cs typeface="Calibri"/>
                <a:sym typeface="Calibri"/>
              </a:rPr>
              <a:t>§ 2 </a:t>
            </a:r>
            <a:r>
              <a:rPr lang="de-DE" sz="2800" dirty="0" smtClean="0">
                <a:solidFill>
                  <a:schemeClr val="dk1"/>
                </a:solidFill>
                <a:latin typeface="Calibri"/>
                <a:cs typeface="Calibri"/>
                <a:sym typeface="Calibri"/>
              </a:rPr>
              <a:t>Ehrennadel/</a:t>
            </a:r>
            <a:r>
              <a:rPr lang="de-DE" sz="2800" dirty="0" smtClean="0">
                <a:solidFill>
                  <a:srgbClr val="FF0000"/>
                </a:solidFill>
                <a:latin typeface="Calibri"/>
                <a:cs typeface="Calibri"/>
                <a:sym typeface="Calibri"/>
              </a:rPr>
              <a:t>Ehrung für besondere Verdienste</a:t>
            </a:r>
          </a:p>
          <a:p>
            <a:pPr lvl="0">
              <a:lnSpc>
                <a:spcPct val="150000"/>
              </a:lnSpc>
              <a:buSzPts val="2400"/>
            </a:pPr>
            <a:endParaRPr lang="de-DE" sz="2000" dirty="0">
              <a:solidFill>
                <a:srgbClr val="FF0000"/>
              </a:solidFill>
              <a:latin typeface="Calibri"/>
              <a:cs typeface="Calibri"/>
              <a:sym typeface="Calibri"/>
            </a:endParaRPr>
          </a:p>
          <a:p>
            <a:r>
              <a:rPr lang="de-DE" sz="2000" dirty="0"/>
              <a:t>Die Ehrennadel wird in </a:t>
            </a:r>
            <a:r>
              <a:rPr lang="de-DE" sz="2000" dirty="0" smtClean="0"/>
              <a:t>Gold </a:t>
            </a:r>
            <a:r>
              <a:rPr lang="de-DE" sz="2000" dirty="0" smtClean="0">
                <a:solidFill>
                  <a:srgbClr val="FF0000"/>
                </a:solidFill>
              </a:rPr>
              <a:t>und</a:t>
            </a:r>
            <a:r>
              <a:rPr lang="de-DE" sz="2000" dirty="0" smtClean="0"/>
              <a:t> </a:t>
            </a:r>
            <a:r>
              <a:rPr lang="de-DE" sz="2000" dirty="0"/>
              <a:t>Silber </a:t>
            </a:r>
            <a:r>
              <a:rPr lang="de-DE" sz="2000" strike="sngStrike" dirty="0">
                <a:solidFill>
                  <a:srgbClr val="FF0000"/>
                </a:solidFill>
              </a:rPr>
              <a:t>und Bronze </a:t>
            </a:r>
            <a:r>
              <a:rPr lang="de-DE" sz="2000" dirty="0" smtClean="0"/>
              <a:t>verliehen</a:t>
            </a:r>
            <a:r>
              <a:rPr lang="de-DE" sz="2000" dirty="0"/>
              <a:t>. Mit ihr werden Personen geehrt, die </a:t>
            </a:r>
            <a:r>
              <a:rPr lang="de-DE" sz="2000" strike="sngStrike" dirty="0">
                <a:solidFill>
                  <a:srgbClr val="FF0000"/>
                </a:solidFill>
              </a:rPr>
              <a:t>sich dank langjähriger verdienstvoller Mitarbeit ausgezeichnet haben oder </a:t>
            </a:r>
            <a:r>
              <a:rPr lang="de-DE" sz="2000" dirty="0"/>
              <a:t>langjährige Mitglieder des Vereins sind. </a:t>
            </a:r>
            <a:r>
              <a:rPr lang="de-DE" sz="2000" dirty="0" smtClean="0">
                <a:solidFill>
                  <a:srgbClr val="FF0000"/>
                </a:solidFill>
              </a:rPr>
              <a:t>Mitglieder, die sich durch langjährige verdienstvolle Mitarbeit ausgezeichnet haben, erhalten eine Ehrung für besondere Verdienste.</a:t>
            </a:r>
            <a:endParaRPr lang="de-DE" sz="2000" dirty="0">
              <a:solidFill>
                <a:srgbClr val="FF0000"/>
              </a:solidFill>
            </a:endParaRPr>
          </a:p>
          <a:p>
            <a:endParaRPr lang="de-DE" sz="2000" dirty="0"/>
          </a:p>
          <a:p>
            <a:pPr marL="342900" indent="-342900">
              <a:buAutoNum type="alphaLcParenR"/>
            </a:pPr>
            <a:r>
              <a:rPr lang="de-DE" sz="2000" strike="sngStrike" dirty="0">
                <a:solidFill>
                  <a:srgbClr val="FF0000"/>
                </a:solidFill>
              </a:rPr>
              <a:t>Die Ehrennadel in Bronze wird für eine zehnjährige aktive Mitarbeit (Vorstandstätigkeit, Abteilungsvorstandstätigkeit, Jugendbetreuung usw.) verliehen. </a:t>
            </a:r>
            <a:r>
              <a:rPr lang="de-DE" sz="2000" dirty="0" smtClean="0">
                <a:solidFill>
                  <a:srgbClr val="FF0000"/>
                </a:solidFill>
              </a:rPr>
              <a:t>Die Ehrung für besondere Verdienste erhalten Mitglieder, die sich durch eine langjährige aktive Mitarbeit </a:t>
            </a:r>
            <a:r>
              <a:rPr lang="de-DE" sz="2000" dirty="0">
                <a:solidFill>
                  <a:srgbClr val="FF0000"/>
                </a:solidFill>
              </a:rPr>
              <a:t>(Vorstandstätigkeit, Abteilungsvorstandstätigkeit, Jugendbetreuung usw.) </a:t>
            </a:r>
            <a:r>
              <a:rPr lang="de-DE" sz="2000" dirty="0" smtClean="0">
                <a:solidFill>
                  <a:srgbClr val="FF0000"/>
                </a:solidFill>
              </a:rPr>
              <a:t>ausgezeichnet haben</a:t>
            </a:r>
            <a:r>
              <a:rPr lang="de-DE" sz="1600" dirty="0" smtClean="0">
                <a:solidFill>
                  <a:srgbClr val="FF0000"/>
                </a:solidFill>
              </a:rPr>
              <a:t>.</a:t>
            </a:r>
            <a:endParaRPr lang="de-DE" sz="1600" dirty="0">
              <a:solidFill>
                <a:srgbClr val="FF0000"/>
              </a:solidFill>
            </a:endParaRPr>
          </a:p>
          <a:p>
            <a:endParaRPr lang="de-DE" sz="1600" strike="sngStrike" dirty="0" smtClean="0">
              <a:solidFill>
                <a:srgbClr val="FF0000"/>
              </a:solidFill>
            </a:endParaRPr>
          </a:p>
          <a:p>
            <a:endParaRPr lang="de-DE" strike="sngStrike" dirty="0">
              <a:solidFill>
                <a:srgbClr val="FF0000"/>
              </a:solidFill>
            </a:endParaRPr>
          </a:p>
          <a:p>
            <a:endParaRPr lang="de-DE" dirty="0"/>
          </a:p>
          <a:p>
            <a:pPr marL="0" marR="0" lvl="0" indent="0" algn="l" rtl="0">
              <a:lnSpc>
                <a:spcPct val="150000"/>
              </a:lnSpc>
              <a:spcBef>
                <a:spcPts val="0"/>
              </a:spcBef>
              <a:spcAft>
                <a:spcPts val="0"/>
              </a:spcAft>
              <a:buClr>
                <a:srgbClr val="000000"/>
              </a:buClr>
              <a:buSzPts val="2400"/>
              <a:buFont typeface="Arial"/>
              <a:buNone/>
            </a:pPr>
            <a:endParaRPr sz="1400" b="0" i="0" u="none" strike="noStrike" cap="none" dirty="0">
              <a:solidFill>
                <a:srgbClr val="000000"/>
              </a:solidFill>
              <a:latin typeface="+mn-lt"/>
              <a:sym typeface="Arial"/>
            </a:endParaRPr>
          </a:p>
        </p:txBody>
      </p:sp>
      <p:sp>
        <p:nvSpPr>
          <p:cNvPr id="351" name="Google Shape;351;p33"/>
          <p:cNvSpPr txBox="1">
            <a:spLocks noGrp="1"/>
          </p:cNvSpPr>
          <p:nvPr>
            <p:ph type="title"/>
          </p:nvPr>
        </p:nvSpPr>
        <p:spPr>
          <a:xfrm>
            <a:off x="773292" y="156579"/>
            <a:ext cx="10515600" cy="9102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Anträge</a:t>
            </a:r>
            <a:endParaRPr dirty="0">
              <a:latin typeface="+mn-lt"/>
            </a:endParaRPr>
          </a:p>
        </p:txBody>
      </p:sp>
    </p:spTree>
    <p:extLst>
      <p:ext uri="{BB962C8B-B14F-4D97-AF65-F5344CB8AC3E}">
        <p14:creationId xmlns:p14="http://schemas.microsoft.com/office/powerpoint/2010/main" val="37553420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3"/>
          <p:cNvSpPr txBox="1"/>
          <p:nvPr/>
        </p:nvSpPr>
        <p:spPr>
          <a:xfrm>
            <a:off x="691811" y="1371823"/>
            <a:ext cx="9928575" cy="3524001"/>
          </a:xfrm>
          <a:prstGeom prst="rect">
            <a:avLst/>
          </a:prstGeom>
          <a:noFill/>
          <a:ln>
            <a:noFill/>
          </a:ln>
        </p:spPr>
        <p:txBody>
          <a:bodyPr spcFirstLastPara="1" wrap="square" lIns="91425" tIns="45700" rIns="91425" bIns="45700" anchor="t" anchorCtr="0">
            <a:spAutoFit/>
          </a:bodyPr>
          <a:lstStyle/>
          <a:p>
            <a:endParaRPr lang="de-DE" sz="1600" strike="sngStrike" dirty="0" smtClean="0">
              <a:solidFill>
                <a:srgbClr val="FF0000"/>
              </a:solidFill>
            </a:endParaRPr>
          </a:p>
          <a:p>
            <a:r>
              <a:rPr lang="de-DE" sz="2400" dirty="0" smtClean="0">
                <a:solidFill>
                  <a:schemeClr val="tx1"/>
                </a:solidFill>
              </a:rPr>
              <a:t>Begründung: </a:t>
            </a:r>
            <a:br>
              <a:rPr lang="de-DE" sz="2400" dirty="0" smtClean="0">
                <a:solidFill>
                  <a:schemeClr val="tx1"/>
                </a:solidFill>
              </a:rPr>
            </a:br>
            <a:endParaRPr lang="de-DE" sz="2400" dirty="0" smtClean="0">
              <a:solidFill>
                <a:schemeClr val="tx1"/>
              </a:solidFill>
            </a:endParaRPr>
          </a:p>
          <a:p>
            <a:r>
              <a:rPr lang="de-DE" sz="2400" dirty="0" smtClean="0">
                <a:solidFill>
                  <a:schemeClr val="tx1"/>
                </a:solidFill>
              </a:rPr>
              <a:t>Ein sehr großer Teil der Personen, die mit der Ehrennadel in Bronze ausgezeichnet wurden, haben bereits eine Nadel in Silber oder sogar in Gold erhalten. Die Ehrennadel in Silber oder Gold wird zudem häufiger verliehen als die in Bronze, so dass die Wertigkeit falsch ist.</a:t>
            </a:r>
          </a:p>
          <a:p>
            <a:endParaRPr lang="de-DE" dirty="0" smtClean="0">
              <a:solidFill>
                <a:schemeClr val="tx1"/>
              </a:solidFill>
            </a:endParaRPr>
          </a:p>
          <a:p>
            <a:endParaRPr lang="de-DE" strike="sngStrike" dirty="0">
              <a:solidFill>
                <a:srgbClr val="FF0000"/>
              </a:solidFill>
            </a:endParaRPr>
          </a:p>
          <a:p>
            <a:endParaRPr lang="de-DE" dirty="0"/>
          </a:p>
          <a:p>
            <a:pPr marL="0" marR="0" lvl="0" indent="0" algn="l" rtl="0">
              <a:lnSpc>
                <a:spcPct val="150000"/>
              </a:lnSpc>
              <a:spcBef>
                <a:spcPts val="0"/>
              </a:spcBef>
              <a:spcAft>
                <a:spcPts val="0"/>
              </a:spcAft>
              <a:buClr>
                <a:srgbClr val="000000"/>
              </a:buClr>
              <a:buSzPts val="2400"/>
              <a:buFont typeface="Arial"/>
              <a:buNone/>
            </a:pPr>
            <a:endParaRPr sz="1400" b="0" i="0" u="none" strike="noStrike" cap="none" dirty="0">
              <a:solidFill>
                <a:srgbClr val="000000"/>
              </a:solidFill>
              <a:latin typeface="+mn-lt"/>
              <a:sym typeface="Arial"/>
            </a:endParaRPr>
          </a:p>
        </p:txBody>
      </p:sp>
      <p:sp>
        <p:nvSpPr>
          <p:cNvPr id="351" name="Google Shape;351;p33"/>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Anträge</a:t>
            </a:r>
            <a:endParaRPr dirty="0">
              <a:latin typeface="+mn-lt"/>
            </a:endParaRPr>
          </a:p>
        </p:txBody>
      </p:sp>
    </p:spTree>
    <p:extLst>
      <p:ext uri="{BB962C8B-B14F-4D97-AF65-F5344CB8AC3E}">
        <p14:creationId xmlns:p14="http://schemas.microsoft.com/office/powerpoint/2010/main" val="414934567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6"/>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Ehrungen</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
          <p:cNvSpPr txBox="1"/>
          <p:nvPr/>
        </p:nvSpPr>
        <p:spPr>
          <a:xfrm>
            <a:off x="3653033" y="-361950"/>
            <a:ext cx="3854528" cy="109756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000"/>
              <a:buFont typeface="Calibri"/>
              <a:buNone/>
            </a:pPr>
            <a:r>
              <a:rPr lang="de-DE" sz="4000" b="1" i="0" u="none" strike="noStrike" cap="none" dirty="0">
                <a:solidFill>
                  <a:schemeClr val="dk1"/>
                </a:solidFill>
                <a:latin typeface="Calibri"/>
                <a:ea typeface="Calibri"/>
                <a:cs typeface="Calibri"/>
                <a:sym typeface="Calibri"/>
              </a:rPr>
              <a:t>Tagesordnung</a:t>
            </a:r>
            <a:endParaRPr sz="1400" b="0" i="0" u="none" strike="noStrike" cap="none" dirty="0">
              <a:solidFill>
                <a:srgbClr val="000000"/>
              </a:solidFill>
              <a:latin typeface="Arial"/>
              <a:ea typeface="Arial"/>
              <a:cs typeface="Arial"/>
              <a:sym typeface="Arial"/>
            </a:endParaRPr>
          </a:p>
        </p:txBody>
      </p:sp>
      <p:sp>
        <p:nvSpPr>
          <p:cNvPr id="117" name="Google Shape;117;p2"/>
          <p:cNvSpPr txBox="1"/>
          <p:nvPr/>
        </p:nvSpPr>
        <p:spPr>
          <a:xfrm>
            <a:off x="6177798" y="2047797"/>
            <a:ext cx="5301996" cy="230828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smtClean="0">
                <a:solidFill>
                  <a:srgbClr val="FF0000"/>
                </a:solidFill>
                <a:latin typeface="+mn-lt"/>
                <a:ea typeface="Calibri"/>
                <a:cs typeface="Calibri"/>
                <a:sym typeface="Calibri"/>
              </a:rPr>
              <a:t>Wahl </a:t>
            </a:r>
            <a:r>
              <a:rPr lang="de-DE" sz="1600" b="0" i="0" u="none" strike="noStrike" cap="none" dirty="0">
                <a:solidFill>
                  <a:srgbClr val="FF0000"/>
                </a:solidFill>
                <a:latin typeface="+mn-lt"/>
                <a:ea typeface="Calibri"/>
                <a:cs typeface="Calibri"/>
                <a:sym typeface="Calibri"/>
              </a:rPr>
              <a:t>Kassenprüfer/in (bisher </a:t>
            </a:r>
            <a:r>
              <a:rPr lang="de-DE" sz="1600" b="0" i="0" u="none" strike="noStrike" cap="none" dirty="0" smtClean="0">
                <a:solidFill>
                  <a:srgbClr val="FF0000"/>
                </a:solidFill>
                <a:latin typeface="+mn-lt"/>
                <a:ea typeface="Calibri"/>
                <a:cs typeface="Calibri"/>
                <a:sym typeface="Calibri"/>
              </a:rPr>
              <a:t>Constanze Schneider)</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startAt="8"/>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Anträge</a:t>
            </a:r>
            <a:br>
              <a:rPr lang="de-DE" sz="1600" b="0" i="0" u="none" strike="noStrike" cap="none" dirty="0">
                <a:solidFill>
                  <a:srgbClr val="FF0000"/>
                </a:solidFill>
                <a:latin typeface="+mn-lt"/>
                <a:ea typeface="Calibri"/>
                <a:cs typeface="Calibri"/>
                <a:sym typeface="Calibri"/>
              </a:rPr>
            </a:b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Ehrungen</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startAt="8"/>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a:solidFill>
                  <a:srgbClr val="FF0000"/>
                </a:solidFill>
                <a:latin typeface="+mn-lt"/>
                <a:ea typeface="Calibri"/>
                <a:cs typeface="Calibri"/>
                <a:sym typeface="Calibri"/>
              </a:rPr>
              <a:t>SC DJK-Ausblick auf das Jahr </a:t>
            </a:r>
            <a:r>
              <a:rPr lang="de-DE" sz="1600" b="0" i="0" u="none" strike="noStrike" cap="none" dirty="0" smtClean="0">
                <a:solidFill>
                  <a:srgbClr val="FF0000"/>
                </a:solidFill>
                <a:latin typeface="+mn-lt"/>
                <a:ea typeface="Calibri"/>
                <a:cs typeface="Calibri"/>
                <a:sym typeface="Calibri"/>
              </a:rPr>
              <a:t>2023</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startAt="8"/>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mj-lt"/>
              <a:buAutoNum type="arabicPeriod" startAt="8"/>
            </a:pPr>
            <a:r>
              <a:rPr lang="de-DE" sz="1600" b="0" i="0" u="none" strike="noStrike" cap="none" dirty="0" smtClean="0">
                <a:solidFill>
                  <a:srgbClr val="FF0000"/>
                </a:solidFill>
                <a:latin typeface="+mn-lt"/>
                <a:ea typeface="Calibri"/>
                <a:cs typeface="Calibri"/>
                <a:sym typeface="Calibri"/>
              </a:rPr>
              <a:t>Informationen und Diskussion</a:t>
            </a:r>
            <a:endParaRPr sz="1800" b="1" i="0" u="none" strike="noStrike" cap="none" dirty="0">
              <a:solidFill>
                <a:srgbClr val="FF0000"/>
              </a:solidFill>
              <a:latin typeface="+mn-lt"/>
              <a:ea typeface="Calibri"/>
              <a:cs typeface="Calibri"/>
              <a:sym typeface="Calibri"/>
            </a:endParaRPr>
          </a:p>
        </p:txBody>
      </p:sp>
      <p:sp>
        <p:nvSpPr>
          <p:cNvPr id="118" name="Google Shape;118;p2"/>
          <p:cNvSpPr txBox="1"/>
          <p:nvPr/>
        </p:nvSpPr>
        <p:spPr>
          <a:xfrm>
            <a:off x="0" y="907060"/>
            <a:ext cx="5957180" cy="550916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0000"/>
              </a:buClr>
              <a:buSzPts val="1600"/>
              <a:buFont typeface="+mj-lt"/>
              <a:buAutoNum type="arabicPeriod"/>
            </a:pPr>
            <a:r>
              <a:rPr lang="de-DE" sz="1600" b="0" i="0" u="none" strike="noStrike" cap="none" dirty="0">
                <a:solidFill>
                  <a:srgbClr val="FF0000"/>
                </a:solidFill>
                <a:latin typeface="+mn-lt"/>
                <a:ea typeface="Calibri"/>
                <a:cs typeface="Calibri"/>
                <a:sym typeface="Calibri"/>
              </a:rPr>
              <a:t>Begrüßung durch Vorsitzenden Martin Steinbach</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Protokoll der Mitgliederversammlung </a:t>
            </a:r>
            <a:r>
              <a:rPr lang="de-DE" sz="1600" b="0" i="0" u="none" strike="noStrike" cap="none" dirty="0" smtClean="0">
                <a:solidFill>
                  <a:srgbClr val="FF0000"/>
                </a:solidFill>
                <a:latin typeface="+mn-lt"/>
                <a:ea typeface="Calibri"/>
                <a:cs typeface="Calibri"/>
                <a:sym typeface="Calibri"/>
              </a:rPr>
              <a:t>2022</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Geschäftsbericht über das Jahr </a:t>
            </a:r>
            <a:r>
              <a:rPr lang="de-DE" sz="1600" b="0" i="0" u="none" strike="noStrike" cap="none" dirty="0" smtClean="0">
                <a:solidFill>
                  <a:srgbClr val="FF0000"/>
                </a:solidFill>
                <a:latin typeface="+mn-lt"/>
                <a:ea typeface="Calibri"/>
                <a:cs typeface="Calibri"/>
                <a:sym typeface="Calibri"/>
              </a:rPr>
              <a:t>2022 </a:t>
            </a:r>
            <a:r>
              <a:rPr lang="de-DE" sz="1600" b="0" i="0" u="none" strike="noStrike" cap="none" dirty="0">
                <a:solidFill>
                  <a:srgbClr val="FF0000"/>
                </a:solidFill>
                <a:latin typeface="+mn-lt"/>
                <a:ea typeface="Calibri"/>
                <a:cs typeface="Calibri"/>
                <a:sym typeface="Calibri"/>
              </a:rPr>
              <a:t>durch den Vorsitzenden Martin Steinbach</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Bericht des Schatzmeisters Dieter Rengers</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marR="0" lvl="0" indent="-342900" algn="l" rtl="0">
              <a:lnSpc>
                <a:spcPct val="100000"/>
              </a:lnSpc>
              <a:spcBef>
                <a:spcPts val="0"/>
              </a:spcBef>
              <a:spcAft>
                <a:spcPts val="0"/>
              </a:spcAft>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Bericht der Kassenprüfer Constanze Schneider </a:t>
            </a:r>
            <a:r>
              <a:rPr lang="de-DE" sz="1600" b="0" i="0" u="none" strike="noStrike" cap="none" dirty="0" smtClean="0">
                <a:solidFill>
                  <a:srgbClr val="FF0000"/>
                </a:solidFill>
                <a:latin typeface="+mn-lt"/>
                <a:ea typeface="Calibri"/>
                <a:cs typeface="Calibri"/>
                <a:sym typeface="Calibri"/>
              </a:rPr>
              <a:t>/</a:t>
            </a:r>
            <a:br>
              <a:rPr lang="de-DE" sz="1600" b="0" i="0" u="none" strike="noStrike" cap="none" dirty="0" smtClean="0">
                <a:solidFill>
                  <a:srgbClr val="FF0000"/>
                </a:solidFill>
                <a:latin typeface="+mn-lt"/>
                <a:ea typeface="Calibri"/>
                <a:cs typeface="Calibri"/>
                <a:sym typeface="Calibri"/>
              </a:rPr>
            </a:br>
            <a:r>
              <a:rPr lang="de-DE" sz="1600" dirty="0" smtClean="0">
                <a:solidFill>
                  <a:srgbClr val="FF0000"/>
                </a:solidFill>
                <a:latin typeface="+mn-lt"/>
                <a:ea typeface="Calibri"/>
                <a:cs typeface="Calibri"/>
                <a:sym typeface="Calibri"/>
              </a:rPr>
              <a:t>N</a:t>
            </a:r>
            <a:r>
              <a:rPr lang="de-DE" sz="1600" b="0" i="0" u="none" strike="noStrike" cap="none" dirty="0" smtClean="0">
                <a:solidFill>
                  <a:srgbClr val="FF0000"/>
                </a:solidFill>
                <a:latin typeface="+mn-lt"/>
                <a:ea typeface="Calibri"/>
                <a:cs typeface="Calibri"/>
                <a:sym typeface="Calibri"/>
              </a:rPr>
              <a:t>orbert </a:t>
            </a:r>
            <a:r>
              <a:rPr lang="de-DE" sz="1600" b="0" i="0" u="none" strike="noStrike" cap="none" dirty="0" err="1" smtClean="0">
                <a:solidFill>
                  <a:srgbClr val="FF0000"/>
                </a:solidFill>
                <a:latin typeface="+mn-lt"/>
                <a:ea typeface="Calibri"/>
                <a:cs typeface="Calibri"/>
                <a:sym typeface="Calibri"/>
              </a:rPr>
              <a:t>Vechtel</a:t>
            </a:r>
            <a:endParaRPr sz="1400" b="0" i="0" u="none" strike="noStrike" cap="none" dirty="0">
              <a:solidFill>
                <a:srgbClr val="000000"/>
              </a:solidFill>
              <a:latin typeface="+mn-lt"/>
              <a:sym typeface="Arial"/>
            </a:endParaRPr>
          </a:p>
          <a:p>
            <a:pPr marL="444500" marR="0" lvl="0" indent="-342900" algn="l" rtl="0">
              <a:lnSpc>
                <a:spcPct val="100000"/>
              </a:lnSpc>
              <a:spcBef>
                <a:spcPts val="0"/>
              </a:spcBef>
              <a:spcAft>
                <a:spcPts val="0"/>
              </a:spcAft>
              <a:buClr>
                <a:schemeClr val="dk1"/>
              </a:buClr>
              <a:buSzPts val="1600"/>
              <a:buFont typeface="+mj-lt"/>
              <a:buAutoNum type="arabicPeriod"/>
            </a:pPr>
            <a:endParaRPr sz="1600" b="0" i="0" u="none" strike="noStrike" cap="none" dirty="0">
              <a:solidFill>
                <a:srgbClr val="FF0000"/>
              </a:solidFill>
              <a:latin typeface="+mn-lt"/>
              <a:ea typeface="Calibri"/>
              <a:cs typeface="Calibri"/>
              <a:sym typeface="Calibri"/>
            </a:endParaRPr>
          </a:p>
          <a:p>
            <a:pPr marL="342900" indent="-342900">
              <a:buClr>
                <a:srgbClr val="FF0000"/>
              </a:buClr>
              <a:buSzPts val="1600"/>
              <a:buFont typeface="Calibri"/>
              <a:buAutoNum type="arabicPeriod"/>
            </a:pPr>
            <a:r>
              <a:rPr lang="de-DE" sz="1600" b="0" i="0" u="none" strike="noStrike" cap="none" dirty="0">
                <a:solidFill>
                  <a:srgbClr val="FF0000"/>
                </a:solidFill>
                <a:latin typeface="+mn-lt"/>
                <a:ea typeface="Calibri"/>
                <a:cs typeface="Calibri"/>
                <a:sym typeface="Calibri"/>
              </a:rPr>
              <a:t>Entlastung des </a:t>
            </a:r>
            <a:r>
              <a:rPr lang="de-DE" sz="1600" b="0" i="0" u="none" strike="noStrike" cap="none" dirty="0" smtClean="0">
                <a:solidFill>
                  <a:srgbClr val="FF0000"/>
                </a:solidFill>
                <a:latin typeface="+mn-lt"/>
                <a:ea typeface="Calibri"/>
                <a:cs typeface="Calibri"/>
                <a:sym typeface="Calibri"/>
              </a:rPr>
              <a:t>Vorstandes</a:t>
            </a:r>
          </a:p>
          <a:p>
            <a:pPr marL="342900" indent="-342900">
              <a:buClr>
                <a:srgbClr val="FF0000"/>
              </a:buClr>
              <a:buSzPts val="1600"/>
              <a:buFont typeface="Calibri"/>
              <a:buAutoNum type="arabicPeriod"/>
            </a:pPr>
            <a:endParaRPr lang="de-DE" sz="1600" dirty="0">
              <a:solidFill>
                <a:srgbClr val="FF0000"/>
              </a:solidFill>
              <a:latin typeface="+mn-lt"/>
              <a:ea typeface="Calibri"/>
              <a:cs typeface="Calibri"/>
              <a:sym typeface="Calibri"/>
            </a:endParaRPr>
          </a:p>
          <a:p>
            <a:pPr marL="342900" indent="-342900">
              <a:buClr>
                <a:srgbClr val="FF0000"/>
              </a:buClr>
              <a:buSzPts val="1600"/>
              <a:buFont typeface="Calibri"/>
              <a:buAutoNum type="arabicPeriod"/>
            </a:pPr>
            <a:r>
              <a:rPr lang="de-DE" sz="1600" dirty="0" smtClean="0">
                <a:solidFill>
                  <a:srgbClr val="FF0000"/>
                </a:solidFill>
                <a:ea typeface="Calibri"/>
                <a:cs typeface="Calibri"/>
                <a:sym typeface="Calibri"/>
              </a:rPr>
              <a:t>Vorstandswahlen </a:t>
            </a:r>
          </a:p>
          <a:p>
            <a:pPr lvl="8">
              <a:buClr>
                <a:srgbClr val="FF0000"/>
              </a:buClr>
              <a:buSzPts val="1600"/>
              <a:tabLst>
                <a:tab pos="442913" algn="l"/>
              </a:tabLst>
            </a:pPr>
            <a:r>
              <a:rPr lang="de-DE" sz="1600" dirty="0">
                <a:solidFill>
                  <a:srgbClr val="FF0000"/>
                </a:solidFill>
                <a:ea typeface="Calibri"/>
                <a:cs typeface="Calibri"/>
                <a:sym typeface="Calibri"/>
              </a:rPr>
              <a:t> </a:t>
            </a:r>
            <a:r>
              <a:rPr lang="de-DE" sz="1600" dirty="0" smtClean="0">
                <a:solidFill>
                  <a:srgbClr val="FF0000"/>
                </a:solidFill>
                <a:ea typeface="Calibri"/>
                <a:cs typeface="Calibri"/>
                <a:sym typeface="Calibri"/>
              </a:rPr>
              <a:t>	a</a:t>
            </a:r>
            <a:r>
              <a:rPr lang="de-DE" sz="1600" dirty="0">
                <a:solidFill>
                  <a:srgbClr val="FF0000"/>
                </a:solidFill>
                <a:ea typeface="Calibri"/>
                <a:cs typeface="Calibri"/>
                <a:sym typeface="Calibri"/>
              </a:rPr>
              <a:t>. Stellvertr. Vorsitzender (bisher Markus Schöfbeck</a:t>
            </a:r>
            <a:r>
              <a:rPr lang="de-DE" sz="1600" dirty="0" smtClean="0">
                <a:solidFill>
                  <a:srgbClr val="FF0000"/>
                </a:solidFill>
                <a:ea typeface="Calibri"/>
                <a:cs typeface="Calibri"/>
                <a:sym typeface="Calibri"/>
              </a:rPr>
              <a:t>)</a:t>
            </a:r>
          </a:p>
          <a:p>
            <a:pPr lvl="8">
              <a:buClr>
                <a:srgbClr val="FF0000"/>
              </a:buClr>
              <a:buSzPts val="1600"/>
              <a:tabLst>
                <a:tab pos="442913" algn="l"/>
              </a:tabLst>
            </a:pPr>
            <a:r>
              <a:rPr lang="de-DE" sz="1600" dirty="0">
                <a:solidFill>
                  <a:srgbClr val="FF0000"/>
                </a:solidFill>
                <a:ea typeface="Calibri"/>
                <a:cs typeface="Calibri"/>
                <a:sym typeface="Calibri"/>
              </a:rPr>
              <a:t>	</a:t>
            </a:r>
            <a:r>
              <a:rPr lang="de-DE" sz="1600" dirty="0" smtClean="0">
                <a:solidFill>
                  <a:srgbClr val="FF0000"/>
                </a:solidFill>
                <a:ea typeface="Calibri"/>
                <a:cs typeface="Calibri"/>
                <a:sym typeface="Calibri"/>
              </a:rPr>
              <a:t>b</a:t>
            </a:r>
            <a:r>
              <a:rPr lang="de-DE" sz="1600" dirty="0">
                <a:solidFill>
                  <a:srgbClr val="FF0000"/>
                </a:solidFill>
                <a:ea typeface="Calibri"/>
                <a:cs typeface="Calibri"/>
                <a:sym typeface="Calibri"/>
              </a:rPr>
              <a:t>. Sportwart/in </a:t>
            </a:r>
            <a:r>
              <a:rPr lang="de-DE" sz="1600" dirty="0" smtClean="0">
                <a:solidFill>
                  <a:srgbClr val="FF0000"/>
                </a:solidFill>
                <a:ea typeface="Calibri"/>
                <a:cs typeface="Calibri"/>
                <a:sym typeface="Calibri"/>
              </a:rPr>
              <a:t>Wettkampfsport </a:t>
            </a:r>
            <a:r>
              <a:rPr lang="de-DE" sz="1600" dirty="0">
                <a:solidFill>
                  <a:srgbClr val="FF0000"/>
                </a:solidFill>
                <a:ea typeface="Calibri"/>
                <a:cs typeface="Calibri"/>
                <a:sym typeface="Calibri"/>
              </a:rPr>
              <a:t>(bisher Stefan Dieckmann)</a:t>
            </a:r>
            <a:br>
              <a:rPr lang="de-DE" sz="1600" dirty="0">
                <a:solidFill>
                  <a:srgbClr val="FF0000"/>
                </a:solidFill>
                <a:ea typeface="Calibri"/>
                <a:cs typeface="Calibri"/>
                <a:sym typeface="Calibri"/>
              </a:rPr>
            </a:br>
            <a:r>
              <a:rPr lang="de-DE" sz="1600" dirty="0" smtClean="0">
                <a:solidFill>
                  <a:srgbClr val="FF0000"/>
                </a:solidFill>
                <a:ea typeface="Calibri"/>
                <a:cs typeface="Calibri"/>
                <a:sym typeface="Calibri"/>
              </a:rPr>
              <a:t> 	c</a:t>
            </a:r>
            <a:r>
              <a:rPr lang="de-DE" sz="1600" dirty="0">
                <a:solidFill>
                  <a:srgbClr val="FF0000"/>
                </a:solidFill>
                <a:ea typeface="Calibri"/>
                <a:cs typeface="Calibri"/>
                <a:sym typeface="Calibri"/>
              </a:rPr>
              <a:t>. Marketingleiter/in (bisher Verena Kortmann)</a:t>
            </a:r>
            <a:br>
              <a:rPr lang="de-DE" sz="1600" dirty="0">
                <a:solidFill>
                  <a:srgbClr val="FF0000"/>
                </a:solidFill>
                <a:ea typeface="Calibri"/>
                <a:cs typeface="Calibri"/>
                <a:sym typeface="Calibri"/>
              </a:rPr>
            </a:br>
            <a:r>
              <a:rPr lang="de-DE" sz="1600" dirty="0" smtClean="0">
                <a:solidFill>
                  <a:srgbClr val="FF0000"/>
                </a:solidFill>
                <a:ea typeface="Calibri"/>
                <a:cs typeface="Calibri"/>
                <a:sym typeface="Calibri"/>
              </a:rPr>
              <a:t> 	d</a:t>
            </a:r>
            <a:r>
              <a:rPr lang="de-DE" sz="1600" dirty="0">
                <a:solidFill>
                  <a:srgbClr val="FF0000"/>
                </a:solidFill>
                <a:ea typeface="Calibri"/>
                <a:cs typeface="Calibri"/>
                <a:sym typeface="Calibri"/>
              </a:rPr>
              <a:t>. Beisitzer/in (bisher René Kruse)</a:t>
            </a:r>
            <a:br>
              <a:rPr lang="de-DE" sz="1600" dirty="0">
                <a:solidFill>
                  <a:srgbClr val="FF0000"/>
                </a:solidFill>
                <a:ea typeface="Calibri"/>
                <a:cs typeface="Calibri"/>
                <a:sym typeface="Calibri"/>
              </a:rPr>
            </a:br>
            <a:r>
              <a:rPr lang="de-DE" sz="1600" dirty="0" smtClean="0">
                <a:solidFill>
                  <a:srgbClr val="FF0000"/>
                </a:solidFill>
                <a:ea typeface="Calibri"/>
                <a:cs typeface="Calibri"/>
                <a:sym typeface="Calibri"/>
              </a:rPr>
              <a:t>	e</a:t>
            </a:r>
            <a:r>
              <a:rPr lang="de-DE" sz="1600" dirty="0">
                <a:solidFill>
                  <a:srgbClr val="FF0000"/>
                </a:solidFill>
                <a:ea typeface="Calibri"/>
                <a:cs typeface="Calibri"/>
                <a:sym typeface="Calibri"/>
              </a:rPr>
              <a:t>. Beisitzer/in (bisher André Henning)</a:t>
            </a:r>
            <a:endParaRPr lang="de-DE" sz="1600" dirty="0"/>
          </a:p>
          <a:p>
            <a:pPr marL="342900" marR="0" lvl="0" indent="-342900" algn="l" rtl="0">
              <a:lnSpc>
                <a:spcPct val="100000"/>
              </a:lnSpc>
              <a:spcBef>
                <a:spcPts val="0"/>
              </a:spcBef>
              <a:spcAft>
                <a:spcPts val="0"/>
              </a:spcAft>
              <a:buClr>
                <a:srgbClr val="FF0000"/>
              </a:buClr>
              <a:buSzPts val="1600"/>
              <a:buFont typeface="Calibri"/>
              <a:buAutoNum type="arabicPeriod"/>
            </a:pP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8"/>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smtClean="0">
                <a:latin typeface="+mn-lt"/>
              </a:rPr>
              <a:t>Ehrung Hildegard </a:t>
            </a:r>
            <a:r>
              <a:rPr lang="de-DE" sz="3600" dirty="0" err="1" smtClean="0">
                <a:latin typeface="+mn-lt"/>
              </a:rPr>
              <a:t>Düthmann</a:t>
            </a:r>
            <a:endParaRPr dirty="0">
              <a:latin typeface="+mn-lt"/>
            </a:endParaRPr>
          </a:p>
        </p:txBody>
      </p:sp>
      <p:sp>
        <p:nvSpPr>
          <p:cNvPr id="381" name="Google Shape;381;p38"/>
          <p:cNvSpPr txBox="1"/>
          <p:nvPr/>
        </p:nvSpPr>
        <p:spPr>
          <a:xfrm>
            <a:off x="773291" y="1297475"/>
            <a:ext cx="9166575" cy="45242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smtClean="0">
                <a:solidFill>
                  <a:schemeClr val="dk1"/>
                </a:solidFill>
                <a:latin typeface="+mn-lt"/>
                <a:ea typeface="Calibri"/>
                <a:cs typeface="Calibri"/>
                <a:sym typeface="Calibri"/>
              </a:rPr>
              <a:t>Hildegard </a:t>
            </a:r>
            <a:r>
              <a:rPr lang="de-DE" sz="2400" b="0" i="0" u="none" strike="noStrike" cap="none" dirty="0" err="1" smtClean="0">
                <a:solidFill>
                  <a:schemeClr val="dk1"/>
                </a:solidFill>
                <a:latin typeface="+mn-lt"/>
                <a:ea typeface="Calibri"/>
                <a:cs typeface="Calibri"/>
                <a:sym typeface="Calibri"/>
              </a:rPr>
              <a:t>Düthmann</a:t>
            </a:r>
            <a:r>
              <a:rPr lang="de-DE" sz="2400" b="0" i="0" u="none" strike="noStrike" cap="none" dirty="0" smtClean="0">
                <a:solidFill>
                  <a:schemeClr val="dk1"/>
                </a:solidFill>
                <a:latin typeface="+mn-lt"/>
                <a:ea typeface="Calibri"/>
                <a:cs typeface="Calibri"/>
                <a:sym typeface="Calibri"/>
              </a:rPr>
              <a:t> leitete über </a:t>
            </a:r>
            <a:r>
              <a:rPr lang="de-DE" sz="2400" dirty="0" smtClean="0">
                <a:solidFill>
                  <a:schemeClr val="dk1"/>
                </a:solidFill>
                <a:latin typeface="+mn-lt"/>
                <a:ea typeface="Calibri"/>
                <a:cs typeface="Calibri"/>
                <a:sym typeface="Calibri"/>
              </a:rPr>
              <a:t>viele Jahre die Rückengymnastikgruppe für Frauen. Mit viel Engagement konnte sie eine tolle Gruppe aufbauen, die sie im vergangenen Jahr schweren Herzens abgab, um sich in Zukunft um das Enkelkind kümmern zu können.</a:t>
            </a:r>
            <a:r>
              <a:rPr lang="de-DE" sz="2400" b="0" i="0" u="none" strike="noStrike" cap="none" dirty="0" smtClean="0">
                <a:solidFill>
                  <a:schemeClr val="dk1"/>
                </a:solidFill>
                <a:latin typeface="+mn-lt"/>
                <a:ea typeface="Calibri"/>
                <a:cs typeface="Calibri"/>
                <a:sym typeface="Calibri"/>
              </a:rPr>
              <a:t> </a:t>
            </a:r>
          </a:p>
          <a:p>
            <a:pPr marL="0" marR="0" lvl="0" indent="0" algn="l" rtl="0">
              <a:lnSpc>
                <a:spcPct val="100000"/>
              </a:lnSpc>
              <a:spcBef>
                <a:spcPts val="0"/>
              </a:spcBef>
              <a:spcAft>
                <a:spcPts val="0"/>
              </a:spcAft>
              <a:buClr>
                <a:srgbClr val="000000"/>
              </a:buClr>
              <a:buSzPts val="1800"/>
              <a:buFont typeface="Arial"/>
              <a:buNone/>
            </a:pPr>
            <a:r>
              <a:rPr lang="de-DE" sz="2400" dirty="0" smtClean="0">
                <a:solidFill>
                  <a:schemeClr val="dk1"/>
                </a:solidFill>
                <a:latin typeface="+mn-lt"/>
                <a:cs typeface="Calibri"/>
                <a:sym typeface="Calibri"/>
              </a:rPr>
              <a:t>Für ihre jahrelange hervorragende Leitung der Rückengymnastikgruppe erhält Hildegard </a:t>
            </a:r>
            <a:r>
              <a:rPr lang="de-DE" sz="2400" dirty="0" err="1" smtClean="0">
                <a:solidFill>
                  <a:schemeClr val="dk1"/>
                </a:solidFill>
                <a:latin typeface="+mn-lt"/>
                <a:cs typeface="Calibri"/>
                <a:sym typeface="Calibri"/>
              </a:rPr>
              <a:t>Düthmann</a:t>
            </a:r>
            <a:r>
              <a:rPr lang="de-DE" sz="2400" dirty="0" smtClean="0">
                <a:solidFill>
                  <a:schemeClr val="dk1"/>
                </a:solidFill>
                <a:latin typeface="+mn-lt"/>
                <a:cs typeface="Calibri"/>
                <a:sym typeface="Calibri"/>
              </a:rPr>
              <a:t> eine </a:t>
            </a:r>
            <a:r>
              <a:rPr lang="de-DE" sz="2400" b="1" dirty="0" smtClean="0">
                <a:solidFill>
                  <a:schemeClr val="dk1"/>
                </a:solidFill>
                <a:latin typeface="+mn-lt"/>
                <a:cs typeface="Calibri"/>
                <a:sym typeface="Calibri"/>
              </a:rPr>
              <a:t>Ehrung für besondere Verdienste.</a:t>
            </a:r>
            <a:endParaRPr sz="1800" b="1"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24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smtClean="0">
                <a:solidFill>
                  <a:schemeClr val="dk1"/>
                </a:solidFill>
                <a:latin typeface="+mn-lt"/>
                <a:ea typeface="Calibri"/>
                <a:cs typeface="Calibri"/>
                <a:sym typeface="Calibri"/>
              </a:rPr>
              <a:t>Hildegard </a:t>
            </a:r>
            <a:r>
              <a:rPr lang="de-DE" sz="2400" b="0" i="0" u="none" strike="noStrike" cap="none" dirty="0" err="1" smtClean="0">
                <a:solidFill>
                  <a:schemeClr val="dk1"/>
                </a:solidFill>
                <a:latin typeface="+mn-lt"/>
                <a:ea typeface="Calibri"/>
                <a:cs typeface="Calibri"/>
                <a:sym typeface="Calibri"/>
              </a:rPr>
              <a:t>Düthmann</a:t>
            </a:r>
            <a:r>
              <a:rPr lang="de-DE" sz="2400" b="0" i="0" u="none" strike="noStrike" cap="none" dirty="0" smtClean="0">
                <a:solidFill>
                  <a:schemeClr val="dk1"/>
                </a:solidFill>
                <a:latin typeface="+mn-lt"/>
                <a:ea typeface="Calibri"/>
                <a:cs typeface="Calibri"/>
                <a:sym typeface="Calibri"/>
              </a:rPr>
              <a:t> bedankt sich für die Ehrung, kann heute aber leider nicht vor Ort sein und wird gesondert durch den Vorstand geehrt.</a:t>
            </a:r>
            <a:endParaRPr sz="2400" b="0" i="0" u="none" strike="noStrike" cap="none" dirty="0">
              <a:solidFill>
                <a:schemeClr val="dk1"/>
              </a:solidFill>
              <a:latin typeface="+mn-lt"/>
              <a:ea typeface="Calibri"/>
              <a:cs typeface="Calibri"/>
              <a:sym typeface="Calibri"/>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8"/>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smtClean="0">
                <a:latin typeface="+mn-lt"/>
              </a:rPr>
              <a:t>Ehrung Axel Korn</a:t>
            </a:r>
            <a:endParaRPr dirty="0">
              <a:latin typeface="+mn-lt"/>
            </a:endParaRPr>
          </a:p>
        </p:txBody>
      </p:sp>
      <p:sp>
        <p:nvSpPr>
          <p:cNvPr id="381" name="Google Shape;381;p38"/>
          <p:cNvSpPr txBox="1"/>
          <p:nvPr/>
        </p:nvSpPr>
        <p:spPr>
          <a:xfrm>
            <a:off x="773291" y="1297475"/>
            <a:ext cx="9166575" cy="5078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smtClean="0">
                <a:solidFill>
                  <a:schemeClr val="dk1"/>
                </a:solidFill>
                <a:latin typeface="+mn-lt"/>
                <a:ea typeface="Calibri"/>
                <a:cs typeface="Calibri"/>
                <a:sym typeface="Calibri"/>
              </a:rPr>
              <a:t>Axel Korn war über mehrere Jahre für die Pressearbeit/Homepagepflege der Volleyball-Abteilung zuständig. Er unterstützt unseren Verein zudem noch bei der Erstellung und beim Druck von Plakaten und Flyern. </a:t>
            </a:r>
          </a:p>
          <a:p>
            <a:pPr marL="0" marR="0" lvl="0" indent="0" algn="l" rtl="0">
              <a:lnSpc>
                <a:spcPct val="100000"/>
              </a:lnSpc>
              <a:spcBef>
                <a:spcPts val="0"/>
              </a:spcBef>
              <a:spcAft>
                <a:spcPts val="0"/>
              </a:spcAft>
              <a:buClr>
                <a:srgbClr val="000000"/>
              </a:buClr>
              <a:buSzPts val="1800"/>
              <a:buFont typeface="Arial"/>
              <a:buNone/>
            </a:pPr>
            <a:r>
              <a:rPr lang="de-DE" sz="2400" dirty="0" smtClean="0">
                <a:solidFill>
                  <a:schemeClr val="dk1"/>
                </a:solidFill>
                <a:latin typeface="+mn-lt"/>
                <a:cs typeface="Calibri"/>
                <a:sym typeface="Calibri"/>
              </a:rPr>
              <a:t>Für seine jahrelange Unterstützung und Mitarbeit möchten wir uns bei Axel in Form einer </a:t>
            </a:r>
            <a:r>
              <a:rPr lang="de-DE" sz="2400" b="1" dirty="0" smtClean="0">
                <a:solidFill>
                  <a:schemeClr val="dk1"/>
                </a:solidFill>
                <a:latin typeface="+mn-lt"/>
                <a:cs typeface="Calibri"/>
                <a:sym typeface="Calibri"/>
              </a:rPr>
              <a:t>Ehrung für besondere Verdienste </a:t>
            </a:r>
            <a:r>
              <a:rPr lang="de-DE" sz="2400" dirty="0" smtClean="0">
                <a:solidFill>
                  <a:schemeClr val="dk1"/>
                </a:solidFill>
                <a:latin typeface="+mn-lt"/>
                <a:cs typeface="Calibri"/>
                <a:sym typeface="Calibri"/>
              </a:rPr>
              <a:t>bedanken.</a:t>
            </a:r>
          </a:p>
          <a:p>
            <a:pPr marL="0" marR="0" lvl="0" indent="0" algn="l" rtl="0">
              <a:lnSpc>
                <a:spcPct val="100000"/>
              </a:lnSpc>
              <a:spcBef>
                <a:spcPts val="0"/>
              </a:spcBef>
              <a:spcAft>
                <a:spcPts val="0"/>
              </a:spcAft>
              <a:buClr>
                <a:srgbClr val="000000"/>
              </a:buClr>
              <a:buSzPts val="1800"/>
              <a:buFont typeface="Arial"/>
              <a:buNone/>
            </a:pPr>
            <a:endParaRPr lang="de-DE" sz="2400" b="1" i="0" u="none" strike="noStrike" cap="none" dirty="0">
              <a:solidFill>
                <a:schemeClr val="dk1"/>
              </a:solidFill>
              <a:latin typeface="+mn-lt"/>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2400" dirty="0" smtClean="0">
                <a:solidFill>
                  <a:schemeClr val="dk1"/>
                </a:solidFill>
                <a:latin typeface="+mn-lt"/>
                <a:cs typeface="Calibri"/>
                <a:sym typeface="Calibri"/>
              </a:rPr>
              <a:t>Axel Korn bedankt sich herzlich für die Auszeichnung und lässt sich entschuldigen, da er auf Grund anderer Verpflichtungen nicht vor Ort sein kann. Er wird zu einem anderen Anlass durch den Vorstand geehrt.</a:t>
            </a:r>
            <a:endParaRPr sz="180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99181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9"/>
          <p:cNvSpPr txBox="1">
            <a:spLocks noGrp="1"/>
          </p:cNvSpPr>
          <p:nvPr>
            <p:ph type="title"/>
          </p:nvPr>
        </p:nvSpPr>
        <p:spPr>
          <a:xfrm>
            <a:off x="773291" y="-2064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387" name="Google Shape;387;p39"/>
          <p:cNvSpPr txBox="1"/>
          <p:nvPr/>
        </p:nvSpPr>
        <p:spPr>
          <a:xfrm>
            <a:off x="773291" y="1043328"/>
            <a:ext cx="885648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Silberne Ehrennadel für 25 Jahre Mitgliedschaft</a:t>
            </a:r>
            <a:endParaRPr sz="1400" b="0" i="0" u="none" strike="noStrike" cap="none" dirty="0">
              <a:solidFill>
                <a:srgbClr val="000000"/>
              </a:solidFill>
              <a:latin typeface="+mn-lt"/>
              <a:sym typeface="Arial"/>
            </a:endParaRPr>
          </a:p>
        </p:txBody>
      </p:sp>
      <p:graphicFrame>
        <p:nvGraphicFramePr>
          <p:cNvPr id="388" name="Google Shape;388;p39"/>
          <p:cNvGraphicFramePr/>
          <p:nvPr>
            <p:extLst>
              <p:ext uri="{D42A27DB-BD31-4B8C-83A1-F6EECF244321}">
                <p14:modId xmlns:p14="http://schemas.microsoft.com/office/powerpoint/2010/main" val="3942765483"/>
              </p:ext>
            </p:extLst>
          </p:nvPr>
        </p:nvGraphicFramePr>
        <p:xfrm>
          <a:off x="773291" y="1664020"/>
          <a:ext cx="4205100" cy="4327450"/>
        </p:xfrm>
        <a:graphic>
          <a:graphicData uri="http://schemas.openxmlformats.org/drawingml/2006/table">
            <a:tbl>
              <a:tblPr>
                <a:noFill/>
                <a:tableStyleId>{27C04A5E-0438-4142-A190-D8B6465D0D13}</a:tableStyleId>
              </a:tblPr>
              <a:tblGrid>
                <a:gridCol w="1969900">
                  <a:extLst>
                    <a:ext uri="{9D8B030D-6E8A-4147-A177-3AD203B41FA5}">
                      <a16:colId xmlns:a16="http://schemas.microsoft.com/office/drawing/2014/main" val="20000"/>
                    </a:ext>
                  </a:extLst>
                </a:gridCol>
                <a:gridCol w="2235200">
                  <a:extLst>
                    <a:ext uri="{9D8B030D-6E8A-4147-A177-3AD203B41FA5}">
                      <a16:colId xmlns:a16="http://schemas.microsoft.com/office/drawing/2014/main" val="20001"/>
                    </a:ext>
                  </a:extLst>
                </a:gridCol>
              </a:tblGrid>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Philip</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Berndt</a:t>
                      </a:r>
                    </a:p>
                  </a:txBody>
                  <a:tcPr marL="6025" marR="6025" marT="6025" marB="0" anchor="ctr">
                    <a:solidFill>
                      <a:schemeClr val="bg1"/>
                    </a:solidFill>
                  </a:tcPr>
                </a:tc>
                <a:extLst>
                  <a:ext uri="{0D108BD9-81ED-4DB2-BD59-A6C34878D82A}">
                    <a16:rowId xmlns:a16="http://schemas.microsoft.com/office/drawing/2014/main" val="10000"/>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Verena</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Berndt</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1"/>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chemeClr val="tx1"/>
                          </a:solidFill>
                          <a:latin typeface="+mn-lt"/>
                          <a:ea typeface="Arial"/>
                          <a:cs typeface="Arial"/>
                          <a:sym typeface="Arial"/>
                        </a:rPr>
                        <a:t>Angelika</a:t>
                      </a:r>
                      <a:endParaRPr sz="2800" b="0" i="0" u="none" strike="noStrike" cap="none" dirty="0">
                        <a:solidFill>
                          <a:schemeClr val="tx1"/>
                        </a:solidFill>
                        <a:latin typeface="+mn-lt"/>
                        <a:ea typeface="Arial"/>
                        <a:cs typeface="Arial"/>
                        <a:sym typeface="Arial"/>
                      </a:endParaRPr>
                    </a:p>
                  </a:txBody>
                  <a:tcPr marL="6025" marR="6025" marT="60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smtClean="0">
                          <a:solidFill>
                            <a:schemeClr val="tx1"/>
                          </a:solidFill>
                          <a:latin typeface="+mn-lt"/>
                          <a:ea typeface="Arial"/>
                          <a:cs typeface="Arial"/>
                          <a:sym typeface="Arial"/>
                        </a:rPr>
                        <a:t>Bomkamp</a:t>
                      </a:r>
                      <a:endParaRPr sz="2800" b="0" i="0" u="none" strike="noStrike" cap="none" dirty="0">
                        <a:solidFill>
                          <a:schemeClr val="tx1"/>
                        </a:solidFill>
                        <a:latin typeface="+mn-lt"/>
                        <a:ea typeface="Arial"/>
                        <a:cs typeface="Arial"/>
                        <a:sym typeface="Arial"/>
                      </a:endParaRPr>
                    </a:p>
                  </a:txBody>
                  <a:tcPr marL="6025" marR="6025" marT="6025" marB="0" anchor="ctr">
                    <a:solidFill>
                      <a:srgbClr val="FF0000"/>
                    </a:solidFill>
                  </a:tcPr>
                </a:tc>
                <a:extLst>
                  <a:ext uri="{0D108BD9-81ED-4DB2-BD59-A6C34878D82A}">
                    <a16:rowId xmlns:a16="http://schemas.microsoft.com/office/drawing/2014/main" val="10002"/>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Margit</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Burchardt</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3"/>
                  </a:ext>
                </a:extLst>
              </a:tr>
              <a:tr h="42972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Anett</a:t>
                      </a:r>
                      <a:endParaRPr sz="24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Büscher</a:t>
                      </a:r>
                      <a:endParaRPr sz="28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extLst>
                  <a:ext uri="{0D108BD9-81ED-4DB2-BD59-A6C34878D82A}">
                    <a16:rowId xmlns:a16="http://schemas.microsoft.com/office/drawing/2014/main" val="10004"/>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Hubertus</a:t>
                      </a:r>
                      <a:endParaRPr sz="28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Diepenbrock</a:t>
                      </a:r>
                      <a:endParaRPr sz="28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extLst>
                  <a:ext uri="{0D108BD9-81ED-4DB2-BD59-A6C34878D82A}">
                    <a16:rowId xmlns:a16="http://schemas.microsoft.com/office/drawing/2014/main" val="10005"/>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Karl-Heinz</a:t>
                      </a:r>
                      <a:endParaRPr sz="28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smtClean="0">
                          <a:solidFill>
                            <a:srgbClr val="000000"/>
                          </a:solidFill>
                          <a:latin typeface="+mn-lt"/>
                          <a:ea typeface="Arial"/>
                          <a:cs typeface="Arial"/>
                          <a:sym typeface="Arial"/>
                        </a:rPr>
                        <a:t>Harhoff</a:t>
                      </a:r>
                      <a:endParaRPr sz="28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extLst>
                  <a:ext uri="{0D108BD9-81ED-4DB2-BD59-A6C34878D82A}">
                    <a16:rowId xmlns:a16="http://schemas.microsoft.com/office/drawing/2014/main" val="10006"/>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Martin</a:t>
                      </a:r>
                      <a:endParaRPr sz="2800" b="0" i="0" u="none" strike="noStrike" cap="none" dirty="0">
                        <a:solidFill>
                          <a:srgbClr val="000000"/>
                        </a:solidFill>
                        <a:latin typeface="+mn-lt"/>
                        <a:ea typeface="Arial"/>
                        <a:cs typeface="Arial"/>
                        <a:sym typeface="Arial"/>
                      </a:endParaRPr>
                    </a:p>
                  </a:txBody>
                  <a:tcPr marL="6025" marR="6025" marT="6025" marB="0" anchor="ctr">
                    <a:solidFill>
                      <a:srgbClr val="92D050"/>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Heidemann</a:t>
                      </a:r>
                      <a:endParaRPr sz="2800" b="0" i="0" u="none" strike="noStrike" cap="none" dirty="0">
                        <a:solidFill>
                          <a:srgbClr val="000000"/>
                        </a:solidFill>
                        <a:latin typeface="+mn-lt"/>
                        <a:ea typeface="Arial"/>
                        <a:cs typeface="Arial"/>
                        <a:sym typeface="Arial"/>
                      </a:endParaRPr>
                    </a:p>
                  </a:txBody>
                  <a:tcPr marL="6025" marR="6025" marT="6025" marB="0" anchor="ctr">
                    <a:solidFill>
                      <a:srgbClr val="92D050"/>
                    </a:solidFill>
                  </a:tcPr>
                </a:tc>
                <a:extLst>
                  <a:ext uri="{0D108BD9-81ED-4DB2-BD59-A6C34878D82A}">
                    <a16:rowId xmlns:a16="http://schemas.microsoft.com/office/drawing/2014/main" val="10007"/>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Rosalie</a:t>
                      </a:r>
                      <a:endParaRPr sz="28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smtClean="0">
                          <a:solidFill>
                            <a:srgbClr val="000000"/>
                          </a:solidFill>
                          <a:latin typeface="+mn-lt"/>
                          <a:ea typeface="Arial"/>
                          <a:cs typeface="Arial"/>
                          <a:sym typeface="Arial"/>
                        </a:rPr>
                        <a:t>Mundri</a:t>
                      </a:r>
                      <a:endParaRPr sz="28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extLst>
                  <a:ext uri="{0D108BD9-81ED-4DB2-BD59-A6C34878D82A}">
                    <a16:rowId xmlns:a16="http://schemas.microsoft.com/office/drawing/2014/main" val="10008"/>
                  </a:ext>
                </a:extLst>
              </a:tr>
              <a:tr h="217875">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Werner</a:t>
                      </a:r>
                      <a:endParaRPr sz="28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smtClean="0">
                          <a:solidFill>
                            <a:srgbClr val="000000"/>
                          </a:solidFill>
                          <a:latin typeface="+mn-lt"/>
                          <a:ea typeface="Arial"/>
                          <a:cs typeface="Arial"/>
                          <a:sym typeface="Arial"/>
                        </a:rPr>
                        <a:t>Mundri</a:t>
                      </a:r>
                      <a:endParaRPr sz="28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extLst>
                  <a:ext uri="{0D108BD9-81ED-4DB2-BD59-A6C34878D82A}">
                    <a16:rowId xmlns:a16="http://schemas.microsoft.com/office/drawing/2014/main" val="10009"/>
                  </a:ext>
                </a:extLst>
              </a:tr>
            </a:tbl>
          </a:graphicData>
        </a:graphic>
      </p:graphicFrame>
      <p:graphicFrame>
        <p:nvGraphicFramePr>
          <p:cNvPr id="389" name="Google Shape;389;p39"/>
          <p:cNvGraphicFramePr/>
          <p:nvPr>
            <p:extLst>
              <p:ext uri="{D42A27DB-BD31-4B8C-83A1-F6EECF244321}">
                <p14:modId xmlns:p14="http://schemas.microsoft.com/office/powerpoint/2010/main" val="729427458"/>
              </p:ext>
            </p:extLst>
          </p:nvPr>
        </p:nvGraphicFramePr>
        <p:xfrm>
          <a:off x="5446181" y="1664021"/>
          <a:ext cx="4844975" cy="3894705"/>
        </p:xfrm>
        <a:graphic>
          <a:graphicData uri="http://schemas.openxmlformats.org/drawingml/2006/table">
            <a:tbl>
              <a:tblPr>
                <a:noFill/>
                <a:tableStyleId>{27C04A5E-0438-4142-A190-D8B6465D0D13}</a:tableStyleId>
              </a:tblPr>
              <a:tblGrid>
                <a:gridCol w="1789912">
                  <a:extLst>
                    <a:ext uri="{9D8B030D-6E8A-4147-A177-3AD203B41FA5}">
                      <a16:colId xmlns:a16="http://schemas.microsoft.com/office/drawing/2014/main" val="20000"/>
                    </a:ext>
                  </a:extLst>
                </a:gridCol>
                <a:gridCol w="3055063">
                  <a:extLst>
                    <a:ext uri="{9D8B030D-6E8A-4147-A177-3AD203B41FA5}">
                      <a16:colId xmlns:a16="http://schemas.microsoft.com/office/drawing/2014/main" val="20001"/>
                    </a:ext>
                  </a:extLst>
                </a:gridCol>
              </a:tblGrid>
              <a:tr h="432098">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Jutta</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Niermann</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0"/>
                  </a:ext>
                </a:extLst>
              </a:tr>
              <a:tr h="432098">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Alexandra</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Perdun</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1"/>
                  </a:ext>
                </a:extLst>
              </a:tr>
              <a:tr h="432098">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Maria</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smtClean="0">
                          <a:solidFill>
                            <a:srgbClr val="000000"/>
                          </a:solidFill>
                          <a:latin typeface="+mn-lt"/>
                          <a:ea typeface="Arial"/>
                          <a:cs typeface="Arial"/>
                          <a:sym typeface="Arial"/>
                        </a:rPr>
                        <a:t>Revermann</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2"/>
                  </a:ext>
                </a:extLst>
              </a:tr>
              <a:tr h="432098">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Thomas</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smtClean="0">
                          <a:solidFill>
                            <a:srgbClr val="000000"/>
                          </a:solidFill>
                          <a:latin typeface="+mn-lt"/>
                          <a:ea typeface="Arial"/>
                          <a:cs typeface="Arial"/>
                          <a:sym typeface="Arial"/>
                        </a:rPr>
                        <a:t>Roer</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3"/>
                  </a:ext>
                </a:extLst>
              </a:tr>
              <a:tr h="432098">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Marvin</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Sand</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4"/>
                  </a:ext>
                </a:extLst>
              </a:tr>
              <a:tr h="432098">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Susanne</a:t>
                      </a:r>
                      <a:endParaRPr sz="28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Schilling</a:t>
                      </a:r>
                      <a:endParaRPr sz="2800" b="0" i="0" u="none" strike="noStrike" cap="none" dirty="0">
                        <a:solidFill>
                          <a:srgbClr val="000000"/>
                        </a:solidFill>
                        <a:latin typeface="+mn-lt"/>
                        <a:ea typeface="Arial"/>
                        <a:cs typeface="Arial"/>
                        <a:sym typeface="Arial"/>
                      </a:endParaRPr>
                    </a:p>
                  </a:txBody>
                  <a:tcPr marL="6025" marR="6025" marT="6025" marB="0" anchor="ctr">
                    <a:solidFill>
                      <a:srgbClr val="FF0000"/>
                    </a:solidFill>
                  </a:tcPr>
                </a:tc>
                <a:extLst>
                  <a:ext uri="{0D108BD9-81ED-4DB2-BD59-A6C34878D82A}">
                    <a16:rowId xmlns:a16="http://schemas.microsoft.com/office/drawing/2014/main" val="10005"/>
                  </a:ext>
                </a:extLst>
              </a:tr>
              <a:tr h="432098">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smtClean="0">
                          <a:solidFill>
                            <a:srgbClr val="000000"/>
                          </a:solidFill>
                          <a:latin typeface="+mn-lt"/>
                          <a:ea typeface="Arial"/>
                          <a:cs typeface="Arial"/>
                          <a:sym typeface="Arial"/>
                        </a:rPr>
                        <a:t>Carsten</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dirty="0" err="1" smtClean="0">
                          <a:solidFill>
                            <a:srgbClr val="000000"/>
                          </a:solidFill>
                          <a:latin typeface="+mn-lt"/>
                          <a:ea typeface="Arial"/>
                          <a:cs typeface="Arial"/>
                          <a:sym typeface="Arial"/>
                        </a:rPr>
                        <a:t>Vienenkötter</a:t>
                      </a: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6"/>
                  </a:ext>
                </a:extLst>
              </a:tr>
              <a:tr h="432098">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7"/>
                  </a:ext>
                </a:extLst>
              </a:tr>
              <a:tr h="432098">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rgbClr val="000000"/>
                        </a:solidFill>
                        <a:latin typeface="+mn-lt"/>
                        <a:ea typeface="Arial"/>
                        <a:cs typeface="Arial"/>
                        <a:sym typeface="Arial"/>
                      </a:endParaRPr>
                    </a:p>
                  </a:txBody>
                  <a:tcPr marL="6025" marR="6025" marT="6025" marB="0" anchor="ctr">
                    <a:solidFill>
                      <a:schemeClr val="bg1"/>
                    </a:solidFill>
                  </a:tcPr>
                </a:tc>
                <a:tc>
                  <a:txBody>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mn-lt"/>
                        <a:ea typeface="Arial"/>
                        <a:cs typeface="Arial"/>
                        <a:sym typeface="Arial"/>
                      </a:endParaRPr>
                    </a:p>
                  </a:txBody>
                  <a:tcPr marL="6025" marR="6025" marT="6025" marB="0" anchor="ctr">
                    <a:solidFill>
                      <a:schemeClr val="bg1"/>
                    </a:solidFill>
                  </a:tcPr>
                </a:tc>
                <a:extLst>
                  <a:ext uri="{0D108BD9-81ED-4DB2-BD59-A6C34878D82A}">
                    <a16:rowId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0"/>
          <p:cNvSpPr txBox="1">
            <a:spLocks noGrp="1"/>
          </p:cNvSpPr>
          <p:nvPr>
            <p:ph type="title"/>
          </p:nvPr>
        </p:nvSpPr>
        <p:spPr>
          <a:xfrm>
            <a:off x="773292" y="156579"/>
            <a:ext cx="10515600" cy="8018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395" name="Google Shape;395;p40"/>
          <p:cNvSpPr txBox="1"/>
          <p:nvPr/>
        </p:nvSpPr>
        <p:spPr>
          <a:xfrm>
            <a:off x="773292" y="958456"/>
            <a:ext cx="875170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Goldene Ehrennadel für 40 Jahre Mitgliedschaft</a:t>
            </a:r>
            <a:endParaRPr sz="1400" b="0" i="0" u="none" strike="noStrike" cap="none" dirty="0">
              <a:solidFill>
                <a:srgbClr val="000000"/>
              </a:solidFill>
              <a:latin typeface="+mn-lt"/>
              <a:sym typeface="Arial"/>
            </a:endParaRPr>
          </a:p>
        </p:txBody>
      </p:sp>
      <p:graphicFrame>
        <p:nvGraphicFramePr>
          <p:cNvPr id="396" name="Google Shape;396;p40"/>
          <p:cNvGraphicFramePr/>
          <p:nvPr>
            <p:extLst>
              <p:ext uri="{D42A27DB-BD31-4B8C-83A1-F6EECF244321}">
                <p14:modId xmlns:p14="http://schemas.microsoft.com/office/powerpoint/2010/main" val="2610640037"/>
              </p:ext>
            </p:extLst>
          </p:nvPr>
        </p:nvGraphicFramePr>
        <p:xfrm>
          <a:off x="773292" y="1581936"/>
          <a:ext cx="4442175" cy="2243100"/>
        </p:xfrm>
        <a:graphic>
          <a:graphicData uri="http://schemas.openxmlformats.org/drawingml/2006/table">
            <a:tbl>
              <a:tblPr>
                <a:noFill/>
                <a:tableStyleId>{27C04A5E-0438-4142-A190-D8B6465D0D13}</a:tableStyleId>
              </a:tblPr>
              <a:tblGrid>
                <a:gridCol w="2074600">
                  <a:extLst>
                    <a:ext uri="{9D8B030D-6E8A-4147-A177-3AD203B41FA5}">
                      <a16:colId xmlns:a16="http://schemas.microsoft.com/office/drawing/2014/main" val="20000"/>
                    </a:ext>
                  </a:extLst>
                </a:gridCol>
                <a:gridCol w="2367575">
                  <a:extLst>
                    <a:ext uri="{9D8B030D-6E8A-4147-A177-3AD203B41FA5}">
                      <a16:colId xmlns:a16="http://schemas.microsoft.com/office/drawing/2014/main" val="20001"/>
                    </a:ext>
                  </a:extLst>
                </a:gridCol>
              </a:tblGrid>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Frank</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Altefrohne</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0"/>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chemeClr val="dk1"/>
                          </a:solidFill>
                          <a:latin typeface="+mn-lt"/>
                          <a:ea typeface="Arial"/>
                          <a:cs typeface="Calibri"/>
                          <a:sym typeface="Arial"/>
                        </a:rPr>
                        <a:t>Elmer</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Benter</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1"/>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Julia</a:t>
                      </a:r>
                      <a:endParaRPr sz="2200" b="0" i="0" u="none" strike="noStrike" cap="none" dirty="0">
                        <a:solidFill>
                          <a:srgbClr val="000000"/>
                        </a:solidFill>
                        <a:latin typeface="+mn-lt"/>
                        <a:ea typeface="Arial"/>
                        <a:cs typeface="Arial"/>
                        <a:sym typeface="Arial"/>
                      </a:endParaRPr>
                    </a:p>
                  </a:txBody>
                  <a:tcPr marL="9525" marR="9525" marT="9525" marB="0" anchor="ctr">
                    <a:solidFill>
                      <a:srgbClr val="92D05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Börding</a:t>
                      </a:r>
                      <a:endParaRPr sz="2200" b="0" i="0" u="none" strike="noStrike" cap="none" dirty="0">
                        <a:solidFill>
                          <a:srgbClr val="000000"/>
                        </a:solidFill>
                        <a:latin typeface="+mn-lt"/>
                        <a:ea typeface="Arial"/>
                        <a:cs typeface="Arial"/>
                        <a:sym typeface="Arial"/>
                      </a:endParaRPr>
                    </a:p>
                  </a:txBody>
                  <a:tcPr marL="9525" marR="9525" marT="9525" marB="0" anchor="ctr">
                    <a:solidFill>
                      <a:srgbClr val="92D050"/>
                    </a:solidFill>
                  </a:tcPr>
                </a:tc>
                <a:extLst>
                  <a:ext uri="{0D108BD9-81ED-4DB2-BD59-A6C34878D82A}">
                    <a16:rowId xmlns:a16="http://schemas.microsoft.com/office/drawing/2014/main" val="10002"/>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Margret</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Brocks</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3"/>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Ulrike</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Clawien</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4"/>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Norbert</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Clawien</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5"/>
                  </a:ext>
                </a:extLst>
              </a:tr>
            </a:tbl>
          </a:graphicData>
        </a:graphic>
      </p:graphicFrame>
      <p:graphicFrame>
        <p:nvGraphicFramePr>
          <p:cNvPr id="7" name="Google Shape;396;p40"/>
          <p:cNvGraphicFramePr/>
          <p:nvPr>
            <p:extLst>
              <p:ext uri="{D42A27DB-BD31-4B8C-83A1-F6EECF244321}">
                <p14:modId xmlns:p14="http://schemas.microsoft.com/office/powerpoint/2010/main" val="2004922537"/>
              </p:ext>
            </p:extLst>
          </p:nvPr>
        </p:nvGraphicFramePr>
        <p:xfrm>
          <a:off x="773291" y="3827554"/>
          <a:ext cx="4442175" cy="2243100"/>
        </p:xfrm>
        <a:graphic>
          <a:graphicData uri="http://schemas.openxmlformats.org/drawingml/2006/table">
            <a:tbl>
              <a:tblPr>
                <a:noFill/>
                <a:tableStyleId>{27C04A5E-0438-4142-A190-D8B6465D0D13}</a:tableStyleId>
              </a:tblPr>
              <a:tblGrid>
                <a:gridCol w="2074600">
                  <a:extLst>
                    <a:ext uri="{9D8B030D-6E8A-4147-A177-3AD203B41FA5}">
                      <a16:colId xmlns:a16="http://schemas.microsoft.com/office/drawing/2014/main" val="20000"/>
                    </a:ext>
                  </a:extLst>
                </a:gridCol>
                <a:gridCol w="2367575">
                  <a:extLst>
                    <a:ext uri="{9D8B030D-6E8A-4147-A177-3AD203B41FA5}">
                      <a16:colId xmlns:a16="http://schemas.microsoft.com/office/drawing/2014/main" val="20001"/>
                    </a:ext>
                  </a:extLst>
                </a:gridCol>
              </a:tblGrid>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Ulrich</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Deckenbrock</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extLst>
                  <a:ext uri="{0D108BD9-81ED-4DB2-BD59-A6C34878D82A}">
                    <a16:rowId xmlns:a16="http://schemas.microsoft.com/office/drawing/2014/main" val="10000"/>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chemeClr val="dk1"/>
                          </a:solidFill>
                          <a:latin typeface="+mn-lt"/>
                          <a:ea typeface="Arial"/>
                          <a:cs typeface="Calibri"/>
                          <a:sym typeface="Arial"/>
                        </a:rPr>
                        <a:t>Mechtild</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Dirksen</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extLst>
                  <a:ext uri="{0D108BD9-81ED-4DB2-BD59-A6C34878D82A}">
                    <a16:rowId xmlns:a16="http://schemas.microsoft.com/office/drawing/2014/main" val="10001"/>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Markus</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Dreyer</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2"/>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Andreas</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Fullenkamp</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3"/>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Barbara</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Gerdsen</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4"/>
                  </a:ext>
                </a:extLst>
              </a:tr>
              <a:tr h="373850">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Bodo</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Hobsch</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5"/>
                  </a:ext>
                </a:extLst>
              </a:tr>
            </a:tbl>
          </a:graphicData>
        </a:graphic>
      </p:graphicFrame>
      <p:graphicFrame>
        <p:nvGraphicFramePr>
          <p:cNvPr id="8" name="Google Shape;396;p40"/>
          <p:cNvGraphicFramePr/>
          <p:nvPr>
            <p:extLst>
              <p:ext uri="{D42A27DB-BD31-4B8C-83A1-F6EECF244321}">
                <p14:modId xmlns:p14="http://schemas.microsoft.com/office/powerpoint/2010/main" val="3230938301"/>
              </p:ext>
            </p:extLst>
          </p:nvPr>
        </p:nvGraphicFramePr>
        <p:xfrm>
          <a:off x="5149146" y="1581936"/>
          <a:ext cx="4077981" cy="4087347"/>
        </p:xfrm>
        <a:graphic>
          <a:graphicData uri="http://schemas.openxmlformats.org/drawingml/2006/table">
            <a:tbl>
              <a:tblPr>
                <a:noFill/>
                <a:tableStyleId>{27C04A5E-0438-4142-A190-D8B6465D0D13}</a:tableStyleId>
              </a:tblPr>
              <a:tblGrid>
                <a:gridCol w="1904513">
                  <a:extLst>
                    <a:ext uri="{9D8B030D-6E8A-4147-A177-3AD203B41FA5}">
                      <a16:colId xmlns:a16="http://schemas.microsoft.com/office/drawing/2014/main" val="20000"/>
                    </a:ext>
                  </a:extLst>
                </a:gridCol>
                <a:gridCol w="2173468">
                  <a:extLst>
                    <a:ext uri="{9D8B030D-6E8A-4147-A177-3AD203B41FA5}">
                      <a16:colId xmlns:a16="http://schemas.microsoft.com/office/drawing/2014/main" val="20001"/>
                    </a:ext>
                  </a:extLst>
                </a:gridCol>
              </a:tblGrid>
              <a:tr h="371577">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Bernhard</a:t>
                      </a:r>
                      <a:endParaRPr sz="2200" b="0" i="0" u="none" strike="noStrike" cap="none" dirty="0">
                        <a:solidFill>
                          <a:srgbClr val="000000"/>
                        </a:solidFill>
                        <a:latin typeface="+mn-lt"/>
                        <a:ea typeface="Arial"/>
                        <a:cs typeface="Arial"/>
                        <a:sym typeface="Arial"/>
                      </a:endParaRPr>
                    </a:p>
                  </a:txBody>
                  <a:tcPr marL="9525" marR="9525" marT="9525" marB="0" anchor="ctr">
                    <a:solidFill>
                      <a:srgbClr val="92D05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Hütig</a:t>
                      </a:r>
                      <a:endParaRPr sz="2200" b="0" i="0" u="none" strike="noStrike" cap="none" dirty="0">
                        <a:solidFill>
                          <a:srgbClr val="000000"/>
                        </a:solidFill>
                        <a:latin typeface="+mn-lt"/>
                        <a:ea typeface="Arial"/>
                        <a:cs typeface="Arial"/>
                        <a:sym typeface="Arial"/>
                      </a:endParaRPr>
                    </a:p>
                  </a:txBody>
                  <a:tcPr marL="9525" marR="9525" marT="9525" marB="0" anchor="ctr">
                    <a:solidFill>
                      <a:srgbClr val="92D050"/>
                    </a:solidFill>
                  </a:tcPr>
                </a:tc>
                <a:extLst>
                  <a:ext uri="{0D108BD9-81ED-4DB2-BD59-A6C34878D82A}">
                    <a16:rowId xmlns:a16="http://schemas.microsoft.com/office/drawing/2014/main" val="10000"/>
                  </a:ext>
                </a:extLst>
              </a:tr>
              <a:tr h="371577">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chemeClr val="dk1"/>
                          </a:solidFill>
                          <a:latin typeface="+mn-lt"/>
                          <a:ea typeface="Arial"/>
                          <a:cs typeface="Calibri"/>
                          <a:sym typeface="Arial"/>
                        </a:rPr>
                        <a:t>Klaus</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Kerkhoff</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10001"/>
                  </a:ext>
                </a:extLst>
              </a:tr>
              <a:tr h="371577">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chemeClr val="dk1"/>
                          </a:solidFill>
                          <a:latin typeface="+mn-lt"/>
                          <a:ea typeface="Arial"/>
                          <a:cs typeface="Calibri"/>
                          <a:sym typeface="Arial"/>
                        </a:rPr>
                        <a:t>Gabriele</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Kießling</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extLst>
                  <a:ext uri="{0D108BD9-81ED-4DB2-BD59-A6C34878D82A}">
                    <a16:rowId xmlns:a16="http://schemas.microsoft.com/office/drawing/2014/main" val="10002"/>
                  </a:ext>
                </a:extLst>
              </a:tr>
              <a:tr h="371577">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Margret</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Ortheil</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extLst>
                  <a:ext uri="{0D108BD9-81ED-4DB2-BD59-A6C34878D82A}">
                    <a16:rowId xmlns:a16="http://schemas.microsoft.com/office/drawing/2014/main" val="10003"/>
                  </a:ext>
                </a:extLst>
              </a:tr>
              <a:tr h="371577">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Dr.</a:t>
                      </a:r>
                      <a:r>
                        <a:rPr lang="de-DE" sz="2200" u="none" strike="noStrike" cap="none" baseline="0" dirty="0" smtClean="0">
                          <a:latin typeface="+mn-lt"/>
                        </a:rPr>
                        <a:t> Norbert</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Ortheil</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extLst>
                  <a:ext uri="{0D108BD9-81ED-4DB2-BD59-A6C34878D82A}">
                    <a16:rowId xmlns:a16="http://schemas.microsoft.com/office/drawing/2014/main" val="10004"/>
                  </a:ext>
                </a:extLst>
              </a:tr>
              <a:tr h="371577">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Winfried</a:t>
                      </a:r>
                      <a:endParaRPr sz="2200" b="0" i="0" u="none" strike="noStrike" cap="none" dirty="0">
                        <a:solidFill>
                          <a:srgbClr val="000000"/>
                        </a:solidFill>
                        <a:latin typeface="+mn-lt"/>
                        <a:ea typeface="Arial"/>
                        <a:cs typeface="Arial"/>
                        <a:sym typeface="Arial"/>
                      </a:endParaRPr>
                    </a:p>
                  </a:txBody>
                  <a:tcPr marL="9525" marR="9525" marT="9525" marB="0" anchor="ctr">
                    <a:solidFill>
                      <a:srgbClr val="92D05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Richter</a:t>
                      </a:r>
                      <a:endParaRPr sz="2200" b="0" i="0" u="none" strike="noStrike" cap="none" dirty="0">
                        <a:solidFill>
                          <a:srgbClr val="000000"/>
                        </a:solidFill>
                        <a:latin typeface="+mn-lt"/>
                        <a:ea typeface="Arial"/>
                        <a:cs typeface="Arial"/>
                        <a:sym typeface="Arial"/>
                      </a:endParaRPr>
                    </a:p>
                  </a:txBody>
                  <a:tcPr marL="9525" marR="9525" marT="9525" marB="0" anchor="ctr">
                    <a:solidFill>
                      <a:srgbClr val="92D050"/>
                    </a:solidFill>
                  </a:tcPr>
                </a:tc>
                <a:extLst>
                  <a:ext uri="{0D108BD9-81ED-4DB2-BD59-A6C34878D82A}">
                    <a16:rowId xmlns:a16="http://schemas.microsoft.com/office/drawing/2014/main" val="10005"/>
                  </a:ext>
                </a:extLst>
              </a:tr>
              <a:tr h="371577">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Claus</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Riesenbeck</a:t>
                      </a:r>
                      <a:endParaRPr sz="2200" b="0" i="0" u="none" strike="noStrike" cap="none" dirty="0">
                        <a:solidFill>
                          <a:srgbClr val="000000"/>
                        </a:solidFill>
                        <a:latin typeface="+mn-lt"/>
                        <a:ea typeface="Arial"/>
                        <a:cs typeface="Arial"/>
                        <a:sym typeface="Arial"/>
                      </a:endParaRPr>
                    </a:p>
                  </a:txBody>
                  <a:tcPr marL="9525" marR="9525" marT="9525" marB="0" anchor="ctr">
                    <a:solidFill>
                      <a:schemeClr val="bg1"/>
                    </a:solidFill>
                  </a:tcPr>
                </a:tc>
                <a:extLst>
                  <a:ext uri="{0D108BD9-81ED-4DB2-BD59-A6C34878D82A}">
                    <a16:rowId xmlns:a16="http://schemas.microsoft.com/office/drawing/2014/main" val="233212205"/>
                  </a:ext>
                </a:extLst>
              </a:tr>
              <a:tr h="371577">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Carsten</a:t>
                      </a:r>
                      <a:endParaRPr sz="2200" b="0" i="0" u="none" strike="noStrike" cap="none" dirty="0">
                        <a:solidFill>
                          <a:srgbClr val="000000"/>
                        </a:solidFill>
                        <a:latin typeface="+mn-lt"/>
                        <a:ea typeface="Arial"/>
                        <a:cs typeface="Arial"/>
                        <a:sym typeface="Arial"/>
                      </a:endParaRPr>
                    </a:p>
                  </a:txBody>
                  <a:tcPr marL="9525" marR="9525" marT="9525" marB="0" anchor="ctr">
                    <a:solidFill>
                      <a:srgbClr val="92D05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Soszynski</a:t>
                      </a:r>
                      <a:endParaRPr sz="2200" b="0" i="0" u="none" strike="noStrike" cap="none" dirty="0">
                        <a:solidFill>
                          <a:srgbClr val="000000"/>
                        </a:solidFill>
                        <a:latin typeface="+mn-lt"/>
                        <a:ea typeface="Arial"/>
                        <a:cs typeface="Arial"/>
                        <a:sym typeface="Arial"/>
                      </a:endParaRPr>
                    </a:p>
                  </a:txBody>
                  <a:tcPr marL="9525" marR="9525" marT="9525" marB="0" anchor="ctr">
                    <a:solidFill>
                      <a:srgbClr val="92D050"/>
                    </a:solidFill>
                  </a:tcPr>
                </a:tc>
                <a:extLst>
                  <a:ext uri="{0D108BD9-81ED-4DB2-BD59-A6C34878D82A}">
                    <a16:rowId xmlns:a16="http://schemas.microsoft.com/office/drawing/2014/main" val="3545773666"/>
                  </a:ext>
                </a:extLst>
              </a:tr>
              <a:tr h="371577">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Karl-Heinz</a:t>
                      </a:r>
                      <a:endParaRPr sz="2200" b="0" i="0" u="none" strike="noStrike" cap="none" dirty="0">
                        <a:solidFill>
                          <a:srgbClr val="000000"/>
                        </a:solidFill>
                        <a:latin typeface="+mn-lt"/>
                        <a:ea typeface="Arial"/>
                        <a:cs typeface="Arial"/>
                        <a:sym typeface="Arial"/>
                      </a:endParaRPr>
                    </a:p>
                  </a:txBody>
                  <a:tcPr marL="9525" marR="9525" marT="9525" marB="0" anchor="ctr">
                    <a:solidFill>
                      <a:srgbClr val="92D05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err="1" smtClean="0">
                          <a:solidFill>
                            <a:srgbClr val="000000"/>
                          </a:solidFill>
                          <a:latin typeface="+mn-lt"/>
                          <a:ea typeface="Arial"/>
                          <a:cs typeface="Arial"/>
                          <a:sym typeface="Arial"/>
                        </a:rPr>
                        <a:t>Stosberg</a:t>
                      </a:r>
                      <a:endParaRPr sz="2200" b="0" i="0" u="none" strike="noStrike" cap="none" dirty="0">
                        <a:solidFill>
                          <a:srgbClr val="000000"/>
                        </a:solidFill>
                        <a:latin typeface="+mn-lt"/>
                        <a:ea typeface="Arial"/>
                        <a:cs typeface="Arial"/>
                        <a:sym typeface="Arial"/>
                      </a:endParaRPr>
                    </a:p>
                  </a:txBody>
                  <a:tcPr marL="9525" marR="9525" marT="9525" marB="0" anchor="ctr">
                    <a:solidFill>
                      <a:srgbClr val="92D050"/>
                    </a:solidFill>
                  </a:tcPr>
                </a:tc>
                <a:extLst>
                  <a:ext uri="{0D108BD9-81ED-4DB2-BD59-A6C34878D82A}">
                    <a16:rowId xmlns:a16="http://schemas.microsoft.com/office/drawing/2014/main" val="2845631275"/>
                  </a:ext>
                </a:extLst>
              </a:tr>
              <a:tr h="371577">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Frank</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Strohbücker</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extLst>
                  <a:ext uri="{0D108BD9-81ED-4DB2-BD59-A6C34878D82A}">
                    <a16:rowId xmlns:a16="http://schemas.microsoft.com/office/drawing/2014/main" val="4245240103"/>
                  </a:ext>
                </a:extLst>
              </a:tr>
              <a:tr h="371577">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Uwe</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Wells</a:t>
                      </a:r>
                      <a:endParaRPr sz="2200" b="0" i="0" u="none" strike="noStrike" cap="none" dirty="0">
                        <a:solidFill>
                          <a:srgbClr val="000000"/>
                        </a:solidFill>
                        <a:latin typeface="+mn-lt"/>
                        <a:ea typeface="Arial"/>
                        <a:cs typeface="Arial"/>
                        <a:sym typeface="Arial"/>
                      </a:endParaRPr>
                    </a:p>
                  </a:txBody>
                  <a:tcPr marL="9525" marR="9525" marT="9525" marB="0" anchor="ctr">
                    <a:solidFill>
                      <a:srgbClr val="FF0000"/>
                    </a:solidFill>
                  </a:tcPr>
                </a:tc>
                <a:extLst>
                  <a:ext uri="{0D108BD9-81ED-4DB2-BD59-A6C34878D82A}">
                    <a16:rowId xmlns:a16="http://schemas.microsoft.com/office/drawing/2014/main" val="1559588018"/>
                  </a:ext>
                </a:extLst>
              </a:tr>
            </a:tbl>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1"/>
          <p:cNvSpPr txBox="1">
            <a:spLocks noGrp="1"/>
          </p:cNvSpPr>
          <p:nvPr>
            <p:ph type="title"/>
          </p:nvPr>
        </p:nvSpPr>
        <p:spPr>
          <a:xfrm>
            <a:off x="773292" y="156578"/>
            <a:ext cx="10515600" cy="8634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2" name="Rechteck 1"/>
          <p:cNvSpPr/>
          <p:nvPr/>
        </p:nvSpPr>
        <p:spPr>
          <a:xfrm>
            <a:off x="739348" y="1045177"/>
            <a:ext cx="7277954" cy="523220"/>
          </a:xfrm>
          <a:prstGeom prst="rect">
            <a:avLst/>
          </a:prstGeom>
        </p:spPr>
        <p:txBody>
          <a:bodyPr wrap="none">
            <a:spAutoFit/>
          </a:bodyPr>
          <a:lstStyle/>
          <a:p>
            <a:pPr lvl="0">
              <a:buSzPts val="2800"/>
            </a:pPr>
            <a:r>
              <a:rPr lang="de-DE" sz="2800" b="1" dirty="0">
                <a:solidFill>
                  <a:schemeClr val="dk1"/>
                </a:solidFill>
                <a:ea typeface="Calibri"/>
                <a:cs typeface="Calibri"/>
                <a:sym typeface="Calibri"/>
              </a:rPr>
              <a:t>Ehrenurkunde für 50 Jahre Mitgliedschaft</a:t>
            </a:r>
            <a:endParaRPr lang="de-DE" dirty="0"/>
          </a:p>
        </p:txBody>
      </p:sp>
      <p:graphicFrame>
        <p:nvGraphicFramePr>
          <p:cNvPr id="8" name="Google Shape;406;p41"/>
          <p:cNvGraphicFramePr/>
          <p:nvPr>
            <p:extLst>
              <p:ext uri="{D42A27DB-BD31-4B8C-83A1-F6EECF244321}">
                <p14:modId xmlns:p14="http://schemas.microsoft.com/office/powerpoint/2010/main" val="3530571018"/>
              </p:ext>
            </p:extLst>
          </p:nvPr>
        </p:nvGraphicFramePr>
        <p:xfrm>
          <a:off x="939548" y="1698573"/>
          <a:ext cx="3083812" cy="2413635"/>
        </p:xfrm>
        <a:graphic>
          <a:graphicData uri="http://schemas.openxmlformats.org/drawingml/2006/table">
            <a:tbl>
              <a:tblPr>
                <a:noFill/>
                <a:tableStyleId>{27C04A5E-0438-4142-A190-D8B6465D0D13}</a:tableStyleId>
              </a:tblPr>
              <a:tblGrid>
                <a:gridCol w="1473327">
                  <a:extLst>
                    <a:ext uri="{9D8B030D-6E8A-4147-A177-3AD203B41FA5}">
                      <a16:colId xmlns:a16="http://schemas.microsoft.com/office/drawing/2014/main" val="20000"/>
                    </a:ext>
                  </a:extLst>
                </a:gridCol>
                <a:gridCol w="1610485">
                  <a:extLst>
                    <a:ext uri="{9D8B030D-6E8A-4147-A177-3AD203B41FA5}">
                      <a16:colId xmlns:a16="http://schemas.microsoft.com/office/drawing/2014/main" val="20001"/>
                    </a:ext>
                  </a:extLst>
                </a:gridCol>
              </a:tblGrid>
              <a:tr h="172403">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Michael</a:t>
                      </a:r>
                      <a:endParaRPr sz="2200" u="none" strike="noStrike" cap="none" dirty="0">
                        <a:latin typeface="+mn-lt"/>
                      </a:endParaRPr>
                    </a:p>
                  </a:txBody>
                  <a:tcPr marL="9525" marR="9525" marT="95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Arning</a:t>
                      </a:r>
                      <a:endParaRPr sz="2200" u="none" strike="noStrike" cap="none" dirty="0">
                        <a:latin typeface="+mn-lt"/>
                      </a:endParaRPr>
                    </a:p>
                  </a:txBody>
                  <a:tcPr marL="9525" marR="9525" marT="9525" marB="0" anchor="ctr">
                    <a:solidFill>
                      <a:srgbClr val="FF0000"/>
                    </a:solidFill>
                  </a:tcPr>
                </a:tc>
                <a:extLst>
                  <a:ext uri="{0D108BD9-81ED-4DB2-BD59-A6C34878D82A}">
                    <a16:rowId xmlns:a16="http://schemas.microsoft.com/office/drawing/2014/main" val="10000"/>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Rudolf</a:t>
                      </a:r>
                      <a:endParaRPr sz="2200" u="none" strike="noStrike" cap="none" dirty="0">
                        <a:latin typeface="+mn-lt"/>
                      </a:endParaRPr>
                    </a:p>
                  </a:txBody>
                  <a:tcPr marL="9525" marR="9525" marT="95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Gödel</a:t>
                      </a:r>
                      <a:endParaRPr sz="2200" u="none" strike="noStrike" cap="none" dirty="0">
                        <a:latin typeface="+mn-lt"/>
                      </a:endParaRPr>
                    </a:p>
                  </a:txBody>
                  <a:tcPr marL="9525" marR="9525" marT="9525" marB="0" anchor="ctr">
                    <a:solidFill>
                      <a:srgbClr val="FF0000"/>
                    </a:solidFill>
                  </a:tcPr>
                </a:tc>
                <a:extLst>
                  <a:ext uri="{0D108BD9-81ED-4DB2-BD59-A6C34878D82A}">
                    <a16:rowId xmlns:a16="http://schemas.microsoft.com/office/drawing/2014/main" val="10001"/>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Andreas</a:t>
                      </a:r>
                      <a:endParaRPr sz="2200" u="none" strike="noStrike" cap="none" dirty="0">
                        <a:latin typeface="+mn-lt"/>
                      </a:endParaRPr>
                    </a:p>
                  </a:txBody>
                  <a:tcPr marL="9525" marR="9525" marT="9525" marB="0" anchor="ctr">
                    <a:solidFill>
                      <a:srgbClr val="92D05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Korthals</a:t>
                      </a:r>
                      <a:endParaRPr sz="2200" u="none" strike="noStrike" cap="none" dirty="0">
                        <a:latin typeface="+mn-lt"/>
                      </a:endParaRPr>
                    </a:p>
                  </a:txBody>
                  <a:tcPr marL="9525" marR="9525" marT="9525" marB="0" anchor="ctr">
                    <a:solidFill>
                      <a:srgbClr val="92D050"/>
                    </a:solidFill>
                  </a:tcPr>
                </a:tc>
                <a:extLst>
                  <a:ext uri="{0D108BD9-81ED-4DB2-BD59-A6C34878D82A}">
                    <a16:rowId xmlns:a16="http://schemas.microsoft.com/office/drawing/2014/main" val="10002"/>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Maria</a:t>
                      </a:r>
                      <a:endParaRPr sz="2200" u="none" strike="noStrike" cap="none" dirty="0">
                        <a:latin typeface="+mn-lt"/>
                      </a:endParaRPr>
                    </a:p>
                  </a:txBody>
                  <a:tcPr marL="9525" marR="9525" marT="95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Lietmann</a:t>
                      </a:r>
                      <a:endParaRPr sz="2200" u="none" strike="noStrike" cap="none" dirty="0">
                        <a:latin typeface="+mn-lt"/>
                      </a:endParaRPr>
                    </a:p>
                  </a:txBody>
                  <a:tcPr marL="9525" marR="9525" marT="9525" marB="0" anchor="ctr">
                    <a:solidFill>
                      <a:srgbClr val="FF0000"/>
                    </a:solidFill>
                  </a:tcPr>
                </a:tc>
                <a:extLst>
                  <a:ext uri="{0D108BD9-81ED-4DB2-BD59-A6C34878D82A}">
                    <a16:rowId xmlns:a16="http://schemas.microsoft.com/office/drawing/2014/main" val="10003"/>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Martin</a:t>
                      </a:r>
                      <a:endParaRPr sz="22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Middendorf</a:t>
                      </a:r>
                      <a:endParaRPr sz="22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638463990"/>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Karl</a:t>
                      </a:r>
                      <a:endParaRPr sz="22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err="1" smtClean="0">
                          <a:latin typeface="+mn-lt"/>
                        </a:rPr>
                        <a:t>Peretzke</a:t>
                      </a:r>
                      <a:endParaRPr sz="22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932906306"/>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Toni</a:t>
                      </a:r>
                      <a:endParaRPr sz="2200" u="none" strike="noStrike" cap="none" dirty="0">
                        <a:latin typeface="+mn-lt"/>
                      </a:endParaRPr>
                    </a:p>
                  </a:txBody>
                  <a:tcPr marL="9525" marR="9525" marT="9525" marB="0" anchor="ctr">
                    <a:solidFill>
                      <a:srgbClr val="92D05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Riesenbeck</a:t>
                      </a:r>
                      <a:endParaRPr sz="2200" u="none" strike="noStrike" cap="none" dirty="0">
                        <a:latin typeface="+mn-lt"/>
                      </a:endParaRPr>
                    </a:p>
                  </a:txBody>
                  <a:tcPr marL="9525" marR="9525" marT="9525" marB="0" anchor="ctr">
                    <a:solidFill>
                      <a:srgbClr val="92D050"/>
                    </a:solidFill>
                  </a:tcPr>
                </a:tc>
                <a:extLst>
                  <a:ext uri="{0D108BD9-81ED-4DB2-BD59-A6C34878D82A}">
                    <a16:rowId xmlns:a16="http://schemas.microsoft.com/office/drawing/2014/main" val="2533060284"/>
                  </a:ext>
                </a:extLst>
              </a:tr>
            </a:tbl>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1"/>
          <p:cNvSpPr txBox="1">
            <a:spLocks noGrp="1"/>
          </p:cNvSpPr>
          <p:nvPr>
            <p:ph type="title"/>
          </p:nvPr>
        </p:nvSpPr>
        <p:spPr>
          <a:xfrm>
            <a:off x="773292" y="156578"/>
            <a:ext cx="10515600" cy="8634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Ehrungen</a:t>
            </a:r>
            <a:endParaRPr dirty="0">
              <a:latin typeface="+mn-lt"/>
            </a:endParaRPr>
          </a:p>
        </p:txBody>
      </p:sp>
      <p:sp>
        <p:nvSpPr>
          <p:cNvPr id="404" name="Google Shape;404;p41"/>
          <p:cNvSpPr txBox="1"/>
          <p:nvPr/>
        </p:nvSpPr>
        <p:spPr>
          <a:xfrm>
            <a:off x="773292" y="1053257"/>
            <a:ext cx="760870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Ehrenurkunde für 60 Jahre Mitgliedschaft</a:t>
            </a:r>
            <a:endParaRPr sz="1400" b="0" i="0" u="none" strike="noStrike" cap="none" dirty="0">
              <a:solidFill>
                <a:srgbClr val="000000"/>
              </a:solidFill>
              <a:latin typeface="+mn-lt"/>
              <a:sym typeface="Arial"/>
            </a:endParaRPr>
          </a:p>
        </p:txBody>
      </p:sp>
      <p:sp>
        <p:nvSpPr>
          <p:cNvPr id="405" name="Google Shape;405;p41"/>
          <p:cNvSpPr txBox="1"/>
          <p:nvPr/>
        </p:nvSpPr>
        <p:spPr>
          <a:xfrm>
            <a:off x="773292" y="2835559"/>
            <a:ext cx="760870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de-DE" sz="2800" b="1" i="0" u="none" strike="noStrike" cap="none" dirty="0">
                <a:solidFill>
                  <a:schemeClr val="dk1"/>
                </a:solidFill>
                <a:latin typeface="+mn-lt"/>
                <a:ea typeface="Calibri"/>
                <a:cs typeface="Calibri"/>
                <a:sym typeface="Calibri"/>
              </a:rPr>
              <a:t>Ehrenurkunde für 70 Jahre Mitgliedschaft</a:t>
            </a:r>
            <a:endParaRPr sz="1400" b="0" i="0" u="none" strike="noStrike" cap="none" dirty="0">
              <a:solidFill>
                <a:srgbClr val="000000"/>
              </a:solidFill>
              <a:latin typeface="+mn-lt"/>
              <a:sym typeface="Arial"/>
            </a:endParaRPr>
          </a:p>
        </p:txBody>
      </p:sp>
      <p:graphicFrame>
        <p:nvGraphicFramePr>
          <p:cNvPr id="406" name="Google Shape;406;p41"/>
          <p:cNvGraphicFramePr/>
          <p:nvPr>
            <p:extLst>
              <p:ext uri="{D42A27DB-BD31-4B8C-83A1-F6EECF244321}">
                <p14:modId xmlns:p14="http://schemas.microsoft.com/office/powerpoint/2010/main" val="1694372580"/>
              </p:ext>
            </p:extLst>
          </p:nvPr>
        </p:nvGraphicFramePr>
        <p:xfrm>
          <a:off x="939548" y="3526060"/>
          <a:ext cx="3083812" cy="1013460"/>
        </p:xfrm>
        <a:graphic>
          <a:graphicData uri="http://schemas.openxmlformats.org/drawingml/2006/table">
            <a:tbl>
              <a:tblPr>
                <a:noFill/>
                <a:tableStyleId>{27C04A5E-0438-4142-A190-D8B6465D0D13}</a:tableStyleId>
              </a:tblPr>
              <a:tblGrid>
                <a:gridCol w="1473327">
                  <a:extLst>
                    <a:ext uri="{9D8B030D-6E8A-4147-A177-3AD203B41FA5}">
                      <a16:colId xmlns:a16="http://schemas.microsoft.com/office/drawing/2014/main" val="20000"/>
                    </a:ext>
                  </a:extLst>
                </a:gridCol>
                <a:gridCol w="1610485">
                  <a:extLst>
                    <a:ext uri="{9D8B030D-6E8A-4147-A177-3AD203B41FA5}">
                      <a16:colId xmlns:a16="http://schemas.microsoft.com/office/drawing/2014/main" val="20001"/>
                    </a:ext>
                  </a:extLst>
                </a:gridCol>
              </a:tblGrid>
              <a:tr h="172403">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Ernst</a:t>
                      </a:r>
                      <a:endParaRPr sz="1400" u="none" strike="noStrike" cap="none" dirty="0">
                        <a:latin typeface="+mn-lt"/>
                      </a:endParaRPr>
                    </a:p>
                  </a:txBody>
                  <a:tcPr marL="9525" marR="9525" marT="9525" marB="0" anchor="ctr">
                    <a:solidFill>
                      <a:srgbClr val="FF000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err="1" smtClean="0">
                          <a:solidFill>
                            <a:srgbClr val="000000"/>
                          </a:solidFill>
                          <a:latin typeface="+mn-lt"/>
                          <a:ea typeface="Arial"/>
                          <a:cs typeface="Arial"/>
                          <a:sym typeface="Arial"/>
                        </a:rPr>
                        <a:t>Middendorf</a:t>
                      </a:r>
                      <a:endParaRPr sz="1400" u="none" strike="noStrike" cap="none" dirty="0">
                        <a:latin typeface="+mn-lt"/>
                      </a:endParaRPr>
                    </a:p>
                  </a:txBody>
                  <a:tcPr marL="9525" marR="9525" marT="9525" marB="0" anchor="ctr">
                    <a:solidFill>
                      <a:srgbClr val="FF0000"/>
                    </a:solidFill>
                  </a:tcPr>
                </a:tc>
                <a:extLst>
                  <a:ext uri="{0D108BD9-81ED-4DB2-BD59-A6C34878D82A}">
                    <a16:rowId xmlns:a16="http://schemas.microsoft.com/office/drawing/2014/main" val="10000"/>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1"/>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2"/>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3"/>
                  </a:ext>
                </a:extLst>
              </a:tr>
            </a:tbl>
          </a:graphicData>
        </a:graphic>
      </p:graphicFrame>
      <p:graphicFrame>
        <p:nvGraphicFramePr>
          <p:cNvPr id="9" name="Google Shape;406;p41"/>
          <p:cNvGraphicFramePr/>
          <p:nvPr>
            <p:extLst>
              <p:ext uri="{D42A27DB-BD31-4B8C-83A1-F6EECF244321}">
                <p14:modId xmlns:p14="http://schemas.microsoft.com/office/powerpoint/2010/main" val="4086575618"/>
              </p:ext>
            </p:extLst>
          </p:nvPr>
        </p:nvGraphicFramePr>
        <p:xfrm>
          <a:off x="939548" y="1638328"/>
          <a:ext cx="3083812" cy="1135380"/>
        </p:xfrm>
        <a:graphic>
          <a:graphicData uri="http://schemas.openxmlformats.org/drawingml/2006/table">
            <a:tbl>
              <a:tblPr>
                <a:noFill/>
                <a:tableStyleId>{27C04A5E-0438-4142-A190-D8B6465D0D13}</a:tableStyleId>
              </a:tblPr>
              <a:tblGrid>
                <a:gridCol w="1473327">
                  <a:extLst>
                    <a:ext uri="{9D8B030D-6E8A-4147-A177-3AD203B41FA5}">
                      <a16:colId xmlns:a16="http://schemas.microsoft.com/office/drawing/2014/main" val="20000"/>
                    </a:ext>
                  </a:extLst>
                </a:gridCol>
                <a:gridCol w="1610485">
                  <a:extLst>
                    <a:ext uri="{9D8B030D-6E8A-4147-A177-3AD203B41FA5}">
                      <a16:colId xmlns:a16="http://schemas.microsoft.com/office/drawing/2014/main" val="20001"/>
                    </a:ext>
                  </a:extLst>
                </a:gridCol>
              </a:tblGrid>
              <a:tr h="172403">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Dieter</a:t>
                      </a:r>
                      <a:endParaRPr sz="1400" u="none" strike="noStrike" cap="none" dirty="0">
                        <a:latin typeface="+mn-lt"/>
                      </a:endParaRPr>
                    </a:p>
                  </a:txBody>
                  <a:tcPr marL="9525" marR="9525" marT="9525" marB="0" anchor="ctr">
                    <a:solidFill>
                      <a:srgbClr val="92D050"/>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b="0" i="0" u="none" strike="noStrike" cap="none" dirty="0" smtClean="0">
                          <a:solidFill>
                            <a:srgbClr val="000000"/>
                          </a:solidFill>
                          <a:latin typeface="+mn-lt"/>
                          <a:ea typeface="Arial"/>
                          <a:cs typeface="Arial"/>
                          <a:sym typeface="Arial"/>
                        </a:rPr>
                        <a:t>Riesenbeck</a:t>
                      </a:r>
                      <a:endParaRPr sz="1400" u="none" strike="noStrike" cap="none" dirty="0">
                        <a:latin typeface="+mn-lt"/>
                      </a:endParaRPr>
                    </a:p>
                  </a:txBody>
                  <a:tcPr marL="9525" marR="9525" marT="9525" marB="0" anchor="ctr">
                    <a:solidFill>
                      <a:srgbClr val="92D050"/>
                    </a:solidFill>
                  </a:tcPr>
                </a:tc>
                <a:extLst>
                  <a:ext uri="{0D108BD9-81ED-4DB2-BD59-A6C34878D82A}">
                    <a16:rowId xmlns:a16="http://schemas.microsoft.com/office/drawing/2014/main" val="10000"/>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Heinz</a:t>
                      </a:r>
                      <a:endParaRPr sz="22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r>
                        <a:rPr lang="de-DE" sz="2200" u="none" strike="noStrike" cap="none" dirty="0" smtClean="0">
                          <a:latin typeface="+mn-lt"/>
                        </a:rPr>
                        <a:t>Strohbücker</a:t>
                      </a:r>
                      <a:endParaRPr sz="22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1"/>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2"/>
                  </a:ext>
                </a:extLst>
              </a:tr>
              <a:tr h="111443">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tc>
                  <a:txBody>
                    <a:bodyPr/>
                    <a:lstStyle/>
                    <a:p>
                      <a:pPr marL="0" marR="0" lvl="0" indent="0" algn="l" rtl="0">
                        <a:lnSpc>
                          <a:spcPct val="100000"/>
                        </a:lnSpc>
                        <a:spcBef>
                          <a:spcPts val="0"/>
                        </a:spcBef>
                        <a:spcAft>
                          <a:spcPts val="0"/>
                        </a:spcAft>
                        <a:buClr>
                          <a:srgbClr val="000000"/>
                        </a:buClr>
                        <a:buSzPts val="2200"/>
                        <a:buFont typeface="Arial"/>
                        <a:buNone/>
                      </a:pPr>
                      <a:endParaRPr sz="1400" u="none" strike="noStrike" cap="none" dirty="0">
                        <a:latin typeface="+mn-lt"/>
                      </a:endParaRPr>
                    </a:p>
                  </a:txBody>
                  <a:tcPr marL="9525" marR="9525" marT="9525" marB="0" anchor="c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714087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2"/>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Ausblick auf </a:t>
            </a:r>
            <a:r>
              <a:rPr lang="de-DE" sz="4400" b="1" i="0" u="none" strike="noStrike" cap="none" dirty="0" smtClean="0">
                <a:solidFill>
                  <a:schemeClr val="dk1"/>
                </a:solidFill>
                <a:latin typeface="+mn-lt"/>
                <a:ea typeface="Calibri"/>
                <a:cs typeface="Calibri"/>
                <a:sym typeface="Calibri"/>
              </a:rPr>
              <a:t>2023</a:t>
            </a:r>
            <a:endParaRPr sz="1400" b="0" i="0" u="none" strike="noStrike" cap="none" dirty="0">
              <a:solidFill>
                <a:srgbClr val="000000"/>
              </a:solidFill>
              <a:latin typeface="+mn-lt"/>
              <a:sym typeface="Arial"/>
            </a:endParaRPr>
          </a:p>
          <a:p>
            <a:pPr marL="0" marR="0" lvl="0" indent="0" algn="ctr" rtl="0">
              <a:lnSpc>
                <a:spcPct val="90000"/>
              </a:lnSpc>
              <a:spcBef>
                <a:spcPts val="0"/>
              </a:spcBef>
              <a:spcAft>
                <a:spcPts val="0"/>
              </a:spcAft>
              <a:buClr>
                <a:schemeClr val="dk1"/>
              </a:buClr>
              <a:buSzPts val="4400"/>
              <a:buFont typeface="Calibri"/>
              <a:buNone/>
            </a:pPr>
            <a:endParaRPr sz="4400" b="1"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44"/>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a:t>
            </a:r>
            <a:r>
              <a:rPr lang="de-DE" sz="3600" dirty="0" smtClean="0">
                <a:latin typeface="+mn-lt"/>
              </a:rPr>
              <a:t>2023</a:t>
            </a:r>
            <a:endParaRPr sz="3600" dirty="0">
              <a:latin typeface="+mn-lt"/>
            </a:endParaRPr>
          </a:p>
        </p:txBody>
      </p:sp>
      <p:sp>
        <p:nvSpPr>
          <p:cNvPr id="426" name="Google Shape;426;p44"/>
          <p:cNvSpPr txBox="1"/>
          <p:nvPr/>
        </p:nvSpPr>
        <p:spPr>
          <a:xfrm>
            <a:off x="773291" y="1297475"/>
            <a:ext cx="8506175"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mn-lt"/>
                <a:ea typeface="Calibri"/>
                <a:cs typeface="Calibri"/>
                <a:sym typeface="Calibri"/>
              </a:rPr>
              <a:t>Gesamtverein</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smtClean="0">
                <a:solidFill>
                  <a:schemeClr val="dk1"/>
                </a:solidFill>
                <a:latin typeface="+mn-lt"/>
                <a:ea typeface="Calibri"/>
                <a:cs typeface="Calibri"/>
                <a:sym typeface="Calibri"/>
              </a:rPr>
              <a:t>17. </a:t>
            </a:r>
            <a:r>
              <a:rPr lang="de-DE" sz="1800" b="0" i="0" u="none" strike="noStrike" cap="none" dirty="0">
                <a:solidFill>
                  <a:schemeClr val="dk1"/>
                </a:solidFill>
                <a:latin typeface="+mn-lt"/>
                <a:ea typeface="Calibri"/>
                <a:cs typeface="Calibri"/>
                <a:sym typeface="Calibri"/>
              </a:rPr>
              <a:t>Juni 		Sparkassen </a:t>
            </a:r>
            <a:r>
              <a:rPr lang="de-DE" sz="1800" b="0" i="0" u="none" strike="noStrike" cap="none" dirty="0" smtClean="0">
                <a:solidFill>
                  <a:schemeClr val="dk1"/>
                </a:solidFill>
                <a:latin typeface="+mn-lt"/>
                <a:ea typeface="Calibri"/>
                <a:cs typeface="Calibri"/>
                <a:sym typeface="Calibri"/>
              </a:rPr>
              <a:t>Vituslauf</a:t>
            </a:r>
          </a:p>
          <a:p>
            <a:pPr marL="0" marR="0" lvl="0" indent="0" algn="l" rtl="0">
              <a:lnSpc>
                <a:spcPct val="100000"/>
              </a:lnSpc>
              <a:spcBef>
                <a:spcPts val="0"/>
              </a:spcBef>
              <a:spcAft>
                <a:spcPts val="0"/>
              </a:spcAft>
              <a:buClr>
                <a:srgbClr val="000000"/>
              </a:buClr>
              <a:buSzPts val="1800"/>
              <a:buFont typeface="Arial"/>
              <a:buNone/>
            </a:pPr>
            <a:r>
              <a:rPr lang="de-DE" sz="1800" dirty="0" smtClean="0">
                <a:solidFill>
                  <a:schemeClr val="dk1"/>
                </a:solidFill>
                <a:latin typeface="+mn-lt"/>
                <a:cs typeface="Calibri"/>
                <a:sym typeface="Calibri"/>
              </a:rPr>
              <a:t>18. Juni		Projekt unseres FSJ-</a:t>
            </a:r>
            <a:r>
              <a:rPr lang="de-DE" sz="1800" dirty="0" err="1" smtClean="0">
                <a:solidFill>
                  <a:schemeClr val="dk1"/>
                </a:solidFill>
                <a:latin typeface="+mn-lt"/>
                <a:cs typeface="Calibri"/>
                <a:sym typeface="Calibri"/>
              </a:rPr>
              <a:t>lers</a:t>
            </a:r>
            <a:r>
              <a:rPr lang="de-DE" sz="1800" dirty="0" smtClean="0">
                <a:solidFill>
                  <a:schemeClr val="dk1"/>
                </a:solidFill>
                <a:latin typeface="+mn-lt"/>
                <a:cs typeface="Calibri"/>
                <a:sym typeface="Calibri"/>
              </a:rPr>
              <a:t> Sven Ottens</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smtClean="0">
                <a:solidFill>
                  <a:schemeClr val="dk1"/>
                </a:solidFill>
                <a:latin typeface="+mn-lt"/>
                <a:ea typeface="Calibri"/>
                <a:cs typeface="Calibri"/>
                <a:sym typeface="Calibri"/>
              </a:rPr>
              <a:t>02. </a:t>
            </a:r>
            <a:r>
              <a:rPr lang="de-DE" sz="1800" b="0" i="0" u="none" strike="noStrike" cap="none" dirty="0">
                <a:solidFill>
                  <a:schemeClr val="dk1"/>
                </a:solidFill>
                <a:latin typeface="+mn-lt"/>
                <a:ea typeface="Calibri"/>
                <a:cs typeface="Calibri"/>
                <a:sym typeface="Calibri"/>
              </a:rPr>
              <a:t>Dezember	Volksbank </a:t>
            </a:r>
            <a:r>
              <a:rPr lang="de-DE" sz="1800" b="0" i="0" u="none" strike="noStrike" cap="none" dirty="0" err="1">
                <a:solidFill>
                  <a:schemeClr val="dk1"/>
                </a:solidFill>
                <a:latin typeface="+mn-lt"/>
                <a:ea typeface="Calibri"/>
                <a:cs typeface="Calibri"/>
                <a:sym typeface="Calibri"/>
              </a:rPr>
              <a:t>Nikolauf</a:t>
            </a: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427" name="Google Shape;427;p44" descr="https://sc-djk-everswinkel.online5.netzcocktail.de/_cache/images/cms_mediapool/Vereine_NETZCOCKTAIL/Sportarten/Triathlon/.633f1d2b058bfce30e21a34f983f8771/nc-vereine-0666-triathlon.jpg"/>
          <p:cNvPicPr preferRelativeResize="0"/>
          <p:nvPr/>
        </p:nvPicPr>
        <p:blipFill rotWithShape="1">
          <a:blip r:embed="rId3">
            <a:alphaModFix/>
          </a:blip>
          <a:srcRect/>
          <a:stretch/>
        </p:blipFill>
        <p:spPr>
          <a:xfrm>
            <a:off x="845637" y="2975329"/>
            <a:ext cx="4995333" cy="2811139"/>
          </a:xfrm>
          <a:prstGeom prst="rect">
            <a:avLst/>
          </a:prstGeom>
          <a:noFill/>
          <a:ln>
            <a:noFill/>
          </a:ln>
        </p:spPr>
      </p:pic>
    </p:spTree>
    <p:extLst>
      <p:ext uri="{BB962C8B-B14F-4D97-AF65-F5344CB8AC3E}">
        <p14:creationId xmlns:p14="http://schemas.microsoft.com/office/powerpoint/2010/main" val="37446952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 name="Rechteck 3"/>
          <p:cNvSpPr/>
          <p:nvPr/>
        </p:nvSpPr>
        <p:spPr>
          <a:xfrm>
            <a:off x="3776246" y="2471596"/>
            <a:ext cx="1673940" cy="1593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4" name="Google Shape;424;p44"/>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a:t>
            </a:r>
            <a:r>
              <a:rPr lang="de-DE" sz="3600" dirty="0" smtClean="0">
                <a:latin typeface="+mn-lt"/>
              </a:rPr>
              <a:t>2023</a:t>
            </a:r>
            <a:endParaRPr sz="3600" dirty="0">
              <a:latin typeface="+mn-lt"/>
            </a:endParaRPr>
          </a:p>
        </p:txBody>
      </p:sp>
      <p:sp>
        <p:nvSpPr>
          <p:cNvPr id="2" name="Textfeld 1"/>
          <p:cNvSpPr txBox="1"/>
          <p:nvPr/>
        </p:nvSpPr>
        <p:spPr>
          <a:xfrm>
            <a:off x="706617" y="1915139"/>
            <a:ext cx="5160783" cy="3293209"/>
          </a:xfrm>
          <a:prstGeom prst="rect">
            <a:avLst/>
          </a:prstGeom>
          <a:noFill/>
        </p:spPr>
        <p:txBody>
          <a:bodyPr wrap="square" rtlCol="0">
            <a:spAutoFit/>
          </a:bodyPr>
          <a:lstStyle/>
          <a:p>
            <a:r>
              <a:rPr lang="de-DE" sz="2800" dirty="0" smtClean="0"/>
              <a:t>Badminton</a:t>
            </a:r>
          </a:p>
          <a:p>
            <a:endParaRPr lang="de-DE" sz="2000" dirty="0"/>
          </a:p>
          <a:p>
            <a:r>
              <a:rPr lang="de-DE" sz="2000" dirty="0" smtClean="0"/>
              <a:t>14. Mai		</a:t>
            </a:r>
          </a:p>
          <a:p>
            <a:r>
              <a:rPr lang="de-DE" sz="2000" dirty="0" smtClean="0"/>
              <a:t>D-Rangliste Einzel U17/U19</a:t>
            </a:r>
          </a:p>
          <a:p>
            <a:endParaRPr lang="de-DE" sz="2000" dirty="0"/>
          </a:p>
          <a:p>
            <a:r>
              <a:rPr lang="de-DE" sz="2000" dirty="0" smtClean="0"/>
              <a:t>27./28. Mai		</a:t>
            </a:r>
          </a:p>
          <a:p>
            <a:r>
              <a:rPr lang="de-DE" sz="2000" dirty="0" smtClean="0"/>
              <a:t>DJK Bundesmeisterschaften in </a:t>
            </a:r>
            <a:r>
              <a:rPr lang="de-DE" sz="2000" dirty="0" err="1" smtClean="0"/>
              <a:t>Brakel</a:t>
            </a:r>
            <a:endParaRPr lang="de-DE" sz="2000" dirty="0" smtClean="0"/>
          </a:p>
          <a:p>
            <a:endParaRPr lang="de-DE" sz="2000" dirty="0" smtClean="0"/>
          </a:p>
          <a:p>
            <a:r>
              <a:rPr lang="de-DE" sz="2000" dirty="0"/>
              <a:t>Bundessportfest in Schwabach</a:t>
            </a:r>
          </a:p>
          <a:p>
            <a:endParaRPr lang="de-DE" sz="2000"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892" y="1915139"/>
            <a:ext cx="5802542" cy="3853927"/>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5"/>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a:t>
            </a:r>
            <a:r>
              <a:rPr lang="de-DE" sz="3600" dirty="0" smtClean="0">
                <a:latin typeface="+mn-lt"/>
              </a:rPr>
              <a:t>2023</a:t>
            </a:r>
            <a:endParaRPr sz="3600" dirty="0">
              <a:latin typeface="+mn-lt"/>
            </a:endParaRPr>
          </a:p>
        </p:txBody>
      </p:sp>
      <p:sp>
        <p:nvSpPr>
          <p:cNvPr id="433" name="Google Shape;433;p45"/>
          <p:cNvSpPr txBox="1"/>
          <p:nvPr/>
        </p:nvSpPr>
        <p:spPr>
          <a:xfrm>
            <a:off x="342899" y="1297475"/>
            <a:ext cx="5419725" cy="16619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2400" b="0" i="0" u="none" strike="noStrike" cap="none" dirty="0" smtClean="0">
                <a:solidFill>
                  <a:schemeClr val="dk1"/>
                </a:solidFill>
                <a:latin typeface="+mn-lt"/>
                <a:ea typeface="Calibri"/>
                <a:cs typeface="Calibri"/>
                <a:sym typeface="Calibri"/>
              </a:rPr>
              <a:t>Fußball</a:t>
            </a:r>
            <a:endParaRPr sz="2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lang="de-DE" sz="1800" b="0" i="0" u="none" strike="noStrike" cap="none" dirty="0" smtClean="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2000" b="0" i="0" u="none" strike="noStrike" cap="none" dirty="0" smtClean="0">
                <a:solidFill>
                  <a:schemeClr val="dk1"/>
                </a:solidFill>
                <a:latin typeface="+mn-lt"/>
                <a:ea typeface="Calibri"/>
                <a:cs typeface="Calibri"/>
                <a:sym typeface="Calibri"/>
              </a:rPr>
              <a:t>11. bis 13. August	Volksbank Cup</a:t>
            </a:r>
          </a:p>
          <a:p>
            <a:pPr marL="0" marR="0" lvl="0" indent="0" algn="l" rtl="0">
              <a:lnSpc>
                <a:spcPct val="100000"/>
              </a:lnSpc>
              <a:spcBef>
                <a:spcPts val="0"/>
              </a:spcBef>
              <a:spcAft>
                <a:spcPts val="0"/>
              </a:spcAft>
              <a:buClr>
                <a:srgbClr val="000000"/>
              </a:buClr>
              <a:buSzPts val="1800"/>
              <a:buFont typeface="Arial"/>
              <a:buNone/>
            </a:pPr>
            <a:endParaRPr lang="de-DE" sz="2000"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2000" b="0" i="0" u="none" strike="noStrike" cap="none" dirty="0" smtClean="0">
                <a:solidFill>
                  <a:schemeClr val="dk1"/>
                </a:solidFill>
                <a:latin typeface="+mn-lt"/>
                <a:ea typeface="Calibri"/>
                <a:cs typeface="Calibri"/>
                <a:sym typeface="Calibri"/>
              </a:rPr>
              <a:t>2. bis 6. Oktober	Herbstcamp</a:t>
            </a:r>
            <a:r>
              <a:rPr lang="de-DE" b="0" i="0" u="none" strike="noStrike" cap="none" dirty="0" smtClean="0">
                <a:solidFill>
                  <a:schemeClr val="dk1"/>
                </a:solidFill>
                <a:latin typeface="+mn-lt"/>
                <a:ea typeface="Calibri"/>
                <a:cs typeface="Calibri"/>
                <a:sym typeface="Calibri"/>
              </a:rPr>
              <a:t>	</a:t>
            </a:r>
            <a:endParaRPr b="0" i="0" u="none" strike="noStrike" cap="none" dirty="0">
              <a:solidFill>
                <a:schemeClr val="dk1"/>
              </a:solidFill>
              <a:latin typeface="+mn-lt"/>
              <a:ea typeface="Calibri"/>
              <a:cs typeface="Calibri"/>
              <a:sym typeface="Calibri"/>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8179" y="268310"/>
            <a:ext cx="4667355" cy="3502092"/>
          </a:xfrm>
          <a:prstGeom prst="rect">
            <a:avLst/>
          </a:prstGeom>
        </p:spPr>
      </p:pic>
      <p:pic>
        <p:nvPicPr>
          <p:cNvPr id="3" name="Grafik 2"/>
          <p:cNvPicPr>
            <a:picLocks noChangeAspect="1"/>
          </p:cNvPicPr>
          <p:nvPr/>
        </p:nvPicPr>
        <p:blipFill>
          <a:blip r:embed="rId4"/>
          <a:stretch>
            <a:fillRect/>
          </a:stretch>
        </p:blipFill>
        <p:spPr>
          <a:xfrm>
            <a:off x="42689" y="3729388"/>
            <a:ext cx="7607185" cy="2929682"/>
          </a:xfrm>
          <a:prstGeom prst="rect">
            <a:avLst/>
          </a:prstGeom>
        </p:spPr>
      </p:pic>
      <p:sp>
        <p:nvSpPr>
          <p:cNvPr id="5" name="Textfeld 4"/>
          <p:cNvSpPr txBox="1"/>
          <p:nvPr/>
        </p:nvSpPr>
        <p:spPr>
          <a:xfrm>
            <a:off x="5849355" y="6351293"/>
            <a:ext cx="1800519" cy="307777"/>
          </a:xfrm>
          <a:prstGeom prst="rect">
            <a:avLst/>
          </a:prstGeom>
          <a:noFill/>
        </p:spPr>
        <p:txBody>
          <a:bodyPr wrap="square" rtlCol="0">
            <a:spAutoFit/>
          </a:bodyPr>
          <a:lstStyle/>
          <a:p>
            <a:r>
              <a:rPr lang="de-DE" dirty="0" smtClean="0"/>
              <a:t>WN vom 11.10.2022</a:t>
            </a:r>
            <a:endParaRPr lang="de-DE" dirty="0"/>
          </a:p>
        </p:txBody>
      </p:sp>
      <p:sp>
        <p:nvSpPr>
          <p:cNvPr id="6" name="Textfeld 5"/>
          <p:cNvSpPr txBox="1"/>
          <p:nvPr/>
        </p:nvSpPr>
        <p:spPr>
          <a:xfrm>
            <a:off x="7771856" y="3462625"/>
            <a:ext cx="3247828" cy="307777"/>
          </a:xfrm>
          <a:prstGeom prst="rect">
            <a:avLst/>
          </a:prstGeom>
          <a:noFill/>
        </p:spPr>
        <p:txBody>
          <a:bodyPr wrap="square" rtlCol="0">
            <a:spAutoFit/>
          </a:bodyPr>
          <a:lstStyle/>
          <a:p>
            <a:r>
              <a:rPr lang="de-DE" dirty="0" smtClean="0"/>
              <a:t>Minitorübergabe an die U7</a:t>
            </a:r>
            <a:endParaRPr lang="de-DE"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5"/>
          <p:cNvSpPr txBox="1"/>
          <p:nvPr/>
        </p:nvSpPr>
        <p:spPr>
          <a:xfrm>
            <a:off x="334978" y="3098994"/>
            <a:ext cx="11121458"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200" b="1" i="0" u="none" strike="noStrike" cap="none" dirty="0">
                <a:solidFill>
                  <a:schemeClr val="dk1"/>
                </a:solidFill>
                <a:latin typeface="+mn-lt"/>
                <a:ea typeface="Calibri"/>
                <a:cs typeface="Calibri"/>
                <a:sym typeface="Calibri"/>
              </a:rPr>
              <a:t>Protokoll der Mitgliederversammlung </a:t>
            </a:r>
            <a:r>
              <a:rPr lang="de-DE" sz="4200" b="1" i="0" u="none" strike="noStrike" cap="none" dirty="0" smtClean="0">
                <a:solidFill>
                  <a:schemeClr val="dk1"/>
                </a:solidFill>
                <a:latin typeface="+mn-lt"/>
                <a:ea typeface="Calibri"/>
                <a:cs typeface="Calibri"/>
                <a:sym typeface="Calibri"/>
              </a:rPr>
              <a:t>2022</a:t>
            </a:r>
            <a:endParaRPr sz="4200" b="0" i="0" u="none" strike="noStrike" cap="none" dirty="0">
              <a:solidFill>
                <a:srgbClr val="000000"/>
              </a:solidFill>
              <a:latin typeface="+mn-lt"/>
              <a:sym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45"/>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a:t>
            </a:r>
            <a:r>
              <a:rPr lang="de-DE" sz="3600" dirty="0" smtClean="0">
                <a:latin typeface="+mn-lt"/>
              </a:rPr>
              <a:t>2023</a:t>
            </a:r>
            <a:endParaRPr sz="3600" dirty="0">
              <a:latin typeface="+mn-lt"/>
            </a:endParaRPr>
          </a:p>
        </p:txBody>
      </p:sp>
      <p:sp>
        <p:nvSpPr>
          <p:cNvPr id="433" name="Google Shape;433;p45"/>
          <p:cNvSpPr txBox="1"/>
          <p:nvPr/>
        </p:nvSpPr>
        <p:spPr>
          <a:xfrm>
            <a:off x="1441901" y="1305544"/>
            <a:ext cx="8751709" cy="18466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mn-lt"/>
                <a:ea typeface="Calibri"/>
                <a:cs typeface="Calibri"/>
                <a:sym typeface="Calibri"/>
              </a:rPr>
              <a:t>Sportschützen</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a:p>
            <a:r>
              <a:rPr lang="de-DE" sz="2000" dirty="0" smtClean="0"/>
              <a:t>30</a:t>
            </a:r>
            <a:r>
              <a:rPr lang="de-DE" sz="2000" dirty="0"/>
              <a:t>. Mai bis 15. Juni </a:t>
            </a:r>
            <a:r>
              <a:rPr lang="de-DE" sz="2000" dirty="0" smtClean="0"/>
              <a:t>	Pokalschießen </a:t>
            </a:r>
            <a:r>
              <a:rPr lang="de-DE" sz="2000" dirty="0"/>
              <a:t>der Vereine</a:t>
            </a:r>
          </a:p>
          <a:p>
            <a:r>
              <a:rPr lang="de-DE" sz="2000" dirty="0" smtClean="0"/>
              <a:t>18</a:t>
            </a:r>
            <a:r>
              <a:rPr lang="de-DE" sz="2000" dirty="0"/>
              <a:t>. Juni </a:t>
            </a:r>
            <a:r>
              <a:rPr lang="de-DE" sz="2000" dirty="0" smtClean="0"/>
              <a:t>		Tag </a:t>
            </a:r>
            <a:r>
              <a:rPr lang="de-DE" sz="2000" dirty="0"/>
              <a:t>der offenen Tür am Vitus Sonntag</a:t>
            </a:r>
          </a:p>
          <a:p>
            <a:r>
              <a:rPr lang="de-DE" sz="2000" dirty="0" smtClean="0"/>
              <a:t>02</a:t>
            </a:r>
            <a:r>
              <a:rPr lang="de-DE" sz="2000" dirty="0"/>
              <a:t>. Juli </a:t>
            </a:r>
            <a:r>
              <a:rPr lang="de-DE" sz="2000" dirty="0" smtClean="0"/>
              <a:t>			Schießstand </a:t>
            </a:r>
            <a:r>
              <a:rPr lang="de-DE" sz="2000" dirty="0"/>
              <a:t>auf dem Schützenfest</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901" y="2975565"/>
            <a:ext cx="4826924" cy="3620193"/>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5709" y="2980757"/>
            <a:ext cx="4056235" cy="2282659"/>
          </a:xfrm>
          <a:prstGeom prst="rect">
            <a:avLst/>
          </a:prstGeom>
        </p:spPr>
      </p:pic>
      <p:sp>
        <p:nvSpPr>
          <p:cNvPr id="5" name="Textfeld 4"/>
          <p:cNvSpPr txBox="1"/>
          <p:nvPr/>
        </p:nvSpPr>
        <p:spPr>
          <a:xfrm>
            <a:off x="6945709" y="4986417"/>
            <a:ext cx="2309567" cy="276999"/>
          </a:xfrm>
          <a:prstGeom prst="rect">
            <a:avLst/>
          </a:prstGeom>
          <a:noFill/>
        </p:spPr>
        <p:txBody>
          <a:bodyPr wrap="square" rtlCol="0">
            <a:spAutoFit/>
          </a:bodyPr>
          <a:lstStyle/>
          <a:p>
            <a:r>
              <a:rPr lang="de-DE" sz="1200" dirty="0" smtClean="0"/>
              <a:t>Die neue elektronische Anlage</a:t>
            </a:r>
            <a:endParaRPr lang="de-DE" sz="1200" dirty="0"/>
          </a:p>
        </p:txBody>
      </p:sp>
      <p:sp>
        <p:nvSpPr>
          <p:cNvPr id="6" name="Textfeld 5"/>
          <p:cNvSpPr txBox="1"/>
          <p:nvPr/>
        </p:nvSpPr>
        <p:spPr>
          <a:xfrm>
            <a:off x="2554664" y="6154631"/>
            <a:ext cx="3714161" cy="307777"/>
          </a:xfrm>
          <a:prstGeom prst="rect">
            <a:avLst/>
          </a:prstGeom>
          <a:noFill/>
        </p:spPr>
        <p:txBody>
          <a:bodyPr wrap="square" rtlCol="0">
            <a:spAutoFit/>
          </a:bodyPr>
          <a:lstStyle/>
          <a:p>
            <a:r>
              <a:rPr lang="de-DE" dirty="0" smtClean="0"/>
              <a:t>Siegerehrung Pokalschießen</a:t>
            </a:r>
            <a:endParaRPr lang="de-DE" dirty="0"/>
          </a:p>
        </p:txBody>
      </p:sp>
    </p:spTree>
    <p:extLst>
      <p:ext uri="{BB962C8B-B14F-4D97-AF65-F5344CB8AC3E}">
        <p14:creationId xmlns:p14="http://schemas.microsoft.com/office/powerpoint/2010/main" val="14471054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2" name="Rechteck 1"/>
          <p:cNvSpPr/>
          <p:nvPr/>
        </p:nvSpPr>
        <p:spPr>
          <a:xfrm>
            <a:off x="657912" y="5587678"/>
            <a:ext cx="3083940" cy="88640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0" name="Google Shape;440;p46"/>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a:t>
            </a:r>
            <a:r>
              <a:rPr lang="de-DE" sz="3600" dirty="0" smtClean="0">
                <a:latin typeface="+mn-lt"/>
              </a:rPr>
              <a:t>2023</a:t>
            </a:r>
            <a:endParaRPr sz="3600" dirty="0">
              <a:latin typeface="+mn-lt"/>
            </a:endParaRPr>
          </a:p>
        </p:txBody>
      </p:sp>
      <p:sp>
        <p:nvSpPr>
          <p:cNvPr id="441" name="Google Shape;441;p46"/>
          <p:cNvSpPr txBox="1"/>
          <p:nvPr/>
        </p:nvSpPr>
        <p:spPr>
          <a:xfrm>
            <a:off x="657912" y="1275736"/>
            <a:ext cx="8506175" cy="50167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smtClean="0">
                <a:solidFill>
                  <a:schemeClr val="dk1"/>
                </a:solidFill>
                <a:latin typeface="+mn-lt"/>
                <a:ea typeface="Calibri"/>
                <a:cs typeface="Calibri"/>
                <a:sym typeface="Calibri"/>
              </a:rPr>
              <a:t>Handball</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a:p>
            <a:pPr>
              <a:lnSpc>
                <a:spcPct val="200000"/>
              </a:lnSpc>
            </a:pPr>
            <a:r>
              <a:rPr lang="de-DE" sz="1800" dirty="0" smtClean="0"/>
              <a:t>26. bis 28. </a:t>
            </a:r>
            <a:r>
              <a:rPr lang="de-DE" sz="1800" dirty="0"/>
              <a:t>Mai	 </a:t>
            </a:r>
            <a:r>
              <a:rPr lang="de-DE" sz="1800" dirty="0" smtClean="0"/>
              <a:t>		Pfingstlager </a:t>
            </a:r>
            <a:r>
              <a:rPr lang="de-DE" sz="1800" dirty="0"/>
              <a:t>für die Jugend </a:t>
            </a:r>
          </a:p>
          <a:p>
            <a:pPr>
              <a:lnSpc>
                <a:spcPct val="200000"/>
              </a:lnSpc>
            </a:pPr>
            <a:r>
              <a:rPr lang="de-DE" sz="1800" dirty="0" smtClean="0"/>
              <a:t>05. </a:t>
            </a:r>
            <a:r>
              <a:rPr lang="de-DE" sz="1800" dirty="0" smtClean="0"/>
              <a:t>August</a:t>
            </a:r>
            <a:r>
              <a:rPr lang="de-DE" sz="1800" dirty="0"/>
              <a:t>		 </a:t>
            </a:r>
            <a:r>
              <a:rPr lang="de-DE" sz="1800" dirty="0" smtClean="0"/>
              <a:t>	Eber-Cup </a:t>
            </a:r>
            <a:r>
              <a:rPr lang="de-DE" sz="1800" dirty="0"/>
              <a:t>Herren </a:t>
            </a:r>
          </a:p>
          <a:p>
            <a:pPr>
              <a:lnSpc>
                <a:spcPct val="200000"/>
              </a:lnSpc>
            </a:pPr>
            <a:r>
              <a:rPr lang="de-DE" sz="1800" dirty="0"/>
              <a:t>12</a:t>
            </a:r>
            <a:r>
              <a:rPr lang="de-DE" sz="1800" dirty="0" smtClean="0"/>
              <a:t>. August</a:t>
            </a:r>
            <a:r>
              <a:rPr lang="de-DE" sz="1800" dirty="0"/>
              <a:t>		 </a:t>
            </a:r>
            <a:r>
              <a:rPr lang="de-DE" sz="1800" dirty="0" smtClean="0"/>
              <a:t>	So-Tech Cup</a:t>
            </a:r>
            <a:endParaRPr lang="de-DE" sz="1800" dirty="0"/>
          </a:p>
          <a:p>
            <a:pPr>
              <a:lnSpc>
                <a:spcPct val="200000"/>
              </a:lnSpc>
            </a:pPr>
            <a:r>
              <a:rPr lang="de-DE" sz="1800" dirty="0" smtClean="0"/>
              <a:t>19. </a:t>
            </a:r>
            <a:r>
              <a:rPr lang="de-DE" sz="1800" dirty="0" smtClean="0"/>
              <a:t>August</a:t>
            </a:r>
            <a:r>
              <a:rPr lang="de-DE" sz="1800" dirty="0"/>
              <a:t>		 </a:t>
            </a:r>
            <a:r>
              <a:rPr lang="de-DE" sz="1800" dirty="0" smtClean="0"/>
              <a:t>	Eber-Cup </a:t>
            </a:r>
            <a:r>
              <a:rPr lang="de-DE" sz="1800" dirty="0"/>
              <a:t>Damen </a:t>
            </a:r>
          </a:p>
          <a:p>
            <a:pPr>
              <a:lnSpc>
                <a:spcPct val="200000"/>
              </a:lnSpc>
            </a:pPr>
            <a:r>
              <a:rPr lang="de-DE" sz="1800" dirty="0" smtClean="0"/>
              <a:t>26</a:t>
            </a:r>
            <a:r>
              <a:rPr lang="de-DE" sz="1800" dirty="0"/>
              <a:t>./27</a:t>
            </a:r>
            <a:r>
              <a:rPr lang="de-DE" sz="1800" dirty="0" smtClean="0"/>
              <a:t>. August (</a:t>
            </a:r>
            <a:r>
              <a:rPr lang="de-DE" sz="1800" dirty="0" err="1" smtClean="0"/>
              <a:t>vermtl</a:t>
            </a:r>
            <a:r>
              <a:rPr lang="de-DE" sz="1800" dirty="0" smtClean="0"/>
              <a:t>.) 		Saisonauftakt </a:t>
            </a:r>
            <a:r>
              <a:rPr lang="de-DE" sz="1800" dirty="0"/>
              <a:t>Event Damen/ Herren </a:t>
            </a:r>
          </a:p>
          <a:p>
            <a:pPr>
              <a:lnSpc>
                <a:spcPct val="200000"/>
              </a:lnSpc>
            </a:pPr>
            <a:r>
              <a:rPr lang="de-DE" sz="1800" dirty="0" smtClean="0"/>
              <a:t>26. bis 31. </a:t>
            </a:r>
            <a:r>
              <a:rPr lang="de-DE" sz="1800" dirty="0"/>
              <a:t>Dezember		</a:t>
            </a:r>
            <a:r>
              <a:rPr lang="de-DE" sz="1800" dirty="0" err="1" smtClean="0"/>
              <a:t>Lundfahrt</a:t>
            </a:r>
            <a:endParaRPr lang="de-DE" sz="1800" dirty="0"/>
          </a:p>
          <a:p>
            <a:pPr marL="0" marR="0" lvl="0" indent="0" algn="l" rtl="0">
              <a:lnSpc>
                <a:spcPct val="100000"/>
              </a:lnSpc>
              <a:spcBef>
                <a:spcPts val="0"/>
              </a:spcBef>
              <a:spcAft>
                <a:spcPts val="0"/>
              </a:spcAft>
              <a:buClr>
                <a:srgbClr val="000000"/>
              </a:buClr>
              <a:buSzPts val="1800"/>
              <a:buFont typeface="Arial"/>
              <a:buNone/>
            </a:pPr>
            <a:endParaRPr sz="1400" b="0" i="1"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1030" name="Picture 6" descr="https://scdjk.de/_cache/images/cms/.9fefd2b4b0aaa23ab06218f5b143c4ff/logo_handb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12" y="5610666"/>
            <a:ext cx="2990850" cy="866776"/>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219" y="1654087"/>
            <a:ext cx="4871781" cy="2524648"/>
          </a:xfrm>
          <a:prstGeom prst="rect">
            <a:avLst/>
          </a:prstGeom>
        </p:spPr>
      </p:pic>
      <p:sp>
        <p:nvSpPr>
          <p:cNvPr id="4" name="Textfeld 3"/>
          <p:cNvSpPr txBox="1"/>
          <p:nvPr/>
        </p:nvSpPr>
        <p:spPr>
          <a:xfrm>
            <a:off x="9164087" y="4196792"/>
            <a:ext cx="2733773" cy="307777"/>
          </a:xfrm>
          <a:prstGeom prst="rect">
            <a:avLst/>
          </a:prstGeom>
          <a:noFill/>
        </p:spPr>
        <p:txBody>
          <a:bodyPr wrap="square" rtlCol="0">
            <a:spAutoFit/>
          </a:bodyPr>
          <a:lstStyle/>
          <a:p>
            <a:r>
              <a:rPr lang="de-DE" dirty="0" smtClean="0"/>
              <a:t>Grundschulaktion</a:t>
            </a:r>
            <a:endParaRPr lang="de-DE"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46"/>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a:t>
            </a:r>
            <a:r>
              <a:rPr lang="de-DE" sz="3600" dirty="0" smtClean="0">
                <a:latin typeface="+mn-lt"/>
              </a:rPr>
              <a:t>2023</a:t>
            </a:r>
            <a:endParaRPr sz="3600" dirty="0">
              <a:latin typeface="+mn-lt"/>
            </a:endParaRPr>
          </a:p>
        </p:txBody>
      </p:sp>
      <p:sp>
        <p:nvSpPr>
          <p:cNvPr id="441" name="Google Shape;441;p46"/>
          <p:cNvSpPr txBox="1"/>
          <p:nvPr/>
        </p:nvSpPr>
        <p:spPr>
          <a:xfrm>
            <a:off x="773292" y="1297475"/>
            <a:ext cx="8506175"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mn-lt"/>
                <a:ea typeface="Calibri"/>
                <a:cs typeface="Calibri"/>
                <a:sym typeface="Calibri"/>
              </a:rPr>
              <a:t>Volleyball</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smtClean="0">
                <a:solidFill>
                  <a:schemeClr val="dk1"/>
                </a:solidFill>
                <a:latin typeface="Calibri"/>
                <a:ea typeface="Calibri"/>
                <a:cs typeface="Calibri"/>
                <a:sym typeface="Calibri"/>
              </a:rPr>
              <a:t>5. Mai		Relegationsheimspiel der 1. </a:t>
            </a:r>
            <a:r>
              <a:rPr lang="de-DE" sz="1800" dirty="0" smtClean="0">
                <a:solidFill>
                  <a:schemeClr val="dk1"/>
                </a:solidFill>
                <a:latin typeface="Calibri"/>
                <a:ea typeface="Calibri"/>
                <a:cs typeface="Calibri"/>
                <a:sym typeface="Calibri"/>
              </a:rPr>
              <a:t>Herren</a:t>
            </a:r>
            <a:r>
              <a:rPr lang="de-DE" sz="1800" b="0" i="0" u="none" strike="noStrike" cap="none" dirty="0" smtClean="0">
                <a:solidFill>
                  <a:schemeClr val="dk1"/>
                </a:solidFill>
                <a:latin typeface="Calibri"/>
                <a:ea typeface="Calibri"/>
                <a:cs typeface="Calibri"/>
                <a:sym typeface="Calibri"/>
              </a:rPr>
              <a:t> in </a:t>
            </a:r>
            <a:r>
              <a:rPr lang="de-DE" sz="1800" b="0" i="0" u="none" strike="noStrike" cap="none" dirty="0" err="1" smtClean="0">
                <a:solidFill>
                  <a:schemeClr val="dk1"/>
                </a:solidFill>
                <a:latin typeface="Calibri"/>
                <a:ea typeface="Calibri"/>
                <a:cs typeface="Calibri"/>
                <a:sym typeface="Calibri"/>
              </a:rPr>
              <a:t>Sendenhorst</a:t>
            </a:r>
            <a:endParaRPr lang="de-DE" sz="18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1800" dirty="0" smtClean="0">
                <a:solidFill>
                  <a:schemeClr val="dk1"/>
                </a:solidFill>
                <a:latin typeface="Calibri"/>
                <a:ea typeface="Calibri"/>
                <a:cs typeface="Calibri"/>
                <a:sym typeface="Calibri"/>
              </a:rPr>
              <a:t>13. Mai		Saisonabschluss </a:t>
            </a: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smtClean="0">
                <a:solidFill>
                  <a:schemeClr val="dk1"/>
                </a:solidFill>
                <a:latin typeface="Calibri"/>
                <a:ea typeface="Calibri"/>
                <a:cs typeface="Calibri"/>
                <a:sym typeface="Calibri"/>
              </a:rPr>
              <a:t>Ende Juli		Fahrt nach </a:t>
            </a:r>
            <a:r>
              <a:rPr lang="de-DE" sz="1800" b="0" i="0" u="none" strike="noStrike" cap="none" dirty="0" err="1" smtClean="0">
                <a:solidFill>
                  <a:schemeClr val="dk1"/>
                </a:solidFill>
                <a:latin typeface="Calibri"/>
                <a:ea typeface="Calibri"/>
                <a:cs typeface="Calibri"/>
                <a:sym typeface="Calibri"/>
              </a:rPr>
              <a:t>Graal</a:t>
            </a:r>
            <a:r>
              <a:rPr lang="de-DE" sz="1800" b="0" i="0" u="none" strike="noStrike" cap="none" dirty="0" smtClean="0">
                <a:solidFill>
                  <a:schemeClr val="dk1"/>
                </a:solidFill>
                <a:latin typeface="Calibri"/>
                <a:ea typeface="Calibri"/>
                <a:cs typeface="Calibri"/>
                <a:sym typeface="Calibri"/>
              </a:rPr>
              <a:t>-Müritz</a:t>
            </a:r>
          </a:p>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smtClean="0">
                <a:solidFill>
                  <a:schemeClr val="dk1"/>
                </a:solidFill>
                <a:latin typeface="Calibri"/>
                <a:ea typeface="Calibri"/>
                <a:cs typeface="Calibri"/>
                <a:sym typeface="Calibri"/>
              </a:rPr>
              <a:t>Anfang August	</a:t>
            </a:r>
            <a:r>
              <a:rPr lang="de-DE" sz="1800" b="0" i="0" u="none" strike="noStrike" cap="none" dirty="0" err="1" smtClean="0">
                <a:solidFill>
                  <a:schemeClr val="dk1"/>
                </a:solidFill>
                <a:latin typeface="Calibri"/>
                <a:ea typeface="Calibri"/>
                <a:cs typeface="Calibri"/>
                <a:sym typeface="Calibri"/>
              </a:rPr>
              <a:t>Schweinchenturnier</a:t>
            </a:r>
            <a:endParaRPr lang="de-DE" sz="18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de-DE" sz="1800" dirty="0" smtClean="0">
                <a:solidFill>
                  <a:schemeClr val="dk1"/>
                </a:solidFill>
                <a:latin typeface="Calibri"/>
                <a:ea typeface="Calibri"/>
                <a:cs typeface="Calibri"/>
                <a:sym typeface="Calibri"/>
              </a:rPr>
              <a:t>30. Dezember	Speck-Weg-Turnier</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488" y="2623038"/>
            <a:ext cx="5261957" cy="3507971"/>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292" y="3341716"/>
            <a:ext cx="4034444" cy="3025833"/>
          </a:xfrm>
          <a:prstGeom prst="rect">
            <a:avLst/>
          </a:prstGeom>
        </p:spPr>
      </p:pic>
    </p:spTree>
    <p:extLst>
      <p:ext uri="{BB962C8B-B14F-4D97-AF65-F5344CB8AC3E}">
        <p14:creationId xmlns:p14="http://schemas.microsoft.com/office/powerpoint/2010/main" val="11992646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47"/>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a:t>
            </a:r>
            <a:r>
              <a:rPr lang="de-DE" sz="3600" dirty="0" smtClean="0">
                <a:latin typeface="+mn-lt"/>
              </a:rPr>
              <a:t>2023</a:t>
            </a:r>
            <a:endParaRPr sz="3600" dirty="0">
              <a:latin typeface="+mn-lt"/>
            </a:endParaRPr>
          </a:p>
        </p:txBody>
      </p:sp>
      <p:sp>
        <p:nvSpPr>
          <p:cNvPr id="2" name="Rechteck 1"/>
          <p:cNvSpPr/>
          <p:nvPr/>
        </p:nvSpPr>
        <p:spPr>
          <a:xfrm>
            <a:off x="773291" y="1482141"/>
            <a:ext cx="7858298" cy="2123658"/>
          </a:xfrm>
          <a:prstGeom prst="rect">
            <a:avLst/>
          </a:prstGeom>
        </p:spPr>
        <p:txBody>
          <a:bodyPr wrap="square">
            <a:spAutoFit/>
          </a:bodyPr>
          <a:lstStyle/>
          <a:p>
            <a:r>
              <a:rPr lang="de-DE" sz="2400" dirty="0" smtClean="0">
                <a:latin typeface="+mn-lt"/>
              </a:rPr>
              <a:t>Leichtathletik</a:t>
            </a:r>
          </a:p>
          <a:p>
            <a:endParaRPr lang="de-DE" sz="1800" dirty="0">
              <a:latin typeface="+mn-lt"/>
            </a:endParaRPr>
          </a:p>
          <a:p>
            <a:endParaRPr lang="de-DE" sz="1800" dirty="0">
              <a:latin typeface="+mn-lt"/>
            </a:endParaRPr>
          </a:p>
          <a:p>
            <a:r>
              <a:rPr lang="de-DE" sz="1800" dirty="0" smtClean="0">
                <a:latin typeface="+mn-lt"/>
              </a:rPr>
              <a:t>Das </a:t>
            </a:r>
            <a:r>
              <a:rPr lang="de-DE" sz="1800" dirty="0">
                <a:latin typeface="+mn-lt"/>
              </a:rPr>
              <a:t>Sportabzeichen für alle Kinder der Jahrgänge 2018, </a:t>
            </a:r>
            <a:r>
              <a:rPr lang="de-DE" sz="1800" dirty="0" smtClean="0">
                <a:latin typeface="+mn-lt"/>
                <a:ea typeface="Calibri" panose="020F0502020204030204" pitchFamily="34" charset="0"/>
                <a:cs typeface="Times New Roman" panose="02020603050405020304" pitchFamily="18" charset="0"/>
              </a:rPr>
              <a:t>2019 </a:t>
            </a:r>
            <a:r>
              <a:rPr lang="de-DE" sz="1800" dirty="0">
                <a:latin typeface="+mn-lt"/>
                <a:ea typeface="Calibri" panose="020F0502020204030204" pitchFamily="34" charset="0"/>
                <a:cs typeface="Times New Roman" panose="02020603050405020304" pitchFamily="18" charset="0"/>
              </a:rPr>
              <a:t>und 2020!</a:t>
            </a:r>
          </a:p>
          <a:p>
            <a:r>
              <a:rPr lang="de-DE" sz="1800" dirty="0">
                <a:latin typeface="+mn-lt"/>
                <a:ea typeface="Calibri" panose="020F0502020204030204" pitchFamily="34" charset="0"/>
                <a:cs typeface="Times New Roman" panose="02020603050405020304" pitchFamily="18" charset="0"/>
              </a:rPr>
              <a:t> </a:t>
            </a:r>
          </a:p>
          <a:p>
            <a:r>
              <a:rPr lang="de-DE" sz="1800" dirty="0">
                <a:latin typeface="+mn-lt"/>
                <a:ea typeface="Calibri" panose="020F0502020204030204" pitchFamily="34" charset="0"/>
                <a:cs typeface="Times New Roman" panose="02020603050405020304" pitchFamily="18" charset="0"/>
              </a:rPr>
              <a:t>Sonntag, 07. Mai 2023, ab 15:30 Uhr, Sportpark Wester Everswinkel</a:t>
            </a:r>
          </a:p>
          <a:p>
            <a:r>
              <a:rPr lang="de-DE" sz="1800" dirty="0">
                <a:latin typeface="+mn-lt"/>
                <a:ea typeface="Calibri" panose="020F0502020204030204" pitchFamily="34" charset="0"/>
                <a:cs typeface="Times New Roman" panose="02020603050405020304" pitchFamily="18" charset="0"/>
              </a:rPr>
              <a:t> </a:t>
            </a:r>
          </a:p>
        </p:txBody>
      </p:sp>
      <p:pic>
        <p:nvPicPr>
          <p:cNvPr id="5" name="Grafik 4"/>
          <p:cNvPicPr>
            <a:picLocks noChangeAspect="1"/>
          </p:cNvPicPr>
          <p:nvPr/>
        </p:nvPicPr>
        <p:blipFill>
          <a:blip r:embed="rId3"/>
          <a:stretch>
            <a:fillRect/>
          </a:stretch>
        </p:blipFill>
        <p:spPr>
          <a:xfrm>
            <a:off x="8631589" y="2127451"/>
            <a:ext cx="3362811" cy="3357909"/>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291" y="3605799"/>
            <a:ext cx="7058025" cy="2247900"/>
          </a:xfrm>
          <a:prstGeom prst="rect">
            <a:avLst/>
          </a:prstGeom>
        </p:spPr>
      </p:pic>
      <p:sp>
        <p:nvSpPr>
          <p:cNvPr id="4" name="Textfeld 3"/>
          <p:cNvSpPr txBox="1"/>
          <p:nvPr/>
        </p:nvSpPr>
        <p:spPr>
          <a:xfrm>
            <a:off x="773291" y="5575568"/>
            <a:ext cx="3836709" cy="307777"/>
          </a:xfrm>
          <a:prstGeom prst="rect">
            <a:avLst/>
          </a:prstGeom>
          <a:noFill/>
        </p:spPr>
        <p:txBody>
          <a:bodyPr wrap="square" rtlCol="0">
            <a:spAutoFit/>
          </a:bodyPr>
          <a:lstStyle/>
          <a:p>
            <a:r>
              <a:rPr lang="de-DE" dirty="0" smtClean="0"/>
              <a:t>Klein gegen Groß</a:t>
            </a:r>
            <a:endParaRPr lang="de-DE"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8"/>
          <p:cNvSpPr txBox="1">
            <a:spLocks noGrp="1"/>
          </p:cNvSpPr>
          <p:nvPr>
            <p:ph type="title"/>
          </p:nvPr>
        </p:nvSpPr>
        <p:spPr>
          <a:xfrm>
            <a:off x="773292" y="15657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latin typeface="+mn-lt"/>
              </a:rPr>
              <a:t>Ausblick auf </a:t>
            </a:r>
            <a:r>
              <a:rPr lang="de-DE" sz="3600" dirty="0" smtClean="0">
                <a:latin typeface="+mn-lt"/>
              </a:rPr>
              <a:t>2023</a:t>
            </a:r>
            <a:endParaRPr sz="3600" dirty="0">
              <a:latin typeface="+mn-lt"/>
            </a:endParaRPr>
          </a:p>
        </p:txBody>
      </p:sp>
      <p:sp>
        <p:nvSpPr>
          <p:cNvPr id="457" name="Google Shape;457;p48"/>
          <p:cNvSpPr txBox="1"/>
          <p:nvPr/>
        </p:nvSpPr>
        <p:spPr>
          <a:xfrm>
            <a:off x="773290" y="1321070"/>
            <a:ext cx="8170684"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none" strike="noStrike" cap="none" dirty="0">
                <a:solidFill>
                  <a:schemeClr val="dk1"/>
                </a:solidFill>
                <a:latin typeface="+mn-lt"/>
                <a:ea typeface="Calibri"/>
                <a:cs typeface="Calibri"/>
                <a:sym typeface="Calibri"/>
              </a:rPr>
              <a:t>Fit ab 50</a:t>
            </a:r>
            <a:endParaRPr sz="1400" b="0" i="0" u="none" strike="noStrike" cap="none" dirty="0">
              <a:solidFill>
                <a:srgbClr val="000000"/>
              </a:solidFill>
              <a:latin typeface="+mn-lt"/>
              <a:sym typeface="Arial"/>
            </a:endParaRPr>
          </a:p>
          <a:p>
            <a:pPr marL="0" marR="0" lvl="0" indent="0" algn="l" rtl="0">
              <a:lnSpc>
                <a:spcPct val="100000"/>
              </a:lnSpc>
              <a:spcBef>
                <a:spcPts val="0"/>
              </a:spcBef>
              <a:spcAft>
                <a:spcPts val="0"/>
              </a:spcAft>
              <a:buClr>
                <a:srgbClr val="000000"/>
              </a:buClr>
              <a:buSzPts val="1800"/>
              <a:buFont typeface="Arial"/>
              <a:buNone/>
            </a:pPr>
            <a:endParaRPr lang="de-DE" sz="1800" b="0" i="0" u="none" strike="noStrike" cap="none" dirty="0" smtClean="0">
              <a:solidFill>
                <a:schemeClr val="dk1"/>
              </a:solidFill>
              <a:latin typeface="+mn-lt"/>
              <a:ea typeface="Calibri"/>
              <a:cs typeface="Calibri"/>
              <a:sym typeface="Calibri"/>
            </a:endParaRPr>
          </a:p>
          <a:p>
            <a:r>
              <a:rPr lang="de-DE" sz="1800" dirty="0"/>
              <a:t>18</a:t>
            </a:r>
            <a:r>
              <a:rPr lang="de-DE" sz="1800" dirty="0" smtClean="0"/>
              <a:t>. bis 21. Mai  	Vier-Tage-Radtour </a:t>
            </a:r>
            <a:r>
              <a:rPr lang="de-DE" sz="1800" dirty="0"/>
              <a:t>nach Rietberg </a:t>
            </a:r>
            <a:endParaRPr lang="de-DE" sz="1800" dirty="0" smtClean="0"/>
          </a:p>
          <a:p>
            <a:endParaRPr lang="de-DE" sz="1800" dirty="0"/>
          </a:p>
          <a:p>
            <a:r>
              <a:rPr lang="de-DE" sz="1800" dirty="0"/>
              <a:t>11</a:t>
            </a:r>
            <a:r>
              <a:rPr lang="de-DE" sz="1800" dirty="0" smtClean="0"/>
              <a:t>. bis 18. Juni	11</a:t>
            </a:r>
            <a:r>
              <a:rPr lang="de-DE" sz="1800" dirty="0"/>
              <a:t>. Fit ab 50 Wanderwoche nach Fischen im </a:t>
            </a:r>
            <a:r>
              <a:rPr lang="de-DE" sz="1800" dirty="0" smtClean="0"/>
              <a:t>Allgäu</a:t>
            </a:r>
          </a:p>
          <a:p>
            <a:endParaRPr lang="de-DE" sz="1800" dirty="0"/>
          </a:p>
          <a:p>
            <a:r>
              <a:rPr lang="de-DE" sz="1800" dirty="0"/>
              <a:t>22./23</a:t>
            </a:r>
            <a:r>
              <a:rPr lang="de-DE" sz="1800" dirty="0" smtClean="0"/>
              <a:t>. August	Zwei-Tage-Radtour </a:t>
            </a:r>
            <a:r>
              <a:rPr lang="de-DE" sz="1800" dirty="0"/>
              <a:t>nach </a:t>
            </a:r>
            <a:r>
              <a:rPr lang="de-DE" sz="1800" dirty="0" err="1"/>
              <a:t>Nottuln</a:t>
            </a:r>
            <a:endParaRPr lang="de-DE" sz="1800"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mn-lt"/>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754" y="2843361"/>
            <a:ext cx="4312179" cy="3233437"/>
          </a:xfrm>
          <a:prstGeom prst="rect">
            <a:avLst/>
          </a:prstGeom>
        </p:spPr>
      </p:pic>
      <p:pic>
        <p:nvPicPr>
          <p:cNvPr id="1026" name="Picture 2" descr="https://sc-djk-everswinkel.online5.netzcocktail.de/_cache/images/cms/Abteilungen/Freizeitsport---Fit-ab-50/Flyer/.2a92d5187df54bf13649b142965e5158/2022-06-29-Zu-Gast-bei-Nachbarn-Fuechtor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290" y="3475053"/>
            <a:ext cx="3464317" cy="260174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9"/>
          <p:cNvSpPr txBox="1"/>
          <p:nvPr/>
        </p:nvSpPr>
        <p:spPr>
          <a:xfrm>
            <a:off x="940836" y="3098994"/>
            <a:ext cx="10515600" cy="132556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400"/>
              <a:buFont typeface="Calibri"/>
              <a:buNone/>
            </a:pPr>
            <a:r>
              <a:rPr lang="de-DE" sz="4400" b="1" i="0" u="none" strike="noStrike" cap="none" dirty="0">
                <a:solidFill>
                  <a:schemeClr val="dk1"/>
                </a:solidFill>
                <a:latin typeface="+mn-lt"/>
                <a:ea typeface="Calibri"/>
                <a:cs typeface="Calibri"/>
                <a:sym typeface="Calibri"/>
              </a:rPr>
              <a:t>Informationen und Diskussion</a:t>
            </a:r>
            <a:endParaRPr sz="1400" b="0" i="0" u="none" strike="noStrike" cap="none" dirty="0">
              <a:solidFill>
                <a:srgbClr val="000000"/>
              </a:solidFill>
              <a:latin typeface="+mn-lt"/>
              <a:sym typeface="Aria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a:t>Protokoll der Mitgliederversammlung </a:t>
            </a:r>
            <a:r>
              <a:rPr lang="de-DE" sz="3600" dirty="0" smtClean="0"/>
              <a:t>2022</a:t>
            </a:r>
            <a:endParaRPr dirty="0"/>
          </a:p>
        </p:txBody>
      </p:sp>
      <p:sp>
        <p:nvSpPr>
          <p:cNvPr id="140" name="Google Shape;140;p6"/>
          <p:cNvSpPr txBox="1">
            <a:spLocks noGrp="1"/>
          </p:cNvSpPr>
          <p:nvPr>
            <p:ph type="body" idx="1"/>
          </p:nvPr>
        </p:nvSpPr>
        <p:spPr>
          <a:xfrm>
            <a:off x="838200" y="1690688"/>
            <a:ext cx="795287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r>
              <a:rPr lang="de-DE" b="0" dirty="0" smtClean="0">
                <a:latin typeface="+mn-lt"/>
              </a:rPr>
              <a:t>Das Protokoll und alle zugehörigen Anhänge sind seit letztem Jahr auf unserer Homepage</a:t>
            </a:r>
          </a:p>
          <a:p>
            <a:pPr marL="0" lvl="0" indent="0" algn="l" rtl="0">
              <a:lnSpc>
                <a:spcPct val="90000"/>
              </a:lnSpc>
              <a:spcBef>
                <a:spcPts val="0"/>
              </a:spcBef>
              <a:spcAft>
                <a:spcPts val="0"/>
              </a:spcAft>
              <a:buClr>
                <a:srgbClr val="FF0000"/>
              </a:buClr>
              <a:buSzPts val="2800"/>
              <a:buNone/>
            </a:pPr>
            <a:endParaRPr lang="de-DE" b="0" dirty="0">
              <a:latin typeface="+mn-lt"/>
            </a:endParaRPr>
          </a:p>
          <a:p>
            <a:pPr marL="0" lvl="0" indent="0" algn="l" rtl="0">
              <a:lnSpc>
                <a:spcPct val="90000"/>
              </a:lnSpc>
              <a:spcBef>
                <a:spcPts val="0"/>
              </a:spcBef>
              <a:spcAft>
                <a:spcPts val="0"/>
              </a:spcAft>
              <a:buClr>
                <a:srgbClr val="FF0000"/>
              </a:buClr>
              <a:buSzPts val="2800"/>
              <a:buNone/>
            </a:pPr>
            <a:r>
              <a:rPr lang="de-DE" b="0" dirty="0" smtClean="0">
                <a:latin typeface="+mn-lt"/>
              </a:rPr>
              <a:t> </a:t>
            </a:r>
            <a:r>
              <a:rPr lang="de-DE" b="0" u="sng" dirty="0">
                <a:solidFill>
                  <a:schemeClr val="hlink"/>
                </a:solidFill>
                <a:latin typeface="+mn-lt"/>
                <a:hlinkClick r:id="rId3"/>
              </a:rPr>
              <a:t>WWW.SCDJK.DE</a:t>
            </a:r>
            <a:r>
              <a:rPr lang="de-DE" b="0" dirty="0">
                <a:latin typeface="+mn-lt"/>
              </a:rPr>
              <a:t> </a:t>
            </a:r>
            <a:endParaRPr lang="de-DE" b="0" dirty="0" smtClean="0">
              <a:latin typeface="+mn-lt"/>
            </a:endParaRPr>
          </a:p>
          <a:p>
            <a:pPr marL="0" lvl="0" indent="0" algn="l" rtl="0">
              <a:lnSpc>
                <a:spcPct val="90000"/>
              </a:lnSpc>
              <a:spcBef>
                <a:spcPts val="0"/>
              </a:spcBef>
              <a:spcAft>
                <a:spcPts val="0"/>
              </a:spcAft>
              <a:buClr>
                <a:srgbClr val="FF0000"/>
              </a:buClr>
              <a:buSzPts val="2800"/>
              <a:buNone/>
            </a:pPr>
            <a:endParaRPr lang="de-DE" b="0" dirty="0">
              <a:latin typeface="+mn-lt"/>
            </a:endParaRPr>
          </a:p>
          <a:p>
            <a:pPr marL="0" lvl="0" indent="0" algn="l" rtl="0">
              <a:lnSpc>
                <a:spcPct val="90000"/>
              </a:lnSpc>
              <a:spcBef>
                <a:spcPts val="0"/>
              </a:spcBef>
              <a:spcAft>
                <a:spcPts val="0"/>
              </a:spcAft>
              <a:buClr>
                <a:srgbClr val="FF0000"/>
              </a:buClr>
              <a:buSzPts val="2800"/>
              <a:buNone/>
            </a:pPr>
            <a:r>
              <a:rPr lang="de-DE" b="0" dirty="0">
                <a:latin typeface="+mn-lt"/>
              </a:rPr>
              <a:t>z</a:t>
            </a:r>
            <a:r>
              <a:rPr lang="de-DE" b="0" dirty="0" smtClean="0">
                <a:latin typeface="+mn-lt"/>
              </a:rPr>
              <a:t>u finden.</a:t>
            </a:r>
            <a:endParaRPr dirty="0">
              <a:latin typeface="+mn-lt"/>
            </a:endParaRPr>
          </a:p>
          <a:p>
            <a:pPr marL="0" lvl="0" indent="0" algn="l" rtl="0">
              <a:lnSpc>
                <a:spcPct val="90000"/>
              </a:lnSpc>
              <a:spcBef>
                <a:spcPts val="1000"/>
              </a:spcBef>
              <a:spcAft>
                <a:spcPts val="0"/>
              </a:spcAft>
              <a:buClr>
                <a:srgbClr val="FF0000"/>
              </a:buClr>
              <a:buSzPts val="2800"/>
              <a:buNone/>
            </a:pPr>
            <a:endParaRPr b="0" dirty="0">
              <a:latin typeface="+mn-lt"/>
            </a:endParaRPr>
          </a:p>
          <a:p>
            <a:pPr marL="0" lvl="0" indent="0" algn="l" rtl="0">
              <a:lnSpc>
                <a:spcPct val="90000"/>
              </a:lnSpc>
              <a:spcBef>
                <a:spcPts val="1000"/>
              </a:spcBef>
              <a:spcAft>
                <a:spcPts val="0"/>
              </a:spcAft>
              <a:buClr>
                <a:srgbClr val="FF0000"/>
              </a:buClr>
              <a:buSzPts val="2800"/>
              <a:buNone/>
            </a:pPr>
            <a:r>
              <a:rPr lang="de-DE" b="0" dirty="0">
                <a:latin typeface="+mn-lt"/>
              </a:rPr>
              <a:t>	</a:t>
            </a:r>
            <a:r>
              <a:rPr lang="de-DE" b="0" dirty="0" smtClean="0">
                <a:latin typeface="+mn-lt"/>
              </a:rPr>
              <a:t>Abstimmung</a:t>
            </a:r>
            <a:endParaRPr dirty="0">
              <a:latin typeface="+mn-lt"/>
            </a:endParaRPr>
          </a:p>
          <a:p>
            <a:pPr marL="0" lvl="0" indent="0" algn="l" rtl="0">
              <a:lnSpc>
                <a:spcPct val="90000"/>
              </a:lnSpc>
              <a:spcBef>
                <a:spcPts val="100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
        <p:nvSpPr>
          <p:cNvPr id="141" name="Google Shape;141;p6"/>
          <p:cNvSpPr/>
          <p:nvPr/>
        </p:nvSpPr>
        <p:spPr>
          <a:xfrm>
            <a:off x="1049058" y="4613461"/>
            <a:ext cx="685905" cy="443181"/>
          </a:xfrm>
          <a:prstGeom prst="rightArrow">
            <a:avLst>
              <a:gd name="adj1" fmla="val 50000"/>
              <a:gd name="adj2" fmla="val 50000"/>
            </a:avLst>
          </a:prstGeom>
          <a:gradFill>
            <a:gsLst>
              <a:gs pos="0">
                <a:srgbClr val="F08B54"/>
              </a:gs>
              <a:gs pos="50000">
                <a:srgbClr val="F67A26"/>
              </a:gs>
              <a:gs pos="100000">
                <a:srgbClr val="E36A18"/>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570368" y="3331675"/>
            <a:ext cx="10375272" cy="769441"/>
          </a:xfrm>
          <a:prstGeom prst="rect">
            <a:avLst/>
          </a:prstGeom>
          <a:noFill/>
        </p:spPr>
        <p:txBody>
          <a:bodyPr wrap="square" rtlCol="0">
            <a:spAutoFit/>
          </a:bodyPr>
          <a:lstStyle/>
          <a:p>
            <a:pPr algn="ctr"/>
            <a:r>
              <a:rPr lang="de-DE" sz="4400" b="1" dirty="0" smtClean="0"/>
              <a:t>Verabschiedung Reinhold Rottmann</a:t>
            </a:r>
            <a:endParaRPr lang="de-DE" sz="4400" b="1" dirty="0"/>
          </a:p>
        </p:txBody>
      </p:sp>
    </p:spTree>
    <p:extLst>
      <p:ext uri="{BB962C8B-B14F-4D97-AF65-F5344CB8AC3E}">
        <p14:creationId xmlns:p14="http://schemas.microsoft.com/office/powerpoint/2010/main" val="34241073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de-DE" sz="3600" dirty="0" smtClean="0"/>
              <a:t>Verabschiedung Reinhold Rottmann</a:t>
            </a:r>
            <a:endParaRPr dirty="0"/>
          </a:p>
        </p:txBody>
      </p:sp>
      <p:sp>
        <p:nvSpPr>
          <p:cNvPr id="140" name="Google Shape;140;p6"/>
          <p:cNvSpPr txBox="1">
            <a:spLocks noGrp="1"/>
          </p:cNvSpPr>
          <p:nvPr>
            <p:ph type="body" idx="1"/>
          </p:nvPr>
        </p:nvSpPr>
        <p:spPr>
          <a:xfrm>
            <a:off x="838199" y="1690688"/>
            <a:ext cx="8829675"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FF0000"/>
              </a:buClr>
              <a:buSzPts val="2800"/>
              <a:buNone/>
            </a:pPr>
            <a:r>
              <a:rPr lang="de-DE" sz="2400" b="0" dirty="0" smtClean="0">
                <a:solidFill>
                  <a:schemeClr val="tx1"/>
                </a:solidFill>
                <a:latin typeface="+mn-lt"/>
              </a:rPr>
              <a:t>Seit Juni 2009 als Sportstättenverwalter tätig</a:t>
            </a:r>
          </a:p>
          <a:p>
            <a:pPr marL="0" lvl="0" indent="0" algn="l" rtl="0">
              <a:lnSpc>
                <a:spcPct val="90000"/>
              </a:lnSpc>
              <a:spcBef>
                <a:spcPts val="0"/>
              </a:spcBef>
              <a:spcAft>
                <a:spcPts val="0"/>
              </a:spcAft>
              <a:buClr>
                <a:srgbClr val="FF0000"/>
              </a:buClr>
              <a:buSzPts val="2800"/>
              <a:buNone/>
            </a:pPr>
            <a:endParaRPr lang="de-DE" sz="2400" b="0" dirty="0">
              <a:solidFill>
                <a:schemeClr val="tx1"/>
              </a:solidFill>
              <a:latin typeface="+mn-lt"/>
            </a:endParaRPr>
          </a:p>
          <a:p>
            <a:pPr marL="0" lvl="0" indent="0" algn="l" rtl="0">
              <a:lnSpc>
                <a:spcPct val="90000"/>
              </a:lnSpc>
              <a:spcBef>
                <a:spcPts val="0"/>
              </a:spcBef>
              <a:spcAft>
                <a:spcPts val="0"/>
              </a:spcAft>
              <a:buClr>
                <a:srgbClr val="FF0000"/>
              </a:buClr>
              <a:buSzPts val="2800"/>
              <a:buNone/>
            </a:pPr>
            <a:r>
              <a:rPr lang="de-DE" sz="2400" b="0" dirty="0" smtClean="0">
                <a:solidFill>
                  <a:schemeClr val="tx1"/>
                </a:solidFill>
                <a:latin typeface="+mn-lt"/>
              </a:rPr>
              <a:t>Wenn handwerkliches Geschick benötigt wurde, ist Reinhold der richtige Ansprechpartner</a:t>
            </a:r>
          </a:p>
          <a:p>
            <a:pPr marL="0" lvl="0" indent="0" algn="l" rtl="0">
              <a:lnSpc>
                <a:spcPct val="90000"/>
              </a:lnSpc>
              <a:spcBef>
                <a:spcPts val="0"/>
              </a:spcBef>
              <a:spcAft>
                <a:spcPts val="0"/>
              </a:spcAft>
              <a:buClr>
                <a:srgbClr val="FF0000"/>
              </a:buClr>
              <a:buSzPts val="2800"/>
              <a:buNone/>
            </a:pPr>
            <a:endParaRPr lang="de-DE" sz="2400" b="0" dirty="0">
              <a:solidFill>
                <a:schemeClr val="tx1"/>
              </a:solidFill>
              <a:latin typeface="+mn-lt"/>
            </a:endParaRPr>
          </a:p>
          <a:p>
            <a:pPr marL="0" lvl="0" indent="0" algn="l" rtl="0">
              <a:lnSpc>
                <a:spcPct val="90000"/>
              </a:lnSpc>
              <a:spcBef>
                <a:spcPts val="0"/>
              </a:spcBef>
              <a:spcAft>
                <a:spcPts val="0"/>
              </a:spcAft>
              <a:buClr>
                <a:srgbClr val="FF0000"/>
              </a:buClr>
              <a:buSzPts val="2800"/>
              <a:buNone/>
            </a:pPr>
            <a:r>
              <a:rPr lang="de-DE" sz="2400" b="0" dirty="0" smtClean="0">
                <a:solidFill>
                  <a:schemeClr val="tx1"/>
                </a:solidFill>
                <a:latin typeface="+mn-lt"/>
              </a:rPr>
              <a:t>Insbesondere bei (Um-)</a:t>
            </a:r>
            <a:r>
              <a:rPr lang="de-DE" sz="2400" b="0" dirty="0" err="1" smtClean="0">
                <a:solidFill>
                  <a:schemeClr val="tx1"/>
                </a:solidFill>
                <a:latin typeface="+mn-lt"/>
              </a:rPr>
              <a:t>baumaßnahmen</a:t>
            </a:r>
            <a:r>
              <a:rPr lang="de-DE" sz="2400" b="0" dirty="0" smtClean="0">
                <a:solidFill>
                  <a:schemeClr val="tx1"/>
                </a:solidFill>
                <a:latin typeface="+mn-lt"/>
              </a:rPr>
              <a:t> unverzichtbar</a:t>
            </a:r>
          </a:p>
          <a:p>
            <a:pPr marL="0" lvl="0" indent="0" algn="l" rtl="0">
              <a:lnSpc>
                <a:spcPct val="90000"/>
              </a:lnSpc>
              <a:spcBef>
                <a:spcPts val="0"/>
              </a:spcBef>
              <a:spcAft>
                <a:spcPts val="0"/>
              </a:spcAft>
              <a:buClr>
                <a:srgbClr val="FF0000"/>
              </a:buClr>
              <a:buSzPts val="2800"/>
              <a:buNone/>
            </a:pPr>
            <a:endParaRPr lang="de-DE" sz="2400" b="0" dirty="0">
              <a:solidFill>
                <a:schemeClr val="tx1"/>
              </a:solidFill>
              <a:latin typeface="+mn-lt"/>
            </a:endParaRPr>
          </a:p>
          <a:p>
            <a:pPr marL="0" lvl="0" indent="0" algn="l" rtl="0">
              <a:lnSpc>
                <a:spcPct val="90000"/>
              </a:lnSpc>
              <a:spcBef>
                <a:spcPts val="0"/>
              </a:spcBef>
              <a:spcAft>
                <a:spcPts val="0"/>
              </a:spcAft>
              <a:buClr>
                <a:srgbClr val="FF0000"/>
              </a:buClr>
              <a:buSzPts val="2800"/>
              <a:buNone/>
            </a:pPr>
            <a:r>
              <a:rPr lang="de-DE" sz="2400" b="0" dirty="0" smtClean="0">
                <a:solidFill>
                  <a:schemeClr val="tx1"/>
                </a:solidFill>
                <a:latin typeface="+mn-lt"/>
              </a:rPr>
              <a:t>Am 31. Juli tritt Reinhold in den wohlverdienten Ruhestand ein</a:t>
            </a:r>
          </a:p>
          <a:p>
            <a:pPr marL="0" lvl="0" indent="0" algn="l" rtl="0">
              <a:lnSpc>
                <a:spcPct val="90000"/>
              </a:lnSpc>
              <a:spcBef>
                <a:spcPts val="0"/>
              </a:spcBef>
              <a:spcAft>
                <a:spcPts val="0"/>
              </a:spcAft>
              <a:buClr>
                <a:srgbClr val="FF0000"/>
              </a:buClr>
              <a:buSzPts val="2800"/>
              <a:buNone/>
            </a:pPr>
            <a:endParaRPr lang="de-DE" sz="2400" b="0" dirty="0">
              <a:solidFill>
                <a:schemeClr val="tx1"/>
              </a:solidFill>
              <a:latin typeface="+mn-lt"/>
            </a:endParaRPr>
          </a:p>
          <a:p>
            <a:pPr marL="0" lvl="0" indent="0" algn="l" rtl="0">
              <a:lnSpc>
                <a:spcPct val="90000"/>
              </a:lnSpc>
              <a:spcBef>
                <a:spcPts val="0"/>
              </a:spcBef>
              <a:spcAft>
                <a:spcPts val="0"/>
              </a:spcAft>
              <a:buClr>
                <a:srgbClr val="FF0000"/>
              </a:buClr>
              <a:buSzPts val="2800"/>
              <a:buNone/>
            </a:pPr>
            <a:r>
              <a:rPr lang="de-DE" sz="2400" b="0" dirty="0" smtClean="0">
                <a:solidFill>
                  <a:schemeClr val="tx1"/>
                </a:solidFill>
                <a:latin typeface="+mn-lt"/>
              </a:rPr>
              <a:t>Herzlichen Dank für die hervorragende Arbeit und Unterstützung</a:t>
            </a:r>
          </a:p>
          <a:p>
            <a:pPr marL="0" lvl="0" indent="0" algn="l" rtl="0">
              <a:lnSpc>
                <a:spcPct val="90000"/>
              </a:lnSpc>
              <a:spcBef>
                <a:spcPts val="0"/>
              </a:spcBef>
              <a:spcAft>
                <a:spcPts val="0"/>
              </a:spcAft>
              <a:buClr>
                <a:srgbClr val="FF0000"/>
              </a:buClr>
              <a:buSzPts val="2800"/>
              <a:buNone/>
            </a:pPr>
            <a:endParaRPr lang="de-DE" sz="2000" b="0" dirty="0">
              <a:solidFill>
                <a:schemeClr val="tx1"/>
              </a:solidFill>
              <a:latin typeface="+mn-lt"/>
            </a:endParaRPr>
          </a:p>
          <a:p>
            <a:pPr marL="0" lvl="0" indent="0" algn="l" rtl="0">
              <a:lnSpc>
                <a:spcPct val="90000"/>
              </a:lnSpc>
              <a:spcBef>
                <a:spcPts val="0"/>
              </a:spcBef>
              <a:spcAft>
                <a:spcPts val="0"/>
              </a:spcAft>
              <a:buClr>
                <a:srgbClr val="FF0000"/>
              </a:buClr>
              <a:buSzPts val="2800"/>
              <a:buNone/>
            </a:pPr>
            <a:endParaRPr lang="de-DE" sz="2000" b="0" dirty="0" smtClean="0">
              <a:solidFill>
                <a:schemeClr val="tx1"/>
              </a:solidFill>
              <a:latin typeface="+mn-lt"/>
            </a:endParaRPr>
          </a:p>
          <a:p>
            <a:pPr marL="0" lvl="0" indent="0" algn="l" rtl="0">
              <a:lnSpc>
                <a:spcPct val="90000"/>
              </a:lnSpc>
              <a:spcBef>
                <a:spcPts val="0"/>
              </a:spcBef>
              <a:spcAft>
                <a:spcPts val="0"/>
              </a:spcAft>
              <a:buClr>
                <a:srgbClr val="FF0000"/>
              </a:buClr>
              <a:buSzPts val="2800"/>
              <a:buNone/>
            </a:pPr>
            <a:endParaRPr dirty="0">
              <a:solidFill>
                <a:schemeClr val="tx1"/>
              </a:solidFill>
              <a:latin typeface="+mn-lt"/>
            </a:endParaRPr>
          </a:p>
          <a:p>
            <a:pPr marL="0" lvl="0" indent="0" algn="l" rtl="0">
              <a:lnSpc>
                <a:spcPct val="90000"/>
              </a:lnSpc>
              <a:spcBef>
                <a:spcPts val="1000"/>
              </a:spcBef>
              <a:spcAft>
                <a:spcPts val="0"/>
              </a:spcAft>
              <a:buClr>
                <a:srgbClr val="FF0000"/>
              </a:buClr>
              <a:buSzPts val="2800"/>
              <a:buNone/>
            </a:pPr>
            <a:endParaRPr b="0" dirty="0"/>
          </a:p>
          <a:p>
            <a:pPr marL="0" lvl="0" indent="0" algn="l" rtl="0">
              <a:lnSpc>
                <a:spcPct val="90000"/>
              </a:lnSpc>
              <a:spcBef>
                <a:spcPts val="1000"/>
              </a:spcBef>
              <a:spcAft>
                <a:spcPts val="0"/>
              </a:spcAft>
              <a:buClr>
                <a:srgbClr val="FF0000"/>
              </a:buClr>
              <a:buSzPts val="2800"/>
              <a:buNone/>
            </a:pPr>
            <a:endParaRPr dirty="0"/>
          </a:p>
        </p:txBody>
      </p:sp>
    </p:spTree>
    <p:extLst>
      <p:ext uri="{BB962C8B-B14F-4D97-AF65-F5344CB8AC3E}">
        <p14:creationId xmlns:p14="http://schemas.microsoft.com/office/powerpoint/2010/main" val="9951046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elseiten">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DJK Standard">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1352</Words>
  <Application>Microsoft Office PowerPoint</Application>
  <PresentationFormat>Breitbild</PresentationFormat>
  <Paragraphs>583</Paragraphs>
  <Slides>66</Slides>
  <Notes>65</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66</vt:i4>
      </vt:variant>
    </vt:vector>
  </HeadingPairs>
  <TitlesOfParts>
    <vt:vector size="73" baseType="lpstr">
      <vt:lpstr>Arial</vt:lpstr>
      <vt:lpstr>Calibri</vt:lpstr>
      <vt:lpstr>Noto Sans Symbols</vt:lpstr>
      <vt:lpstr>Times New Roman</vt:lpstr>
      <vt:lpstr>Wingdings</vt:lpstr>
      <vt:lpstr>Titelseiten</vt:lpstr>
      <vt:lpstr>SCDJK Standard</vt:lpstr>
      <vt:lpstr>PowerPoint-Präsentation</vt:lpstr>
      <vt:lpstr>PowerPoint-Präsentation</vt:lpstr>
      <vt:lpstr>Begrüßung durch den Vorsitzenden Martin Steinbach</vt:lpstr>
      <vt:lpstr>Gedenken der Toten</vt:lpstr>
      <vt:lpstr>PowerPoint-Präsentation</vt:lpstr>
      <vt:lpstr>PowerPoint-Präsentation</vt:lpstr>
      <vt:lpstr>Protokoll der Mitgliederversammlung 2022</vt:lpstr>
      <vt:lpstr>PowerPoint-Präsentation</vt:lpstr>
      <vt:lpstr>Verabschiedung Reinhold Rottmann</vt:lpstr>
      <vt:lpstr>Verabschiedung Reinhold Rottmann</vt:lpstr>
      <vt:lpstr>Nachfolger (m/w/d) gesucht</vt:lpstr>
      <vt:lpstr>PowerPoint-Präsentation</vt:lpstr>
      <vt:lpstr>Grußworte</vt:lpstr>
      <vt:lpstr>PowerPoint-Präsentation</vt:lpstr>
      <vt:lpstr>Geschäftsbericht zum Jahr 2022</vt:lpstr>
      <vt:lpstr>Geschäftsbericht zum Jahr 2022</vt:lpstr>
      <vt:lpstr>Geschäftsbericht zum Jahr 2022</vt:lpstr>
      <vt:lpstr>Geschäftsbericht zum Jahr 2022</vt:lpstr>
      <vt:lpstr>Geschäftsbericht zum Jahr 2022</vt:lpstr>
      <vt:lpstr>Geschäftsbericht zum Jahr 2022</vt:lpstr>
      <vt:lpstr>Geschäftsbericht zum Jahr 2022 | Liegenschaften</vt:lpstr>
      <vt:lpstr>Geschäftsbericht zum Jahr 2022 | Liegenschaften</vt:lpstr>
      <vt:lpstr>Geschäftsbericht zum Jahr 2022 | Liegenschaften</vt:lpstr>
      <vt:lpstr>Geschäftsbericht zum Jahr 2022 | Liegenschaften</vt:lpstr>
      <vt:lpstr>Geschäftsbericht zum Jahr 2022 | Liegenschaften</vt:lpstr>
      <vt:lpstr>Geschäftsbericht zum Jahr 2022</vt:lpstr>
      <vt:lpstr>Geschäftsbericht zum Jahr 2022 - Marketing</vt:lpstr>
      <vt:lpstr>PowerPoint-Präsentation</vt:lpstr>
      <vt:lpstr>Finanzbericht 2022</vt:lpstr>
      <vt:lpstr>Finanzbericht 2022</vt:lpstr>
      <vt:lpstr>Finanzbericht 2022</vt:lpstr>
      <vt:lpstr>Finanzbericht 2022</vt:lpstr>
      <vt:lpstr>PowerPoint-Präsentation</vt:lpstr>
      <vt:lpstr>Bericht der Kassenprüfer </vt:lpstr>
      <vt:lpstr>PowerPoint-Präsentation</vt:lpstr>
      <vt:lpstr>Entlastung des Vorstandes</vt:lpstr>
      <vt:lpstr>PowerPoint-Präsentation</vt:lpstr>
      <vt:lpstr>Vorstandswahlen</vt:lpstr>
      <vt:lpstr>Vorstandswahlen</vt:lpstr>
      <vt:lpstr>Vorstandswahlen</vt:lpstr>
      <vt:lpstr>Vorstandswahlen</vt:lpstr>
      <vt:lpstr>Vorstandswahlen</vt:lpstr>
      <vt:lpstr>PowerPoint-Präsentation</vt:lpstr>
      <vt:lpstr>Wahl einer/eines Kassenprüferin/s</vt:lpstr>
      <vt:lpstr>PowerPoint-Präsentation</vt:lpstr>
      <vt:lpstr>Anträge</vt:lpstr>
      <vt:lpstr>Anträge</vt:lpstr>
      <vt:lpstr>Anträge</vt:lpstr>
      <vt:lpstr>PowerPoint-Präsentation</vt:lpstr>
      <vt:lpstr>Ehrung Hildegard Düthmann</vt:lpstr>
      <vt:lpstr>Ehrung Axel Korn</vt:lpstr>
      <vt:lpstr>Ehrungen</vt:lpstr>
      <vt:lpstr>Ehrungen</vt:lpstr>
      <vt:lpstr>Ehrungen</vt:lpstr>
      <vt:lpstr>Ehrungen</vt:lpstr>
      <vt:lpstr>PowerPoint-Präsentation</vt:lpstr>
      <vt:lpstr>Ausblick auf 2023</vt:lpstr>
      <vt:lpstr>Ausblick auf 2023</vt:lpstr>
      <vt:lpstr>Ausblick auf 2023</vt:lpstr>
      <vt:lpstr>Ausblick auf 2023</vt:lpstr>
      <vt:lpstr>Ausblick auf 2023</vt:lpstr>
      <vt:lpstr>Ausblick auf 2023</vt:lpstr>
      <vt:lpstr>Ausblick auf 2023</vt:lpstr>
      <vt:lpstr>Ausblick auf 2023</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Gabriele Kortmann</dc:creator>
  <cp:lastModifiedBy>Florian Glose</cp:lastModifiedBy>
  <cp:revision>108</cp:revision>
  <cp:lastPrinted>2022-03-02T10:41:46Z</cp:lastPrinted>
  <dcterms:created xsi:type="dcterms:W3CDTF">2021-04-27T17:45:56Z</dcterms:created>
  <dcterms:modified xsi:type="dcterms:W3CDTF">2023-03-24T13:50:18Z</dcterms:modified>
</cp:coreProperties>
</file>